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60" r:id="rId4"/>
    <p:sldId id="278" r:id="rId6"/>
    <p:sldId id="257" r:id="rId7"/>
    <p:sldId id="261" r:id="rId8"/>
    <p:sldId id="322" r:id="rId9"/>
    <p:sldId id="323" r:id="rId10"/>
    <p:sldId id="324" r:id="rId11"/>
    <p:sldId id="325" r:id="rId12"/>
    <p:sldId id="326" r:id="rId13"/>
    <p:sldId id="327" r:id="rId14"/>
    <p:sldId id="328" r:id="rId15"/>
    <p:sldId id="329" r:id="rId16"/>
    <p:sldId id="330" r:id="rId17"/>
    <p:sldId id="378" r:id="rId18"/>
    <p:sldId id="379" r:id="rId19"/>
    <p:sldId id="395" r:id="rId20"/>
    <p:sldId id="258" r:id="rId21"/>
    <p:sldId id="268" r:id="rId22"/>
    <p:sldId id="333" r:id="rId23"/>
    <p:sldId id="397" r:id="rId24"/>
    <p:sldId id="396" r:id="rId25"/>
    <p:sldId id="366" r:id="rId26"/>
    <p:sldId id="367" r:id="rId27"/>
    <p:sldId id="421" r:id="rId28"/>
    <p:sldId id="422" r:id="rId29"/>
    <p:sldId id="423" r:id="rId30"/>
    <p:sldId id="368" r:id="rId31"/>
    <p:sldId id="369" r:id="rId32"/>
    <p:sldId id="370" r:id="rId33"/>
    <p:sldId id="371" r:id="rId34"/>
    <p:sldId id="399" r:id="rId35"/>
    <p:sldId id="400" r:id="rId36"/>
    <p:sldId id="401" r:id="rId37"/>
    <p:sldId id="402" r:id="rId38"/>
    <p:sldId id="403" r:id="rId39"/>
    <p:sldId id="404" r:id="rId40"/>
    <p:sldId id="405" r:id="rId41"/>
    <p:sldId id="406" r:id="rId42"/>
    <p:sldId id="442" r:id="rId43"/>
    <p:sldId id="446" r:id="rId44"/>
    <p:sldId id="443" r:id="rId45"/>
    <p:sldId id="445" r:id="rId46"/>
    <p:sldId id="444" r:id="rId47"/>
    <p:sldId id="287" r:id="rId48"/>
    <p:sldId id="313" r:id="rId49"/>
    <p:sldId id="316" r:id="rId50"/>
    <p:sldId id="314" r:id="rId51"/>
    <p:sldId id="317" r:id="rId52"/>
    <p:sldId id="318" r:id="rId5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Risun" initials="R" lastIdx="56" clrIdx="6"/>
  <p:cmAuthor id="1" name=" " initials="" lastIdx="2" clrIdx="0"/>
  <p:cmAuthor id="8" name="Administrator" initials="A" lastIdx="4" clrIdx="3"/>
  <p:cmAuthor id="2" name="DELL" initials="D" lastIdx="1" clrIdx="0"/>
  <p:cmAuthor id="9" name="宋洁然" initials="宋" lastIdx="2" clrIdx="1"/>
  <p:cmAuthor id="3" name="tanqinghua" initials="t" lastIdx="3" clrIdx="0"/>
  <p:cmAuthor id="4" name="文峰" initials="文" lastIdx="31" clrIdx="7"/>
  <p:cmAuthor id="5" name="佟恒" initials="佟" lastIdx="1" clrIdx="8"/>
  <p:cmAuthor id="6" name="zhh" initials="z" lastIdx="2"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98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7" d="100"/>
          <a:sy n="67" d="100"/>
        </p:scale>
        <p:origin x="60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7" Type="http://schemas.openxmlformats.org/officeDocument/2006/relationships/commentAuthors" Target="commentAuthors.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B</a:t>
            </a:r>
            <a:r>
              <a:rPr lang="zh-CN" altLang="en-US" dirty="0"/>
              <a:t>类</a:t>
            </a:r>
            <a:r>
              <a:rPr lang="en-US" altLang="zh-CN" dirty="0"/>
              <a:t>1.5</a:t>
            </a:r>
            <a:r>
              <a:rPr lang="zh-CN" altLang="en-US" dirty="0"/>
              <a:t>亿</a:t>
            </a:r>
            <a:endParaRPr lang="zh-CN" altLang="en-US" dirty="0"/>
          </a:p>
        </p:txBody>
      </p:sp>
      <p:sp>
        <p:nvSpPr>
          <p:cNvPr id="4" name="灯片编号占位符 3"/>
          <p:cNvSpPr>
            <a:spLocks noGrp="1"/>
          </p:cNvSpPr>
          <p:nvPr>
            <p:ph type="sldNum" sz="quarter" idx="10"/>
          </p:nvPr>
        </p:nvSpPr>
        <p:spPr/>
        <p:txBody>
          <a:bodyPr/>
          <a:lstStyle/>
          <a:p>
            <a:fld id="{12D335E5-2C83-264F-8306-94E29AEDBF8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050" name="标题 2049"/>
          <p:cNvSpPr>
            <a:spLocks noGrp="1"/>
          </p:cNvSpPr>
          <p:nvPr>
            <p:ph type="ctrTitle"/>
          </p:nvPr>
        </p:nvSpPr>
        <p:spPr>
          <a:xfrm>
            <a:off x="914400" y="1454150"/>
            <a:ext cx="10363200" cy="1470025"/>
          </a:xfrm>
          <a:prstGeom prst="rect">
            <a:avLst/>
          </a:prstGeom>
          <a:noFill/>
          <a:ln w="9525">
            <a:noFill/>
          </a:ln>
        </p:spPr>
        <p:txBody>
          <a:bodyPr anchor="ctr"/>
          <a:lstStyle>
            <a:lvl1pPr lvl="0" algn="l">
              <a:defRPr sz="3600" b="0" baseline="0">
                <a:solidFill>
                  <a:schemeClr val="tx1"/>
                </a:solidFill>
                <a:latin typeface="Arial Black" panose="020B0A04020102020204" charset="0"/>
                <a:ea typeface="宋体" panose="02010600030101010101" pitchFamily="2" charset="-122"/>
              </a:defRPr>
            </a:lvl1pPr>
          </a:lstStyle>
          <a:p>
            <a:pPr lvl="0"/>
            <a:r>
              <a:rPr lang="zh-CN" altLang="en-US"/>
              <a:t>单击此处编辑母版标题样式</a:t>
            </a:r>
            <a:endParaRPr lang="zh-CN" altLang="en-US"/>
          </a:p>
        </p:txBody>
      </p:sp>
      <p:sp>
        <p:nvSpPr>
          <p:cNvPr id="2051" name="副标题 2050"/>
          <p:cNvSpPr>
            <a:spLocks noGrp="1"/>
          </p:cNvSpPr>
          <p:nvPr>
            <p:ph type="subTitle" idx="1"/>
          </p:nvPr>
        </p:nvSpPr>
        <p:spPr>
          <a:xfrm>
            <a:off x="1828800" y="3286125"/>
            <a:ext cx="8534400" cy="1295400"/>
          </a:xfrm>
          <a:prstGeom prst="rect">
            <a:avLst/>
          </a:prstGeom>
          <a:noFill/>
          <a:ln w="9525">
            <a:noFill/>
          </a:ln>
        </p:spPr>
        <p:txBody>
          <a:bodyPr anchor="ctr" anchorCtr="1"/>
          <a:lstStyle>
            <a:lvl1pPr marL="0" lvl="0" indent="0" algn="l">
              <a:buNone/>
              <a:defRPr>
                <a:solidFill>
                  <a:schemeClr val="tx1"/>
                </a:solidFill>
                <a:latin typeface="Arial Rounded MT Bold" pitchFamily="2" charset="0"/>
                <a:ea typeface="宋体" panose="02010600030101010101" pitchFamily="2" charset="-122"/>
              </a:defRPr>
            </a:lvl1pPr>
            <a:lvl2pPr marL="457200" lvl="1" indent="0" algn="ctr">
              <a:buNone/>
              <a:defRPr>
                <a:solidFill>
                  <a:schemeClr val="tx1"/>
                </a:solidFill>
                <a:latin typeface="Arial Rounded MT Bold" pitchFamily="2" charset="0"/>
                <a:ea typeface="黑体" panose="02010609060101010101" charset="-122"/>
              </a:defRPr>
            </a:lvl2pPr>
            <a:lvl3pPr marL="914400" lvl="2" indent="0" algn="ctr">
              <a:buNone/>
              <a:defRPr>
                <a:solidFill>
                  <a:schemeClr val="tx1"/>
                </a:solidFill>
                <a:latin typeface="Arial Rounded MT Bold" pitchFamily="2" charset="0"/>
                <a:ea typeface="黑体" panose="02010609060101010101" charset="-122"/>
              </a:defRPr>
            </a:lvl3pPr>
            <a:lvl4pPr marL="1371600" lvl="3" indent="0" algn="ctr">
              <a:buNone/>
              <a:defRPr>
                <a:solidFill>
                  <a:schemeClr val="tx1"/>
                </a:solidFill>
                <a:latin typeface="Arial Rounded MT Bold" pitchFamily="2" charset="0"/>
                <a:ea typeface="黑体" panose="02010609060101010101" charset="-122"/>
              </a:defRPr>
            </a:lvl4pPr>
            <a:lvl5pPr marL="1828800" lvl="4" indent="0" algn="ctr">
              <a:buNone/>
              <a:defRPr>
                <a:solidFill>
                  <a:schemeClr val="tx1"/>
                </a:solidFill>
                <a:latin typeface="Arial Rounded MT Bold" pitchFamily="2" charset="0"/>
                <a:ea typeface="黑体" panose="02010609060101010101" charset="-122"/>
              </a:defRPr>
            </a:lvl5pPr>
          </a:lstStyle>
          <a:p>
            <a:pPr lvl="0"/>
            <a:r>
              <a:rPr lang="zh-CN" altLang="en-US"/>
              <a:t>单击此处编辑母版副标题样式</a:t>
            </a:r>
            <a:endParaRPr lang="zh-CN" altLang="en-US"/>
          </a:p>
        </p:txBody>
      </p:sp>
      <p:sp>
        <p:nvSpPr>
          <p:cNvPr id="2052" name="日期占位符 2051"/>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endParaRPr lang="zh-CN" altLang="en-US" dirty="0">
              <a:latin typeface="Arial" panose="020B0604020202020204" pitchFamily="34" charset="0"/>
            </a:endParaRPr>
          </a:p>
        </p:txBody>
      </p:sp>
      <p:sp>
        <p:nvSpPr>
          <p:cNvPr id="2053" name="页脚占位符 2052"/>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endParaRPr lang="zh-CN" altLang="en-US" dirty="0">
              <a:latin typeface="Arial" panose="020B0604020202020204" pitchFamily="34" charset="0"/>
            </a:endParaRPr>
          </a:p>
        </p:txBody>
      </p:sp>
      <p:sp>
        <p:nvSpPr>
          <p:cNvPr id="2054" name="灯片编号占位符 2053"/>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117013" y="188913"/>
            <a:ext cx="2835804" cy="593725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88913"/>
            <a:ext cx="8343019" cy="593725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5" y="2665379"/>
            <a:ext cx="4873575"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9"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2832100" y="188913"/>
            <a:ext cx="9120717" cy="639762"/>
          </a:xfrm>
          <a:prstGeom prst="rect">
            <a:avLst/>
          </a:prstGeom>
          <a:noFill/>
          <a:ln w="9525">
            <a:noFill/>
          </a:ln>
        </p:spPr>
        <p:txBody>
          <a:bodyPr anchor="ctr"/>
          <a:lstStyle/>
          <a:p>
            <a:pPr lvl="0"/>
            <a:r>
              <a:rPr lang="zh-CN" altLang="en-US"/>
              <a:t>单击此处编辑母版标题样式</a:t>
            </a:r>
            <a:endParaRPr lang="zh-CN" altLang="en-US"/>
          </a:p>
        </p:txBody>
      </p:sp>
      <p:sp>
        <p:nvSpPr>
          <p:cNvPr id="1027" name="文本占位符 1026"/>
          <p:cNvSpPr>
            <a:spLocks noGrp="1"/>
          </p:cNvSpPr>
          <p:nvPr>
            <p:ph type="body" idx="1"/>
          </p:nvPr>
        </p:nvSpPr>
        <p:spPr>
          <a:xfrm>
            <a:off x="609600" y="1600200"/>
            <a:ext cx="109728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png"/><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3.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3.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tags" Target="../tags/tag1.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0220960" y="54610"/>
            <a:ext cx="1955800" cy="1297940"/>
          </a:xfrm>
          <a:prstGeom prst="rect">
            <a:avLst/>
          </a:prstGeom>
        </p:spPr>
      </p:pic>
      <p:sp>
        <p:nvSpPr>
          <p:cNvPr id="4" name="标题 3"/>
          <p:cNvSpPr>
            <a:spLocks noGrp="1"/>
          </p:cNvSpPr>
          <p:nvPr>
            <p:ph type="ctrTitle" sz="quarter"/>
          </p:nvPr>
        </p:nvSpPr>
        <p:spPr>
          <a:xfrm>
            <a:off x="914400" y="1706880"/>
            <a:ext cx="10363200" cy="1470025"/>
          </a:xfrm>
          <a:ln>
            <a:noFill/>
          </a:ln>
        </p:spPr>
        <p:txBody>
          <a:bodyPr/>
          <a:lstStyle/>
          <a:p>
            <a:pPr algn="ctr"/>
            <a:r>
              <a:rPr lang="zh-CN" altLang="en-US" sz="6000" b="1">
                <a:solidFill>
                  <a:schemeClr val="tx1"/>
                </a:solidFill>
              </a:rPr>
              <a:t>建筑业税收政策</a:t>
            </a:r>
            <a:endParaRPr lang="zh-CN" altLang="en-US" sz="6000" b="1">
              <a:solidFill>
                <a:schemeClr val="tx1"/>
              </a:solidFill>
            </a:endParaRPr>
          </a:p>
        </p:txBody>
      </p:sp>
      <p:sp>
        <p:nvSpPr>
          <p:cNvPr id="5" name="副标题 4"/>
          <p:cNvSpPr>
            <a:spLocks noGrp="1"/>
          </p:cNvSpPr>
          <p:nvPr>
            <p:ph type="subTitle" sz="quarter" idx="1"/>
          </p:nvPr>
        </p:nvSpPr>
        <p:spPr>
          <a:xfrm>
            <a:off x="1828800" y="3829685"/>
            <a:ext cx="8534400" cy="1295400"/>
          </a:xfrm>
        </p:spPr>
        <p:txBody>
          <a:bodyPr/>
          <a:lstStyle/>
          <a:p>
            <a:r>
              <a:rPr lang="zh-CN" altLang="en-US" sz="2800"/>
              <a:t>黄山市税务局 </a:t>
            </a:r>
            <a:endParaRPr lang="zh-CN" altLang="en-US" sz="28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998855"/>
            <a:ext cx="10972800" cy="5711190"/>
          </a:xfrm>
        </p:spPr>
        <p:txBody>
          <a:bodyPr/>
          <a:lstStyle/>
          <a:p>
            <a:pPr marL="0" indent="0">
              <a:lnSpc>
                <a:spcPct val="150000"/>
              </a:lnSpc>
              <a:spcBef>
                <a:spcPts val="0"/>
              </a:spcBef>
              <a:buFont typeface="Wingdings" panose="05000000000000000000" charset="0"/>
              <a:buNone/>
            </a:pPr>
            <a:r>
              <a:rPr lang="zh-CN" altLang="en-US" sz="2800" b="1"/>
              <a:t>一般纳税人选择适用简易办法情形：</a:t>
            </a:r>
            <a:endParaRPr lang="zh-CN" altLang="en-US" sz="2800" b="1"/>
          </a:p>
          <a:p>
            <a:pPr marL="0" indent="0">
              <a:lnSpc>
                <a:spcPct val="150000"/>
              </a:lnSpc>
              <a:spcBef>
                <a:spcPts val="0"/>
              </a:spcBef>
              <a:buFont typeface="Wingdings" panose="05000000000000000000" charset="0"/>
              <a:buNone/>
            </a:pPr>
            <a:r>
              <a:rPr lang="zh-CN" altLang="en-US" sz="2400"/>
              <a:t>1.一般纳税人以清包工方式提供的建筑服务，</a:t>
            </a:r>
            <a:r>
              <a:rPr lang="zh-CN" altLang="en-US" sz="2400" b="1">
                <a:solidFill>
                  <a:srgbClr val="FF0000"/>
                </a:solidFill>
              </a:rPr>
              <a:t>可以选择</a:t>
            </a:r>
            <a:r>
              <a:rPr lang="zh-CN" altLang="en-US" sz="2400"/>
              <a:t>适用简易计税方法计税，以取得的全部价款和价外费用扣除支付的分包款后的余额为销售额。</a:t>
            </a:r>
            <a:endParaRPr lang="zh-CN" altLang="en-US" sz="2400"/>
          </a:p>
          <a:p>
            <a:pPr marL="0" indent="0">
              <a:lnSpc>
                <a:spcPct val="150000"/>
              </a:lnSpc>
              <a:spcBef>
                <a:spcPts val="0"/>
              </a:spcBef>
              <a:buFont typeface="Wingdings" panose="05000000000000000000" charset="0"/>
              <a:buNone/>
            </a:pPr>
            <a:r>
              <a:rPr lang="zh-CN" altLang="en-US" sz="2400"/>
              <a:t>以清包工方式提供建筑服务，是指施工方不采购建筑工程所需的材料或只采购辅助材料，并收取人工费、管理费或者其他费用的建筑服务。</a:t>
            </a:r>
            <a:r>
              <a:rPr lang="zh-CN" altLang="en-US" sz="2400">
                <a:sym typeface="+mn-ea"/>
              </a:rPr>
              <a:t>（财税</a:t>
            </a:r>
            <a:r>
              <a:rPr lang="en-US" altLang="zh-CN" sz="2400">
                <a:sym typeface="+mn-ea"/>
              </a:rPr>
              <a:t>〔2016〕36</a:t>
            </a:r>
            <a:r>
              <a:rPr lang="zh-CN" altLang="zh-CN" sz="2400">
                <a:sym typeface="+mn-ea"/>
              </a:rPr>
              <a:t>号附件</a:t>
            </a:r>
            <a:r>
              <a:rPr lang="en-US" altLang="zh-CN" sz="2400">
                <a:sym typeface="+mn-ea"/>
              </a:rPr>
              <a:t>2</a:t>
            </a:r>
            <a:r>
              <a:rPr lang="zh-CN" altLang="en-US" sz="2400">
                <a:sym typeface="+mn-ea"/>
              </a:rPr>
              <a:t>）</a:t>
            </a:r>
            <a:endParaRPr lang="zh-CN" altLang="en-US" sz="2400"/>
          </a:p>
          <a:p>
            <a:pPr marL="0" indent="0">
              <a:lnSpc>
                <a:spcPct val="150000"/>
              </a:lnSpc>
              <a:spcBef>
                <a:spcPts val="0"/>
              </a:spcBef>
              <a:buFont typeface="Wingdings" panose="05000000000000000000" charset="0"/>
              <a:buNone/>
            </a:pPr>
            <a:r>
              <a:rPr lang="zh-CN" altLang="en-US" sz="2400"/>
              <a:t>2.一般纳税人为甲供工程提供的建筑服务，</a:t>
            </a:r>
            <a:r>
              <a:rPr lang="zh-CN" altLang="en-US" sz="2400" b="1">
                <a:solidFill>
                  <a:srgbClr val="FF0000"/>
                </a:solidFill>
              </a:rPr>
              <a:t>可以选择</a:t>
            </a:r>
            <a:r>
              <a:rPr lang="zh-CN" altLang="en-US" sz="2400"/>
              <a:t>适用简易计税方法计税</a:t>
            </a:r>
            <a:r>
              <a:rPr lang="zh-CN" altLang="en-US" sz="2400">
                <a:sym typeface="+mn-ea"/>
              </a:rPr>
              <a:t>，以取得的全部价款和价外费用扣除支付的分包款后的余额为销售额</a:t>
            </a:r>
            <a:r>
              <a:rPr lang="zh-CN" altLang="en-US" sz="2400"/>
              <a:t>。</a:t>
            </a:r>
            <a:endParaRPr lang="zh-CN" altLang="en-US" sz="2400"/>
          </a:p>
          <a:p>
            <a:pPr marL="0" indent="0">
              <a:lnSpc>
                <a:spcPct val="150000"/>
              </a:lnSpc>
              <a:spcBef>
                <a:spcPts val="0"/>
              </a:spcBef>
              <a:buFont typeface="Wingdings" panose="05000000000000000000" charset="0"/>
              <a:buNone/>
            </a:pPr>
            <a:r>
              <a:rPr lang="zh-CN" altLang="en-US" sz="2400"/>
              <a:t>甲供工程，是指全部或部分设备、材料、动力由工程发包方自行采购的建筑工程。</a:t>
            </a:r>
            <a:endParaRPr lang="zh-CN" altLang="en-US" sz="2400"/>
          </a:p>
          <a:p>
            <a:pPr marL="0" indent="0">
              <a:lnSpc>
                <a:spcPct val="150000"/>
              </a:lnSpc>
              <a:spcBef>
                <a:spcPts val="0"/>
              </a:spcBef>
              <a:buFont typeface="Wingdings" panose="05000000000000000000" charset="0"/>
              <a:buNone/>
            </a:pPr>
            <a:r>
              <a:rPr lang="zh-CN" altLang="en-US" sz="2400">
                <a:sym typeface="+mn-ea"/>
              </a:rPr>
              <a:t>（财税</a:t>
            </a:r>
            <a:r>
              <a:rPr lang="en-US" altLang="zh-CN" sz="2400">
                <a:sym typeface="+mn-ea"/>
              </a:rPr>
              <a:t>〔2016〕36</a:t>
            </a:r>
            <a:r>
              <a:rPr lang="zh-CN" altLang="zh-CN" sz="2400">
                <a:sym typeface="+mn-ea"/>
              </a:rPr>
              <a:t>号附件</a:t>
            </a:r>
            <a:r>
              <a:rPr lang="en-US" altLang="zh-CN" sz="2400">
                <a:sym typeface="+mn-ea"/>
              </a:rPr>
              <a:t>2</a:t>
            </a:r>
            <a:r>
              <a:rPr lang="zh-CN" altLang="en-US" sz="2400">
                <a:sym typeface="+mn-ea"/>
              </a:rPr>
              <a:t>）</a:t>
            </a:r>
            <a:endParaRPr lang="zh-CN" altLang="en-US" sz="2400"/>
          </a:p>
          <a:p>
            <a:pPr marL="0" indent="0">
              <a:lnSpc>
                <a:spcPct val="150000"/>
              </a:lnSpc>
              <a:spcBef>
                <a:spcPts val="0"/>
              </a:spcBef>
              <a:buFont typeface="Wingdings" panose="05000000000000000000" charset="0"/>
              <a:buNone/>
            </a:pPr>
            <a:endParaRPr lang="zh-CN" altLang="en-US" sz="240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 calcmode="lin" valueType="num">
                                      <p:cBhvr additive="base">
                                        <p:cTn id="2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 calcmode="lin" valueType="num">
                                      <p:cBhvr additive="base">
                                        <p:cTn id="30"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11175" y="1055370"/>
            <a:ext cx="11170285" cy="5753735"/>
          </a:xfrm>
        </p:spPr>
        <p:txBody>
          <a:bodyPr/>
          <a:lstStyle/>
          <a:p>
            <a:pPr marL="0" indent="0">
              <a:lnSpc>
                <a:spcPct val="150000"/>
              </a:lnSpc>
              <a:spcBef>
                <a:spcPts val="0"/>
              </a:spcBef>
              <a:buFont typeface="Wingdings" panose="05000000000000000000" charset="0"/>
              <a:buNone/>
            </a:pPr>
            <a:r>
              <a:rPr lang="zh-CN" altLang="en-US" sz="2400"/>
              <a:t>3.一般纳税人为建筑工程老项目提供的建筑服务，</a:t>
            </a:r>
            <a:r>
              <a:rPr lang="zh-CN" altLang="en-US" sz="2400" b="1">
                <a:solidFill>
                  <a:srgbClr val="FF0000"/>
                </a:solidFill>
              </a:rPr>
              <a:t>可以选择</a:t>
            </a:r>
            <a:r>
              <a:rPr lang="zh-CN" altLang="en-US" sz="2400"/>
              <a:t>适用简易计税方法计税</a:t>
            </a:r>
            <a:r>
              <a:rPr lang="zh-CN" altLang="en-US" sz="2400">
                <a:sym typeface="+mn-ea"/>
              </a:rPr>
              <a:t>，以取得的全部价款和价外费用扣除支付的分包款后的余额为销售额</a:t>
            </a:r>
            <a:r>
              <a:rPr lang="zh-CN" altLang="en-US" sz="2400"/>
              <a:t>。</a:t>
            </a:r>
            <a:endParaRPr lang="zh-CN" altLang="en-US" sz="2400"/>
          </a:p>
          <a:p>
            <a:pPr marL="0" indent="0">
              <a:lnSpc>
                <a:spcPct val="150000"/>
              </a:lnSpc>
              <a:spcBef>
                <a:spcPts val="0"/>
              </a:spcBef>
              <a:buFont typeface="Wingdings" panose="05000000000000000000" charset="0"/>
              <a:buNone/>
            </a:pPr>
            <a:r>
              <a:rPr lang="zh-CN" altLang="en-US" sz="2400"/>
              <a:t>建筑工程老项目，是指：</a:t>
            </a:r>
            <a:endParaRPr lang="zh-CN" altLang="en-US" sz="2400"/>
          </a:p>
          <a:p>
            <a:pPr marL="0" indent="0">
              <a:lnSpc>
                <a:spcPct val="150000"/>
              </a:lnSpc>
              <a:spcBef>
                <a:spcPts val="0"/>
              </a:spcBef>
              <a:buFont typeface="Wingdings" panose="05000000000000000000" charset="0"/>
              <a:buNone/>
            </a:pPr>
            <a:r>
              <a:rPr lang="zh-CN" altLang="en-US" sz="2400"/>
              <a:t>（1）《建筑工程施工许可证》注明的合同开工日期在2016年4月30日前的建筑工程项目；</a:t>
            </a:r>
            <a:endParaRPr lang="zh-CN" altLang="en-US" sz="2400"/>
          </a:p>
          <a:p>
            <a:pPr marL="0" indent="0">
              <a:lnSpc>
                <a:spcPct val="150000"/>
              </a:lnSpc>
              <a:spcBef>
                <a:spcPts val="0"/>
              </a:spcBef>
              <a:buFont typeface="Wingdings" panose="05000000000000000000" charset="0"/>
              <a:buNone/>
            </a:pPr>
            <a:r>
              <a:rPr lang="zh-CN" altLang="en-US" sz="2400"/>
              <a:t>（2）未取得《建筑工程施工许可证》的，建筑工程承包合同注明的开工日期在2016年4月30日前的建筑工程项目；</a:t>
            </a:r>
            <a:endParaRPr lang="zh-CN" altLang="en-US" sz="2400"/>
          </a:p>
          <a:p>
            <a:pPr marL="0" indent="0">
              <a:lnSpc>
                <a:spcPct val="150000"/>
              </a:lnSpc>
              <a:spcBef>
                <a:spcPts val="0"/>
              </a:spcBef>
              <a:buFont typeface="Wingdings" panose="05000000000000000000" charset="0"/>
              <a:buNone/>
            </a:pPr>
            <a:r>
              <a:rPr lang="zh-CN" altLang="en-US" sz="2400"/>
              <a:t>（</a:t>
            </a:r>
            <a:r>
              <a:rPr lang="en-US" altLang="zh-CN" sz="2400"/>
              <a:t>3</a:t>
            </a:r>
            <a:r>
              <a:rPr lang="zh-CN" altLang="en-US" sz="2400"/>
              <a:t>）</a:t>
            </a:r>
            <a:r>
              <a:rPr lang="zh-CN" altLang="en-US" sz="2400">
                <a:sym typeface="+mn-ea"/>
              </a:rPr>
              <a:t>《建筑工程施工许可证》未注明合同开工日期，但建筑工程承包合同注明的开工日期在2016年4月30日前的建筑工程项目。</a:t>
            </a:r>
            <a:endParaRPr lang="zh-CN" altLang="en-US" sz="2400">
              <a:sym typeface="+mn-ea"/>
            </a:endParaRPr>
          </a:p>
          <a:p>
            <a:pPr marL="0" indent="0">
              <a:lnSpc>
                <a:spcPct val="150000"/>
              </a:lnSpc>
              <a:spcBef>
                <a:spcPts val="0"/>
              </a:spcBef>
              <a:buFont typeface="Wingdings" panose="05000000000000000000" charset="0"/>
              <a:buNone/>
            </a:pPr>
            <a:r>
              <a:rPr lang="zh-CN" altLang="en-US" sz="2400">
                <a:sym typeface="+mn-ea"/>
              </a:rPr>
              <a:t>（财税</a:t>
            </a:r>
            <a:r>
              <a:rPr lang="en-US" altLang="zh-CN" sz="2400">
                <a:sym typeface="+mn-ea"/>
              </a:rPr>
              <a:t>〔2016〕36</a:t>
            </a:r>
            <a:r>
              <a:rPr lang="zh-CN" altLang="zh-CN" sz="2400">
                <a:sym typeface="+mn-ea"/>
              </a:rPr>
              <a:t>号附件</a:t>
            </a:r>
            <a:r>
              <a:rPr lang="en-US" altLang="zh-CN" sz="2400">
                <a:sym typeface="+mn-ea"/>
              </a:rPr>
              <a:t>2</a:t>
            </a:r>
            <a:r>
              <a:rPr lang="zh-CN" altLang="en-US" sz="2400">
                <a:sym typeface="+mn-ea"/>
              </a:rPr>
              <a:t>）</a:t>
            </a:r>
            <a:endParaRPr lang="zh-CN" altLang="en-US" sz="2400"/>
          </a:p>
          <a:p>
            <a:pPr marL="0" indent="0">
              <a:lnSpc>
                <a:spcPct val="150000"/>
              </a:lnSpc>
              <a:spcBef>
                <a:spcPts val="0"/>
              </a:spcBef>
              <a:buFont typeface="Wingdings" panose="05000000000000000000" charset="0"/>
              <a:buNone/>
            </a:pPr>
            <a:endParaRPr lang="zh-CN" altLang="en-US" sz="2400"/>
          </a:p>
          <a:p>
            <a:pPr marL="0" indent="0">
              <a:lnSpc>
                <a:spcPct val="150000"/>
              </a:lnSpc>
              <a:spcBef>
                <a:spcPts val="0"/>
              </a:spcBef>
              <a:buFont typeface="Wingdings" panose="05000000000000000000" charset="0"/>
              <a:buNone/>
            </a:pPr>
            <a:endParaRPr lang="zh-CN" altLang="en-US" sz="240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309370"/>
            <a:ext cx="11170285" cy="4526280"/>
          </a:xfrm>
        </p:spPr>
        <p:txBody>
          <a:bodyPr/>
          <a:lstStyle/>
          <a:p>
            <a:pPr marL="0" indent="0">
              <a:lnSpc>
                <a:spcPct val="150000"/>
              </a:lnSpc>
              <a:spcBef>
                <a:spcPts val="0"/>
              </a:spcBef>
              <a:buFont typeface="Wingdings" panose="05000000000000000000" charset="0"/>
              <a:buNone/>
            </a:pPr>
            <a:r>
              <a:rPr lang="zh-CN" altLang="en-US" sz="2400"/>
              <a:t>4.建筑工程总承包单位为房屋建筑的地基与基础、主体结构提供工程服务，建设单位自行采购全部或部分钢材、混凝土、砌体材料、预制构件的，</a:t>
            </a:r>
            <a:r>
              <a:rPr lang="zh-CN" altLang="en-US" sz="2400" b="1">
                <a:solidFill>
                  <a:srgbClr val="FF0000"/>
                </a:solidFill>
              </a:rPr>
              <a:t>适用</a:t>
            </a:r>
            <a:r>
              <a:rPr lang="zh-CN" altLang="en-US" sz="2400"/>
              <a:t>简易计税方法计税。</a:t>
            </a:r>
            <a:endParaRPr lang="zh-CN" altLang="en-US" sz="2400"/>
          </a:p>
          <a:p>
            <a:pPr marL="0" indent="0">
              <a:lnSpc>
                <a:spcPct val="150000"/>
              </a:lnSpc>
              <a:spcBef>
                <a:spcPts val="0"/>
              </a:spcBef>
              <a:buFont typeface="Wingdings" panose="05000000000000000000" charset="0"/>
              <a:buNone/>
            </a:pPr>
            <a:r>
              <a:rPr lang="zh-CN" altLang="en-US" sz="2400"/>
              <a:t>地基与基础、主体结构的范围，按照《建筑工程施工质量验收统一标准》（GB50300-2013）附录B《建筑工程的分部工程、分项工程划分》中的“地基与基础”“主体结构”分部工程的范围执行。（财税</a:t>
            </a:r>
            <a:r>
              <a:rPr lang="en-US" altLang="zh-CN" sz="2400">
                <a:sym typeface="+mn-ea"/>
              </a:rPr>
              <a:t>〔2017〕58</a:t>
            </a:r>
            <a:r>
              <a:rPr lang="zh-CN" altLang="zh-CN" sz="2400">
                <a:sym typeface="+mn-ea"/>
              </a:rPr>
              <a:t>号</a:t>
            </a:r>
            <a:r>
              <a:rPr lang="zh-CN" altLang="en-US" sz="2400"/>
              <a:t>）</a:t>
            </a:r>
            <a:endParaRPr lang="zh-CN" altLang="en-US" sz="240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
        <p:nvSpPr>
          <p:cNvPr id="2" name="椭圆形标注 1"/>
          <p:cNvSpPr/>
          <p:nvPr/>
        </p:nvSpPr>
        <p:spPr>
          <a:xfrm>
            <a:off x="9248140" y="123825"/>
            <a:ext cx="2141855" cy="1358900"/>
          </a:xfrm>
          <a:prstGeom prst="wedgeEllipseCallout">
            <a:avLst>
              <a:gd name="adj1" fmla="val -34800"/>
              <a:gd name="adj2" fmla="val 89532"/>
            </a:avLst>
          </a:prstGeom>
          <a:solidFill>
            <a:schemeClr val="accent1">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FF0000"/>
                </a:solidFill>
              </a:rPr>
              <a:t>只能适用简易计税</a:t>
            </a:r>
            <a:endParaRPr lang="zh-CN" altLang="en-US" sz="24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0880" y="948055"/>
            <a:ext cx="11170285" cy="5612130"/>
          </a:xfrm>
        </p:spPr>
        <p:txBody>
          <a:bodyPr/>
          <a:lstStyle/>
          <a:p>
            <a:pPr marL="0" indent="0">
              <a:lnSpc>
                <a:spcPct val="150000"/>
              </a:lnSpc>
              <a:spcBef>
                <a:spcPts val="0"/>
              </a:spcBef>
              <a:buFont typeface="Wingdings" panose="05000000000000000000" charset="0"/>
              <a:buNone/>
            </a:pPr>
            <a:r>
              <a:rPr lang="en-US" altLang="zh-CN" sz="2400"/>
              <a:t>5.</a:t>
            </a:r>
            <a:r>
              <a:rPr lang="zh-CN" altLang="en-US" sz="2400"/>
              <a:t>特殊规定</a:t>
            </a:r>
            <a:endParaRPr lang="zh-CN" altLang="en-US" sz="2400"/>
          </a:p>
          <a:p>
            <a:pPr marL="0" indent="0">
              <a:lnSpc>
                <a:spcPct val="150000"/>
              </a:lnSpc>
              <a:spcBef>
                <a:spcPts val="0"/>
              </a:spcBef>
              <a:buFont typeface="Wingdings" panose="05000000000000000000" charset="0"/>
              <a:buNone/>
            </a:pPr>
            <a:r>
              <a:rPr lang="zh-CN" altLang="en-US" sz="2400"/>
              <a:t>（1）纳税人销售活动板房、机器设备、钢结构件等自产货物的同时提供建筑、安装服务，不属于混合销售，应分别核算货物和建筑服务的销售额，分别适用不同的税率或者征收率。（国家税务总局公告</a:t>
            </a:r>
            <a:r>
              <a:rPr lang="en-US" altLang="zh-CN" sz="2400"/>
              <a:t>2017</a:t>
            </a:r>
            <a:r>
              <a:rPr lang="zh-CN" altLang="en-US" sz="2400"/>
              <a:t>年第</a:t>
            </a:r>
            <a:r>
              <a:rPr lang="en-US" altLang="zh-CN" sz="2400"/>
              <a:t>11</a:t>
            </a:r>
            <a:r>
              <a:rPr lang="zh-CN" altLang="en-US" sz="2400"/>
              <a:t>号）</a:t>
            </a:r>
            <a:endParaRPr lang="zh-CN" altLang="en-US" sz="2400"/>
          </a:p>
          <a:p>
            <a:pPr marL="0" indent="0">
              <a:lnSpc>
                <a:spcPct val="150000"/>
              </a:lnSpc>
              <a:spcBef>
                <a:spcPts val="0"/>
              </a:spcBef>
              <a:buFont typeface="Wingdings" panose="05000000000000000000" charset="0"/>
              <a:buNone/>
            </a:pPr>
            <a:r>
              <a:rPr lang="zh-CN" altLang="en-US" sz="2400"/>
              <a:t>（</a:t>
            </a:r>
            <a:r>
              <a:rPr lang="en-US" altLang="zh-CN" sz="2400"/>
              <a:t>2</a:t>
            </a:r>
            <a:r>
              <a:rPr lang="zh-CN" altLang="en-US" sz="2400"/>
              <a:t>）一般纳税人销售自产机器设备的同时提供安装服务，应分别核算机器设备和安装服务的销售额，安装服务可以按照甲供工程选择适用简易计税方法计税。</a:t>
            </a:r>
            <a:r>
              <a:rPr lang="zh-CN" altLang="en-US" sz="2400">
                <a:sym typeface="+mn-ea"/>
              </a:rPr>
              <a:t>（国家税务总局公告</a:t>
            </a:r>
            <a:r>
              <a:rPr lang="en-US" altLang="zh-CN" sz="2400">
                <a:sym typeface="+mn-ea"/>
              </a:rPr>
              <a:t>2018</a:t>
            </a:r>
            <a:r>
              <a:rPr lang="zh-CN" altLang="en-US" sz="2400">
                <a:sym typeface="+mn-ea"/>
              </a:rPr>
              <a:t>年第</a:t>
            </a:r>
            <a:r>
              <a:rPr lang="en-US" altLang="zh-CN" sz="2400">
                <a:sym typeface="+mn-ea"/>
              </a:rPr>
              <a:t>42</a:t>
            </a:r>
            <a:r>
              <a:rPr lang="zh-CN" altLang="en-US" sz="2400">
                <a:sym typeface="+mn-ea"/>
              </a:rPr>
              <a:t>号）</a:t>
            </a:r>
            <a:endParaRPr lang="zh-CN" altLang="en-US" sz="2400"/>
          </a:p>
          <a:p>
            <a:pPr marL="0" indent="0">
              <a:lnSpc>
                <a:spcPct val="150000"/>
              </a:lnSpc>
              <a:spcBef>
                <a:spcPts val="0"/>
              </a:spcBef>
              <a:buFont typeface="Wingdings" panose="05000000000000000000" charset="0"/>
              <a:buNone/>
            </a:pPr>
            <a:r>
              <a:rPr lang="zh-CN" altLang="en-US" sz="2400"/>
              <a:t>（</a:t>
            </a:r>
            <a:r>
              <a:rPr lang="en-US" altLang="zh-CN" sz="2400"/>
              <a:t>3</a:t>
            </a:r>
            <a:r>
              <a:rPr lang="zh-CN" altLang="en-US" sz="2400"/>
              <a:t>）一般纳税人销售外购机器设备的同时提供安装服务，如果已经按照兼营的有关规定，分别核算机器设备和安装服务的销售额，安装服务可以按照甲供工程选择适用简易计税方法计税。</a:t>
            </a:r>
            <a:r>
              <a:rPr lang="zh-CN" altLang="en-US" sz="2400">
                <a:sym typeface="+mn-ea"/>
              </a:rPr>
              <a:t>（国家税务总局公告</a:t>
            </a:r>
            <a:r>
              <a:rPr lang="en-US" altLang="zh-CN" sz="2400">
                <a:sym typeface="+mn-ea"/>
              </a:rPr>
              <a:t>2018</a:t>
            </a:r>
            <a:r>
              <a:rPr lang="zh-CN" altLang="en-US" sz="2400">
                <a:sym typeface="+mn-ea"/>
              </a:rPr>
              <a:t>年第</a:t>
            </a:r>
            <a:r>
              <a:rPr lang="en-US" altLang="zh-CN" sz="2400">
                <a:sym typeface="+mn-ea"/>
              </a:rPr>
              <a:t>42</a:t>
            </a:r>
            <a:r>
              <a:rPr lang="zh-CN" altLang="en-US" sz="2400">
                <a:sym typeface="+mn-ea"/>
              </a:rPr>
              <a:t>号）</a:t>
            </a:r>
            <a:endParaRPr lang="zh-CN" altLang="en-US" sz="240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0880" y="948055"/>
            <a:ext cx="11170285" cy="5612130"/>
          </a:xfrm>
        </p:spPr>
        <p:txBody>
          <a:bodyPr/>
          <a:lstStyle/>
          <a:p>
            <a:pPr marL="0" indent="0">
              <a:lnSpc>
                <a:spcPct val="150000"/>
              </a:lnSpc>
              <a:spcBef>
                <a:spcPts val="0"/>
              </a:spcBef>
              <a:buNone/>
            </a:pPr>
            <a:r>
              <a:rPr lang="zh-CN" altLang="en-US" sz="2400" dirty="0">
                <a:solidFill>
                  <a:srgbClr val="FF0000"/>
                </a:solidFill>
              </a:rPr>
              <a:t>一、收到预收款，未发生增值税纳税义务，但需要进行增值税预缴，跨省、市的，在建筑服务发生地预缴；市内跨县区的，在机构所在地主管税务机关进行增值税预缴。</a:t>
            </a:r>
            <a:endParaRPr lang="en-US" altLang="zh-CN" sz="2400" dirty="0">
              <a:solidFill>
                <a:srgbClr val="FF0000"/>
              </a:solidFill>
            </a:endParaRPr>
          </a:p>
          <a:p>
            <a:pPr>
              <a:lnSpc>
                <a:spcPct val="150000"/>
              </a:lnSpc>
              <a:spcBef>
                <a:spcPts val="0"/>
              </a:spcBef>
              <a:buFont typeface="Wingdings" panose="05000000000000000000" charset="0"/>
              <a:buChar char="u"/>
            </a:pPr>
            <a:r>
              <a:rPr lang="zh-CN" altLang="en-US" sz="2400" dirty="0"/>
              <a:t>纳税人提供建筑服务取得的预收款，应在收到预收款时，以取得的预收款扣除支付的分包款后的余额，按照规定的预征率预缴增值税。</a:t>
            </a:r>
            <a:r>
              <a:rPr lang="zh-CN" altLang="en-US" sz="2400" dirty="0">
                <a:sym typeface="+mn-ea"/>
              </a:rPr>
              <a:t>（财税</a:t>
            </a:r>
            <a:r>
              <a:rPr lang="en-US" altLang="zh-CN" sz="2400" dirty="0">
                <a:sym typeface="+mn-ea"/>
              </a:rPr>
              <a:t>〔2017〕58</a:t>
            </a:r>
            <a:r>
              <a:rPr lang="zh-CN" altLang="zh-CN" sz="2400" dirty="0">
                <a:sym typeface="+mn-ea"/>
              </a:rPr>
              <a:t>号</a:t>
            </a:r>
            <a:r>
              <a:rPr lang="zh-CN" altLang="en-US" sz="2400" dirty="0">
                <a:sym typeface="+mn-ea"/>
              </a:rPr>
              <a:t>）</a:t>
            </a:r>
            <a:endParaRPr lang="zh-CN" altLang="en-US" sz="2400" dirty="0"/>
          </a:p>
          <a:p>
            <a:pPr>
              <a:lnSpc>
                <a:spcPct val="150000"/>
              </a:lnSpc>
              <a:spcBef>
                <a:spcPts val="0"/>
              </a:spcBef>
              <a:buFont typeface="Wingdings" panose="05000000000000000000" charset="0"/>
              <a:buChar char="u"/>
            </a:pPr>
            <a:r>
              <a:rPr lang="zh-CN" altLang="en-US" sz="2400" dirty="0"/>
              <a:t>预缴地点：建筑服务发生地和机构所在地</a:t>
            </a:r>
            <a:endParaRPr lang="zh-CN" altLang="en-US" sz="2400" dirty="0"/>
          </a:p>
          <a:p>
            <a:pPr>
              <a:lnSpc>
                <a:spcPct val="150000"/>
              </a:lnSpc>
              <a:spcBef>
                <a:spcPts val="0"/>
              </a:spcBef>
              <a:buFont typeface="Wingdings" panose="05000000000000000000" charset="0"/>
              <a:buChar char="u"/>
            </a:pPr>
            <a:r>
              <a:rPr lang="zh-CN" altLang="en-US" sz="2400" dirty="0"/>
              <a:t>预征率：一般计税方法 预征率</a:t>
            </a:r>
            <a:r>
              <a:rPr lang="en-US" altLang="zh-CN" sz="2400" dirty="0"/>
              <a:t>2%</a:t>
            </a:r>
            <a:endParaRPr lang="en-US" altLang="zh-CN" sz="2400" dirty="0"/>
          </a:p>
          <a:p>
            <a:pPr marL="0" indent="0">
              <a:lnSpc>
                <a:spcPct val="150000"/>
              </a:lnSpc>
              <a:spcBef>
                <a:spcPts val="0"/>
              </a:spcBef>
              <a:buFont typeface="Wingdings" panose="05000000000000000000" charset="0"/>
              <a:buNone/>
            </a:pPr>
            <a:r>
              <a:rPr lang="en-US" altLang="zh-CN" sz="2400" dirty="0"/>
              <a:t>                  </a:t>
            </a:r>
            <a:r>
              <a:rPr lang="zh-CN" altLang="en-US" sz="2400" dirty="0"/>
              <a:t>简易计税方法 预征率</a:t>
            </a:r>
            <a:r>
              <a:rPr lang="en-US" altLang="zh-CN" sz="2400" dirty="0"/>
              <a:t>3%</a:t>
            </a:r>
            <a:endParaRPr lang="en-US" altLang="zh-CN" sz="2400" dirty="0"/>
          </a:p>
          <a:p>
            <a:pPr marL="0" indent="0">
              <a:lnSpc>
                <a:spcPct val="150000"/>
              </a:lnSpc>
              <a:spcBef>
                <a:spcPts val="0"/>
              </a:spcBef>
              <a:buFont typeface="Wingdings" panose="05000000000000000000" charset="0"/>
              <a:buNone/>
            </a:pPr>
            <a:r>
              <a:rPr lang="zh-CN" altLang="en-US" sz="2400" dirty="0"/>
              <a:t>纳税人应按照上述计税方法在建筑服务发生地预缴税款后，向机构所在地主管税务机关进行纳税申报。</a:t>
            </a:r>
            <a:endParaRPr lang="zh-CN" altLang="en-US" sz="2400" dirty="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
        <p:nvSpPr>
          <p:cNvPr id="5" name="标题 4"/>
          <p:cNvSpPr>
            <a:spLocks noGrp="1"/>
          </p:cNvSpPr>
          <p:nvPr>
            <p:ph type="title"/>
          </p:nvPr>
        </p:nvSpPr>
        <p:spPr/>
        <p:txBody>
          <a:bodyPr/>
          <a:lstStyle/>
          <a:p>
            <a:r>
              <a:rPr lang="zh-CN" altLang="en-US" b="1"/>
              <a:t>（三）预缴</a:t>
            </a:r>
            <a:endParaRPr lang="zh-CN" alt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0880" y="1181100"/>
            <a:ext cx="11170285" cy="4943475"/>
          </a:xfrm>
        </p:spPr>
        <p:txBody>
          <a:bodyPr/>
          <a:lstStyle/>
          <a:p>
            <a:pPr marL="0" indent="0">
              <a:lnSpc>
                <a:spcPct val="150000"/>
              </a:lnSpc>
              <a:spcBef>
                <a:spcPts val="0"/>
              </a:spcBef>
              <a:buFont typeface="Wingdings" panose="05000000000000000000" charset="0"/>
              <a:buNone/>
            </a:pPr>
            <a:r>
              <a:rPr lang="zh-CN" altLang="en-US" sz="2800" b="1" dirty="0">
                <a:solidFill>
                  <a:srgbClr val="FF0000"/>
                </a:solidFill>
              </a:rPr>
              <a:t>二、建筑业跨区域涉税事项报验、预缴（适用于跨省、市提供建筑服务）</a:t>
            </a:r>
            <a:endParaRPr lang="en-US" altLang="zh-CN" sz="2800" b="1" dirty="0">
              <a:solidFill>
                <a:srgbClr val="FF0000"/>
              </a:solidFill>
            </a:endParaRPr>
          </a:p>
          <a:p>
            <a:pPr marL="0" indent="0">
              <a:lnSpc>
                <a:spcPct val="150000"/>
              </a:lnSpc>
              <a:spcBef>
                <a:spcPts val="0"/>
              </a:spcBef>
              <a:buFont typeface="Wingdings" panose="05000000000000000000" charset="0"/>
              <a:buNone/>
            </a:pPr>
            <a:r>
              <a:rPr lang="en-US" altLang="zh-CN" sz="2800" b="1" dirty="0"/>
              <a:t>1</a:t>
            </a:r>
            <a:r>
              <a:rPr lang="en-US" altLang="zh-CN" sz="2000" b="1" dirty="0"/>
              <a:t>.</a:t>
            </a:r>
            <a:r>
              <a:rPr lang="zh-CN" altLang="en-US" sz="2000" b="1" dirty="0"/>
              <a:t>跨市提供建筑服务</a:t>
            </a:r>
            <a:endParaRPr lang="zh-CN" altLang="en-US" sz="2000" b="1" dirty="0"/>
          </a:p>
          <a:p>
            <a:pPr marL="0" indent="0">
              <a:lnSpc>
                <a:spcPct val="150000"/>
              </a:lnSpc>
              <a:spcBef>
                <a:spcPts val="0"/>
              </a:spcBef>
              <a:buFont typeface="Wingdings" panose="05000000000000000000" charset="0"/>
              <a:buNone/>
            </a:pPr>
            <a:r>
              <a:rPr lang="zh-CN" altLang="en-US" sz="2000" dirty="0"/>
              <a:t>            </a:t>
            </a:r>
            <a:r>
              <a:rPr lang="zh-CN" altLang="en-US" sz="2000" dirty="0">
                <a:solidFill>
                  <a:srgbClr val="FF0000"/>
                </a:solidFill>
              </a:rPr>
              <a:t>向建筑服务发生地主管税务机关预缴增值税，向机构所在地主管税务机关申报纳税</a:t>
            </a:r>
            <a:endParaRPr lang="zh-CN" altLang="en-US" sz="2000" dirty="0">
              <a:solidFill>
                <a:srgbClr val="FF0000"/>
              </a:solidFill>
            </a:endParaRPr>
          </a:p>
          <a:p>
            <a:pPr marL="0" indent="0">
              <a:lnSpc>
                <a:spcPct val="150000"/>
              </a:lnSpc>
              <a:spcBef>
                <a:spcPts val="0"/>
              </a:spcBef>
              <a:buFont typeface="Wingdings" panose="05000000000000000000" charset="0"/>
              <a:buNone/>
            </a:pPr>
            <a:r>
              <a:rPr lang="zh-CN" altLang="en-US" sz="2000" dirty="0"/>
              <a:t>（</a:t>
            </a:r>
            <a:r>
              <a:rPr lang="en-US" altLang="zh-CN" sz="2000" dirty="0"/>
              <a:t>1</a:t>
            </a:r>
            <a:r>
              <a:rPr lang="zh-CN" altLang="en-US" sz="2000" dirty="0"/>
              <a:t>）一般纳税人跨市提供建筑服务，适用一般计税方法的</a:t>
            </a:r>
            <a:endParaRPr lang="zh-CN" altLang="en-US" sz="2000" dirty="0"/>
          </a:p>
          <a:p>
            <a:pPr marL="0" indent="0">
              <a:lnSpc>
                <a:spcPct val="150000"/>
              </a:lnSpc>
              <a:spcBef>
                <a:spcPts val="0"/>
              </a:spcBef>
              <a:buFont typeface="Wingdings" panose="05000000000000000000" charset="0"/>
              <a:buNone/>
            </a:pPr>
            <a:r>
              <a:rPr lang="zh-CN" altLang="en-US" sz="2000" dirty="0"/>
              <a:t>应预缴增值税额</a:t>
            </a:r>
            <a:r>
              <a:rPr lang="en-US" altLang="zh-CN" sz="2000" dirty="0"/>
              <a:t>=</a:t>
            </a:r>
            <a:r>
              <a:rPr lang="zh-CN" altLang="en-US" sz="2000" dirty="0"/>
              <a:t>（收到的全部价款和价外费用</a:t>
            </a:r>
            <a:r>
              <a:rPr lang="en-US" altLang="zh-CN" sz="2000" dirty="0"/>
              <a:t>-</a:t>
            </a:r>
            <a:r>
              <a:rPr lang="zh-CN" altLang="en-US" sz="2000" dirty="0"/>
              <a:t>支付的分包款）</a:t>
            </a:r>
            <a:r>
              <a:rPr lang="en-US" altLang="zh-CN" sz="2000" dirty="0"/>
              <a:t>/</a:t>
            </a:r>
            <a:r>
              <a:rPr lang="zh-CN" altLang="en-US" sz="2000" dirty="0"/>
              <a:t>（</a:t>
            </a:r>
            <a:r>
              <a:rPr lang="en-US" altLang="zh-CN" sz="2000" dirty="0"/>
              <a:t>1+9%</a:t>
            </a:r>
            <a:r>
              <a:rPr lang="zh-CN" altLang="en-US" sz="2000" dirty="0"/>
              <a:t>）</a:t>
            </a:r>
            <a:r>
              <a:rPr lang="en-US" altLang="zh-CN" sz="2000" dirty="0"/>
              <a:t>*2%</a:t>
            </a:r>
            <a:endParaRPr lang="en-US" altLang="zh-CN" sz="2000" dirty="0"/>
          </a:p>
          <a:p>
            <a:pPr marL="0" indent="0">
              <a:lnSpc>
                <a:spcPct val="150000"/>
              </a:lnSpc>
              <a:spcBef>
                <a:spcPts val="0"/>
              </a:spcBef>
              <a:buFont typeface="Wingdings" panose="05000000000000000000" charset="0"/>
              <a:buNone/>
            </a:pPr>
            <a:r>
              <a:rPr lang="zh-CN" altLang="en-US" sz="2000" dirty="0"/>
              <a:t>应纳税额</a:t>
            </a:r>
            <a:r>
              <a:rPr lang="en-US" altLang="zh-CN" sz="2000" dirty="0"/>
              <a:t>=</a:t>
            </a:r>
            <a:r>
              <a:rPr lang="zh-CN" altLang="en-US" sz="2000" dirty="0">
                <a:sym typeface="+mn-ea"/>
              </a:rPr>
              <a:t>收到的全部价款和价外费用</a:t>
            </a:r>
            <a:r>
              <a:rPr lang="en-US" altLang="zh-CN" sz="2000" dirty="0">
                <a:sym typeface="+mn-ea"/>
              </a:rPr>
              <a:t>/</a:t>
            </a:r>
            <a:r>
              <a:rPr lang="zh-CN" altLang="en-US" sz="2000" dirty="0">
                <a:sym typeface="+mn-ea"/>
              </a:rPr>
              <a:t>（</a:t>
            </a:r>
            <a:r>
              <a:rPr lang="en-US" altLang="zh-CN" sz="2000" dirty="0">
                <a:sym typeface="+mn-ea"/>
              </a:rPr>
              <a:t>1+9%</a:t>
            </a:r>
            <a:r>
              <a:rPr lang="zh-CN" altLang="en-US" sz="2000" dirty="0">
                <a:sym typeface="+mn-ea"/>
              </a:rPr>
              <a:t>）</a:t>
            </a:r>
            <a:r>
              <a:rPr lang="en-US" altLang="zh-CN" sz="2000" dirty="0">
                <a:sym typeface="+mn-ea"/>
              </a:rPr>
              <a:t>*9%-</a:t>
            </a:r>
            <a:r>
              <a:rPr lang="zh-CN" altLang="en-US" sz="2000" dirty="0">
                <a:sym typeface="+mn-ea"/>
              </a:rPr>
              <a:t>进项税额</a:t>
            </a:r>
            <a:endParaRPr lang="en-US" altLang="zh-CN" sz="2000" dirty="0"/>
          </a:p>
          <a:p>
            <a:pPr marL="0" indent="0">
              <a:lnSpc>
                <a:spcPct val="150000"/>
              </a:lnSpc>
              <a:spcBef>
                <a:spcPts val="0"/>
              </a:spcBef>
              <a:buFont typeface="Wingdings" panose="05000000000000000000" charset="0"/>
              <a:buNone/>
            </a:pPr>
            <a:r>
              <a:rPr lang="zh-CN" altLang="en-US" sz="2000" dirty="0"/>
              <a:t>（</a:t>
            </a:r>
            <a:r>
              <a:rPr lang="en-US" altLang="zh-CN" sz="2000" dirty="0"/>
              <a:t>2</a:t>
            </a:r>
            <a:r>
              <a:rPr lang="zh-CN" altLang="en-US" sz="2000" dirty="0"/>
              <a:t>）一般纳税人跨市提供建筑服务，选择适用简易计税方法计税的</a:t>
            </a:r>
            <a:endParaRPr lang="zh-CN" altLang="en-US" sz="2000" dirty="0"/>
          </a:p>
          <a:p>
            <a:pPr marL="0" indent="0">
              <a:lnSpc>
                <a:spcPct val="150000"/>
              </a:lnSpc>
              <a:spcBef>
                <a:spcPts val="0"/>
              </a:spcBef>
              <a:buFont typeface="Wingdings" panose="05000000000000000000" charset="0"/>
              <a:buNone/>
            </a:pPr>
            <a:r>
              <a:rPr lang="zh-CN" altLang="en-US" sz="2000" dirty="0">
                <a:sym typeface="+mn-ea"/>
              </a:rPr>
              <a:t>应预缴增值税额</a:t>
            </a:r>
            <a:r>
              <a:rPr lang="en-US" altLang="zh-CN" sz="2000" dirty="0">
                <a:sym typeface="+mn-ea"/>
              </a:rPr>
              <a:t>=</a:t>
            </a:r>
            <a:r>
              <a:rPr lang="zh-CN" altLang="en-US" sz="2000" dirty="0">
                <a:sym typeface="+mn-ea"/>
              </a:rPr>
              <a:t>（收到的全部价款和价外费用</a:t>
            </a:r>
            <a:r>
              <a:rPr lang="en-US" altLang="zh-CN" sz="2000" dirty="0">
                <a:sym typeface="+mn-ea"/>
              </a:rPr>
              <a:t>-</a:t>
            </a:r>
            <a:r>
              <a:rPr lang="zh-CN" altLang="en-US" sz="2000" dirty="0">
                <a:sym typeface="+mn-ea"/>
              </a:rPr>
              <a:t>支付的分包款）</a:t>
            </a:r>
            <a:r>
              <a:rPr lang="en-US" altLang="zh-CN" sz="2000" dirty="0">
                <a:sym typeface="+mn-ea"/>
              </a:rPr>
              <a:t>/</a:t>
            </a:r>
            <a:r>
              <a:rPr lang="zh-CN" altLang="en-US" sz="2000" dirty="0">
                <a:sym typeface="+mn-ea"/>
              </a:rPr>
              <a:t>（</a:t>
            </a:r>
            <a:r>
              <a:rPr lang="en-US" altLang="zh-CN" sz="2000" dirty="0">
                <a:sym typeface="+mn-ea"/>
              </a:rPr>
              <a:t>1+3%</a:t>
            </a:r>
            <a:r>
              <a:rPr lang="zh-CN" altLang="en-US" sz="2000" dirty="0">
                <a:sym typeface="+mn-ea"/>
              </a:rPr>
              <a:t>）</a:t>
            </a:r>
            <a:r>
              <a:rPr lang="en-US" altLang="zh-CN" sz="2000" dirty="0">
                <a:sym typeface="+mn-ea"/>
              </a:rPr>
              <a:t>*3%</a:t>
            </a:r>
            <a:endParaRPr lang="en-US" altLang="zh-CN" sz="2000" dirty="0"/>
          </a:p>
          <a:p>
            <a:pPr marL="0" indent="0">
              <a:lnSpc>
                <a:spcPct val="150000"/>
              </a:lnSpc>
              <a:spcBef>
                <a:spcPts val="0"/>
              </a:spcBef>
              <a:buFont typeface="Wingdings" panose="05000000000000000000" charset="0"/>
              <a:buNone/>
            </a:pPr>
            <a:r>
              <a:rPr lang="zh-CN" altLang="en-US" sz="2000" dirty="0">
                <a:sym typeface="+mn-ea"/>
              </a:rPr>
              <a:t>应纳税额</a:t>
            </a:r>
            <a:r>
              <a:rPr lang="en-US" altLang="zh-CN" sz="2000" dirty="0">
                <a:sym typeface="+mn-ea"/>
              </a:rPr>
              <a:t>=</a:t>
            </a:r>
            <a:r>
              <a:rPr lang="zh-CN" altLang="en-US" sz="2000" dirty="0">
                <a:sym typeface="+mn-ea"/>
              </a:rPr>
              <a:t>（收到的全部价款和价外费用</a:t>
            </a:r>
            <a:r>
              <a:rPr lang="en-US" altLang="zh-CN" sz="2000" dirty="0">
                <a:sym typeface="+mn-ea"/>
              </a:rPr>
              <a:t>-</a:t>
            </a:r>
            <a:r>
              <a:rPr lang="zh-CN" altLang="en-US" sz="2000" dirty="0">
                <a:sym typeface="+mn-ea"/>
              </a:rPr>
              <a:t>支付的分包款）</a:t>
            </a:r>
            <a:r>
              <a:rPr lang="en-US" altLang="zh-CN" sz="2000" dirty="0">
                <a:sym typeface="+mn-ea"/>
              </a:rPr>
              <a:t>/</a:t>
            </a:r>
            <a:r>
              <a:rPr lang="zh-CN" altLang="en-US" sz="2000" dirty="0">
                <a:sym typeface="+mn-ea"/>
              </a:rPr>
              <a:t>（</a:t>
            </a:r>
            <a:r>
              <a:rPr lang="en-US" altLang="zh-CN" sz="2000" dirty="0">
                <a:sym typeface="+mn-ea"/>
              </a:rPr>
              <a:t>1+3%</a:t>
            </a:r>
            <a:r>
              <a:rPr lang="zh-CN" altLang="en-US" sz="2000" dirty="0">
                <a:sym typeface="+mn-ea"/>
              </a:rPr>
              <a:t>）</a:t>
            </a:r>
            <a:r>
              <a:rPr lang="en-US" altLang="zh-CN" sz="2000" dirty="0">
                <a:sym typeface="+mn-ea"/>
              </a:rPr>
              <a:t>*3%</a:t>
            </a:r>
            <a:endParaRPr lang="en-US" altLang="zh-CN" sz="2000" dirty="0"/>
          </a:p>
          <a:p>
            <a:pPr marL="0" indent="0">
              <a:lnSpc>
                <a:spcPct val="150000"/>
              </a:lnSpc>
              <a:spcBef>
                <a:spcPts val="0"/>
              </a:spcBef>
              <a:buFont typeface="Wingdings" panose="05000000000000000000" charset="0"/>
              <a:buNone/>
            </a:pPr>
            <a:endParaRPr lang="zh-CN" altLang="en-US" sz="2400" dirty="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
        <p:nvSpPr>
          <p:cNvPr id="2" name="燕尾形箭头 1"/>
          <p:cNvSpPr/>
          <p:nvPr/>
        </p:nvSpPr>
        <p:spPr>
          <a:xfrm>
            <a:off x="593090" y="2977515"/>
            <a:ext cx="1016000" cy="564515"/>
          </a:xfrm>
          <a:prstGeom prst="notchedRightArrow">
            <a:avLst/>
          </a:prstGeom>
          <a:effectLst>
            <a:outerShdw blurRad="50800" dist="38100" dir="10800000" algn="r"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additive="base">
                                        <p:cTn id="4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 calcmode="lin" valueType="num">
                                      <p:cBhvr additive="base">
                                        <p:cTn id="4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0880" y="835025"/>
            <a:ext cx="11170285" cy="6022975"/>
          </a:xfrm>
        </p:spPr>
        <p:txBody>
          <a:bodyPr/>
          <a:lstStyle/>
          <a:p>
            <a:pPr marL="0" indent="0">
              <a:lnSpc>
                <a:spcPct val="150000"/>
              </a:lnSpc>
              <a:spcBef>
                <a:spcPts val="0"/>
              </a:spcBef>
              <a:buFont typeface="Wingdings" panose="05000000000000000000" charset="0"/>
              <a:buNone/>
            </a:pPr>
            <a:r>
              <a:rPr lang="zh-CN" altLang="en-US" sz="2400" dirty="0"/>
              <a:t>（</a:t>
            </a:r>
            <a:r>
              <a:rPr lang="en-US" altLang="zh-CN" sz="2400" dirty="0"/>
              <a:t>3</a:t>
            </a:r>
            <a:r>
              <a:rPr lang="zh-CN" altLang="en-US" sz="2400" dirty="0"/>
              <a:t>）小规模纳税人跨市提供建筑服务</a:t>
            </a:r>
            <a:endParaRPr lang="zh-CN" altLang="en-US" sz="2400" dirty="0"/>
          </a:p>
          <a:p>
            <a:pPr marL="0" indent="0">
              <a:lnSpc>
                <a:spcPct val="150000"/>
              </a:lnSpc>
              <a:spcBef>
                <a:spcPts val="0"/>
              </a:spcBef>
              <a:buFont typeface="Wingdings" panose="05000000000000000000" charset="0"/>
              <a:buNone/>
            </a:pPr>
            <a:r>
              <a:rPr lang="zh-CN" altLang="en-US" sz="2400" dirty="0">
                <a:sym typeface="+mn-ea"/>
              </a:rPr>
              <a:t>应预缴增值税额</a:t>
            </a:r>
            <a:r>
              <a:rPr lang="en-US" altLang="zh-CN" sz="2400" dirty="0">
                <a:sym typeface="+mn-ea"/>
              </a:rPr>
              <a:t>=</a:t>
            </a:r>
            <a:r>
              <a:rPr lang="zh-CN" altLang="en-US" sz="2400" dirty="0">
                <a:sym typeface="+mn-ea"/>
              </a:rPr>
              <a:t>（收到的全部价款和价外费用</a:t>
            </a:r>
            <a:r>
              <a:rPr lang="en-US" altLang="zh-CN" sz="2400" dirty="0">
                <a:sym typeface="+mn-ea"/>
              </a:rPr>
              <a:t>-</a:t>
            </a:r>
            <a:r>
              <a:rPr lang="zh-CN" altLang="en-US" sz="2400" dirty="0">
                <a:sym typeface="+mn-ea"/>
              </a:rPr>
              <a:t>支付的分包款）</a:t>
            </a:r>
            <a:r>
              <a:rPr lang="en-US" altLang="zh-CN" sz="2400" dirty="0">
                <a:sym typeface="+mn-ea"/>
              </a:rPr>
              <a:t>/</a:t>
            </a:r>
            <a:r>
              <a:rPr lang="zh-CN" altLang="en-US" sz="2400" dirty="0">
                <a:sym typeface="+mn-ea"/>
              </a:rPr>
              <a:t>（</a:t>
            </a:r>
            <a:r>
              <a:rPr lang="en-US" altLang="zh-CN" sz="2400" dirty="0">
                <a:sym typeface="+mn-ea"/>
              </a:rPr>
              <a:t>1+3%</a:t>
            </a:r>
            <a:r>
              <a:rPr lang="zh-CN" altLang="en-US" sz="2400" dirty="0">
                <a:sym typeface="+mn-ea"/>
              </a:rPr>
              <a:t>）</a:t>
            </a:r>
            <a:r>
              <a:rPr lang="en-US" altLang="zh-CN" sz="2400" dirty="0">
                <a:sym typeface="+mn-ea"/>
              </a:rPr>
              <a:t>*3%</a:t>
            </a:r>
            <a:endParaRPr lang="en-US" altLang="zh-CN" sz="2400" dirty="0"/>
          </a:p>
          <a:p>
            <a:pPr marL="0" indent="0">
              <a:lnSpc>
                <a:spcPct val="150000"/>
              </a:lnSpc>
              <a:spcBef>
                <a:spcPts val="0"/>
              </a:spcBef>
              <a:buFont typeface="Wingdings" panose="05000000000000000000" charset="0"/>
              <a:buNone/>
            </a:pPr>
            <a:r>
              <a:rPr lang="zh-CN" altLang="en-US" sz="2400" dirty="0">
                <a:sym typeface="+mn-ea"/>
              </a:rPr>
              <a:t>应纳税额</a:t>
            </a:r>
            <a:r>
              <a:rPr lang="en-US" altLang="zh-CN" sz="2400" dirty="0">
                <a:sym typeface="+mn-ea"/>
              </a:rPr>
              <a:t>=</a:t>
            </a:r>
            <a:r>
              <a:rPr lang="zh-CN" altLang="en-US" sz="2400" dirty="0">
                <a:sym typeface="+mn-ea"/>
              </a:rPr>
              <a:t>（收到的全部价款和价外费用</a:t>
            </a:r>
            <a:r>
              <a:rPr lang="en-US" altLang="zh-CN" sz="2400" dirty="0">
                <a:sym typeface="+mn-ea"/>
              </a:rPr>
              <a:t>-</a:t>
            </a:r>
            <a:r>
              <a:rPr lang="zh-CN" altLang="en-US" sz="2400" dirty="0">
                <a:sym typeface="+mn-ea"/>
              </a:rPr>
              <a:t>支付的分包款）</a:t>
            </a:r>
            <a:r>
              <a:rPr lang="en-US" altLang="zh-CN" sz="2400" dirty="0">
                <a:sym typeface="+mn-ea"/>
              </a:rPr>
              <a:t>/</a:t>
            </a:r>
            <a:r>
              <a:rPr lang="zh-CN" altLang="en-US" sz="2400" dirty="0">
                <a:sym typeface="+mn-ea"/>
              </a:rPr>
              <a:t>（</a:t>
            </a:r>
            <a:r>
              <a:rPr lang="en-US" altLang="zh-CN" sz="2400" dirty="0">
                <a:sym typeface="+mn-ea"/>
              </a:rPr>
              <a:t>1+3%</a:t>
            </a:r>
            <a:r>
              <a:rPr lang="zh-CN" altLang="en-US" sz="2400" dirty="0">
                <a:sym typeface="+mn-ea"/>
              </a:rPr>
              <a:t>）</a:t>
            </a:r>
            <a:r>
              <a:rPr lang="en-US" altLang="zh-CN" sz="2400" dirty="0">
                <a:sym typeface="+mn-ea"/>
              </a:rPr>
              <a:t>*3%</a:t>
            </a:r>
            <a:endParaRPr lang="en-US" altLang="zh-CN" sz="2400" dirty="0"/>
          </a:p>
          <a:p>
            <a:pPr marL="0" indent="0">
              <a:lnSpc>
                <a:spcPct val="150000"/>
              </a:lnSpc>
              <a:spcBef>
                <a:spcPts val="0"/>
              </a:spcBef>
              <a:buFont typeface="Wingdings" panose="05000000000000000000" charset="0"/>
              <a:buNone/>
            </a:pPr>
            <a:endParaRPr lang="zh-CN" altLang="en-US" sz="2400" dirty="0"/>
          </a:p>
          <a:p>
            <a:pPr marL="0" indent="0">
              <a:lnSpc>
                <a:spcPct val="150000"/>
              </a:lnSpc>
              <a:spcBef>
                <a:spcPts val="0"/>
              </a:spcBef>
              <a:buFont typeface="Wingdings" panose="05000000000000000000" charset="0"/>
              <a:buNone/>
            </a:pPr>
            <a:r>
              <a:rPr lang="zh-CN" altLang="en-US" sz="2400" dirty="0"/>
              <a:t>（疫情特殊规定：</a:t>
            </a:r>
            <a:r>
              <a:rPr lang="en-US" altLang="zh-CN" sz="2400" dirty="0">
                <a:sym typeface="+mn-ea"/>
              </a:rPr>
              <a:t>2020</a:t>
            </a:r>
            <a:r>
              <a:rPr lang="zh-CN" altLang="en-US" sz="2400" dirty="0">
                <a:sym typeface="+mn-ea"/>
              </a:rPr>
              <a:t>年</a:t>
            </a:r>
            <a:r>
              <a:rPr lang="en-US" altLang="zh-CN" sz="2400" dirty="0">
                <a:sym typeface="+mn-ea"/>
              </a:rPr>
              <a:t>3</a:t>
            </a:r>
            <a:r>
              <a:rPr lang="zh-CN" altLang="en-US" sz="2400" dirty="0">
                <a:sym typeface="+mn-ea"/>
              </a:rPr>
              <a:t>月</a:t>
            </a:r>
            <a:r>
              <a:rPr lang="en-US" altLang="zh-CN" sz="2400" dirty="0">
                <a:sym typeface="+mn-ea"/>
              </a:rPr>
              <a:t>1</a:t>
            </a:r>
            <a:r>
              <a:rPr lang="zh-CN" altLang="en-US" sz="2400" dirty="0">
                <a:sym typeface="+mn-ea"/>
              </a:rPr>
              <a:t>日至2021年12月31日，增值税小规模纳税人，适用3%征收率的应税销售收入，减按1%征收率征收增值税；适用3%预征率的预缴增值税项目，减按1%预征率预缴增值税</a:t>
            </a:r>
            <a:r>
              <a:rPr lang="zh-CN" altLang="en-US" sz="2400" dirty="0"/>
              <a:t>。）</a:t>
            </a:r>
            <a:endParaRPr lang="zh-CN" altLang="en-US" sz="2400" dirty="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90880" y="835025"/>
            <a:ext cx="11170285" cy="5222875"/>
          </a:xfrm>
        </p:spPr>
        <p:txBody>
          <a:bodyPr/>
          <a:lstStyle/>
          <a:p>
            <a:pPr marL="0" indent="0">
              <a:lnSpc>
                <a:spcPct val="150000"/>
              </a:lnSpc>
              <a:spcBef>
                <a:spcPts val="0"/>
              </a:spcBef>
              <a:buFont typeface="Wingdings" panose="05000000000000000000" charset="0"/>
              <a:buNone/>
            </a:pPr>
            <a:r>
              <a:rPr lang="en-US" altLang="zh-CN" sz="2800" b="1" dirty="0"/>
              <a:t>2.</a:t>
            </a:r>
            <a:r>
              <a:rPr lang="zh-CN" altLang="en-US" sz="2800" b="1" dirty="0"/>
              <a:t>同一地级行政区范围内跨县（市、区）提供建筑服务</a:t>
            </a:r>
            <a:endParaRPr lang="zh-CN" altLang="en-US" sz="2800" b="1" dirty="0"/>
          </a:p>
          <a:p>
            <a:pPr marL="0" indent="0">
              <a:lnSpc>
                <a:spcPct val="150000"/>
              </a:lnSpc>
              <a:spcBef>
                <a:spcPts val="0"/>
              </a:spcBef>
              <a:buFont typeface="Wingdings" panose="05000000000000000000" charset="0"/>
              <a:buNone/>
            </a:pPr>
            <a:r>
              <a:rPr lang="zh-CN" altLang="en-US" sz="2800" dirty="0">
                <a:sym typeface="+mn-ea"/>
              </a:rPr>
              <a:t>           </a:t>
            </a:r>
            <a:r>
              <a:rPr lang="zh-CN" altLang="en-US" sz="2400" dirty="0">
                <a:sym typeface="+mn-ea"/>
              </a:rPr>
              <a:t> </a:t>
            </a:r>
            <a:endParaRPr lang="zh-CN" altLang="en-US" sz="2800" b="1" dirty="0"/>
          </a:p>
          <a:p>
            <a:pPr marL="0" indent="0" algn="just">
              <a:lnSpc>
                <a:spcPct val="150000"/>
              </a:lnSpc>
              <a:spcBef>
                <a:spcPts val="0"/>
              </a:spcBef>
              <a:buFont typeface="Wingdings" panose="05000000000000000000" charset="0"/>
              <a:buNone/>
            </a:pPr>
            <a:r>
              <a:rPr lang="zh-CN" altLang="en-US" sz="2400" dirty="0"/>
              <a:t>    自2017年5月1日起，纳税人在同一地级行政区范围内跨县（市、区）提供建筑服务，不适用《纳税人跨县（市、区）提供建筑服务增值税征收管理暂行办法》。即纳税人在市内跨县、区提供建筑服务，不需向建筑服务发生地主管税务机关预缴增值税。</a:t>
            </a:r>
            <a:endParaRPr lang="en-US" altLang="zh-CN" sz="2400" dirty="0"/>
          </a:p>
          <a:p>
            <a:pPr marL="0" indent="0" algn="just">
              <a:lnSpc>
                <a:spcPct val="150000"/>
              </a:lnSpc>
              <a:spcBef>
                <a:spcPts val="0"/>
              </a:spcBef>
              <a:buFont typeface="Wingdings" panose="05000000000000000000" charset="0"/>
              <a:buNone/>
            </a:pPr>
            <a:r>
              <a:rPr lang="en-US" altLang="zh-CN" sz="2400" dirty="0"/>
              <a:t>       </a:t>
            </a:r>
            <a:r>
              <a:rPr lang="zh-CN" altLang="en-US" sz="2400" dirty="0"/>
              <a:t>只需在机构所在地主管税务机关纳税申报。</a:t>
            </a:r>
            <a:endParaRPr lang="zh-CN" altLang="en-US" sz="2400" dirty="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lgn="ctr">
              <a:buNone/>
            </a:pPr>
            <a:endParaRPr lang="zh-CN" altLang="en-US" sz="4400" b="1">
              <a:sym typeface="+mn-ea"/>
            </a:endParaRPr>
          </a:p>
          <a:p>
            <a:pPr marL="0" indent="0" algn="ctr">
              <a:buNone/>
            </a:pPr>
            <a:endParaRPr lang="zh-CN" altLang="en-US">
              <a:solidFill>
                <a:schemeClr val="bg1"/>
              </a:solidFill>
            </a:endParaRPr>
          </a:p>
        </p:txBody>
      </p:sp>
      <p:sp>
        <p:nvSpPr>
          <p:cNvPr id="13" name="Freeform 24"/>
          <p:cNvSpPr>
            <a:spLocks noEditPoints="1"/>
          </p:cNvSpPr>
          <p:nvPr/>
        </p:nvSpPr>
        <p:spPr bwMode="auto">
          <a:xfrm>
            <a:off x="1348740" y="2113280"/>
            <a:ext cx="1483360" cy="1205865"/>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charset="-122"/>
              <a:ea typeface="微软雅黑" panose="020B0503020204020204" charset="-122"/>
              <a:cs typeface="+mn-cs"/>
            </a:endParaRPr>
          </a:p>
        </p:txBody>
      </p:sp>
      <p:sp>
        <p:nvSpPr>
          <p:cNvPr id="5" name="圆角矩形 4"/>
          <p:cNvSpPr/>
          <p:nvPr/>
        </p:nvSpPr>
        <p:spPr bwMode="auto">
          <a:xfrm>
            <a:off x="3383280" y="2257425"/>
            <a:ext cx="6121400" cy="1316990"/>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6" name="文本框 5"/>
          <p:cNvSpPr txBox="1"/>
          <p:nvPr/>
        </p:nvSpPr>
        <p:spPr>
          <a:xfrm>
            <a:off x="3982085" y="2531745"/>
            <a:ext cx="4924425" cy="768350"/>
          </a:xfrm>
          <a:prstGeom prst="rect">
            <a:avLst/>
          </a:prstGeom>
          <a:noFill/>
        </p:spPr>
        <p:txBody>
          <a:bodyPr wrap="square" rtlCol="0">
            <a:spAutoFit/>
          </a:bodyPr>
          <a:lstStyle/>
          <a:p>
            <a:r>
              <a:rPr lang="zh-CN" altLang="en-US" sz="4400">
                <a:ln w="22225">
                  <a:solidFill>
                    <a:schemeClr val="accent2"/>
                  </a:solidFill>
                  <a:prstDash val="solid"/>
                </a:ln>
                <a:solidFill>
                  <a:schemeClr val="accent2">
                    <a:lumMod val="40000"/>
                    <a:lumOff val="60000"/>
                  </a:schemeClr>
                </a:solidFill>
                <a:effectLst/>
              </a:rPr>
              <a:t>二、 税收优惠</a:t>
            </a:r>
            <a:endParaRPr lang="zh-CN" altLang="en-US" sz="4400">
              <a:ln w="22225">
                <a:solidFill>
                  <a:schemeClr val="accent2"/>
                </a:solidFill>
                <a:prstDash val="solid"/>
              </a:ln>
              <a:solidFill>
                <a:schemeClr val="accent2">
                  <a:lumMod val="40000"/>
                  <a:lumOff val="60000"/>
                </a:schemeClr>
              </a:solidFill>
              <a:effectLst/>
            </a:endParaRPr>
          </a:p>
        </p:txBody>
      </p:sp>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537575" y="3837305"/>
            <a:ext cx="3044190" cy="22891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图片 6" descr="图片1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par>
                                <p:cTn id="8" presetID="8" presetClass="entr" presetSubtype="16"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diamond(in)">
                                      <p:cBhvr>
                                        <p:cTn id="10"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（一）增值税税收优惠</a:t>
            </a:r>
            <a:endParaRPr lang="zh-CN" altLang="en-US" b="1"/>
          </a:p>
        </p:txBody>
      </p:sp>
      <p:sp>
        <p:nvSpPr>
          <p:cNvPr id="3" name="内容占位符 2"/>
          <p:cNvSpPr>
            <a:spLocks noGrp="1"/>
          </p:cNvSpPr>
          <p:nvPr>
            <p:ph idx="1"/>
          </p:nvPr>
        </p:nvSpPr>
        <p:spPr>
          <a:xfrm>
            <a:off x="609600" y="1069975"/>
            <a:ext cx="10972800" cy="5189855"/>
          </a:xfrm>
        </p:spPr>
        <p:txBody>
          <a:bodyPr/>
          <a:lstStyle/>
          <a:p>
            <a:pPr marL="0" indent="0">
              <a:buFont typeface="Wingdings" panose="05000000000000000000" charset="0"/>
              <a:buNone/>
            </a:pPr>
            <a:r>
              <a:rPr lang="en-US" altLang="zh-CN" sz="2400" dirty="0"/>
              <a:t>1.</a:t>
            </a:r>
            <a:r>
              <a:rPr lang="zh-CN" altLang="en-US" sz="2400" dirty="0"/>
              <a:t>一般纳税人销售自产的下列货物，可选择按照简易办法依照3%征收率计算缴纳增值税：</a:t>
            </a:r>
            <a:endParaRPr lang="zh-CN" altLang="en-US" sz="2400" dirty="0"/>
          </a:p>
          <a:p>
            <a:pPr marL="0" indent="0">
              <a:buFont typeface="Wingdings" panose="05000000000000000000" charset="0"/>
              <a:buNone/>
            </a:pPr>
            <a:r>
              <a:rPr lang="zh-CN" altLang="en-US" sz="2400" dirty="0"/>
              <a:t>（</a:t>
            </a:r>
            <a:r>
              <a:rPr lang="en-US" altLang="zh-CN" sz="2400" dirty="0"/>
              <a:t>1</a:t>
            </a:r>
            <a:r>
              <a:rPr lang="zh-CN" altLang="en-US" sz="2400" dirty="0"/>
              <a:t>） 建筑用和生产建筑材料所用的砂、土、石料。</a:t>
            </a:r>
            <a:endParaRPr lang="zh-CN" altLang="en-US" sz="2400" dirty="0"/>
          </a:p>
          <a:p>
            <a:pPr marL="0" indent="0">
              <a:buFont typeface="Wingdings" panose="05000000000000000000" charset="0"/>
              <a:buNone/>
            </a:pPr>
            <a:r>
              <a:rPr lang="zh-CN" altLang="en-US" sz="2400" dirty="0"/>
              <a:t>（</a:t>
            </a:r>
            <a:r>
              <a:rPr lang="en-US" altLang="zh-CN" sz="2400" dirty="0"/>
              <a:t>2</a:t>
            </a:r>
            <a:r>
              <a:rPr lang="zh-CN" altLang="en-US" sz="2400" dirty="0"/>
              <a:t>）以自己采掘的砂、土、石料或其他矿物连续生产的砖、瓦、石灰（不含粘土实心砖、瓦）。</a:t>
            </a:r>
            <a:endParaRPr lang="zh-CN" altLang="en-US" sz="2400" dirty="0"/>
          </a:p>
          <a:p>
            <a:pPr marL="0" indent="0">
              <a:buFont typeface="Wingdings" panose="05000000000000000000" charset="0"/>
              <a:buNone/>
            </a:pPr>
            <a:r>
              <a:rPr lang="zh-CN" altLang="en-US" sz="2400" dirty="0"/>
              <a:t>（</a:t>
            </a:r>
            <a:r>
              <a:rPr lang="en-US" altLang="zh-CN" sz="2400" dirty="0"/>
              <a:t>3</a:t>
            </a:r>
            <a:r>
              <a:rPr lang="zh-CN" altLang="en-US" sz="2400" dirty="0"/>
              <a:t>）商品混凝土（仅限于以水泥为原料生产的水泥混凝土）。</a:t>
            </a:r>
            <a:endParaRPr lang="zh-CN" altLang="en-US" sz="2400" dirty="0"/>
          </a:p>
          <a:p>
            <a:pPr marL="0" indent="0">
              <a:buFont typeface="Wingdings" panose="05000000000000000000" charset="0"/>
              <a:buNone/>
            </a:pPr>
            <a:r>
              <a:rPr lang="zh-CN" altLang="en-US" sz="2400" dirty="0"/>
              <a:t>（财税〔2009〕9号第二条第（三）项、财税〔2014〕57号第三条）</a:t>
            </a:r>
            <a:endParaRPr lang="zh-CN" altLang="en-US" sz="2400" dirty="0"/>
          </a:p>
          <a:p>
            <a:pPr marL="0" indent="0">
              <a:buFont typeface="Wingdings" panose="05000000000000000000" charset="0"/>
              <a:buNone/>
            </a:pPr>
            <a:endParaRPr lang="zh-CN" altLang="en-US" sz="2400" dirty="0"/>
          </a:p>
          <a:p>
            <a:pPr marL="0" indent="0">
              <a:buFont typeface="Wingdings" panose="05000000000000000000" charset="0"/>
              <a:buNone/>
            </a:pPr>
            <a:r>
              <a:rPr lang="en-US" sz="2400" dirty="0">
                <a:sym typeface="+mn-ea"/>
              </a:rPr>
              <a:t>2.</a:t>
            </a:r>
            <a:r>
              <a:rPr sz="2400" dirty="0">
                <a:sym typeface="+mn-ea"/>
              </a:rPr>
              <a:t>境外建筑服务免征增值税</a:t>
            </a:r>
            <a:endParaRPr sz="2400" dirty="0"/>
          </a:p>
          <a:p>
            <a:pPr marL="0" indent="0">
              <a:buFont typeface="Wingdings" panose="05000000000000000000" charset="0"/>
              <a:buNone/>
            </a:pPr>
            <a:r>
              <a:rPr sz="2400" dirty="0">
                <a:sym typeface="+mn-ea"/>
              </a:rPr>
              <a:t>    工程项目在境外的建筑服务免征增值税，工程总承包方和工程分包方为施工地点在境外的工程项目提供的建筑服务，均属于工程项目在境外的建筑服务。</a:t>
            </a:r>
            <a:endParaRPr sz="2400" dirty="0"/>
          </a:p>
          <a:p>
            <a:pPr marL="0" indent="0">
              <a:buFont typeface="Wingdings" panose="05000000000000000000" charset="0"/>
              <a:buNone/>
            </a:pPr>
            <a:r>
              <a:rPr lang="zh-CN" altLang="en-US" sz="2400" dirty="0">
                <a:sym typeface="+mn-ea"/>
              </a:rPr>
              <a:t>（国家税务总局公告</a:t>
            </a:r>
            <a:r>
              <a:rPr lang="en-US" altLang="zh-CN" sz="2400" dirty="0">
                <a:sym typeface="+mn-ea"/>
              </a:rPr>
              <a:t>2016</a:t>
            </a:r>
            <a:r>
              <a:rPr lang="zh-CN" altLang="en-US" sz="2400" dirty="0">
                <a:sym typeface="+mn-ea"/>
              </a:rPr>
              <a:t>年第</a:t>
            </a:r>
            <a:r>
              <a:rPr lang="en-US" altLang="zh-CN" sz="2400" dirty="0">
                <a:sym typeface="+mn-ea"/>
              </a:rPr>
              <a:t>29</a:t>
            </a:r>
            <a:r>
              <a:rPr lang="zh-CN" altLang="en-US" sz="2400" dirty="0">
                <a:sym typeface="+mn-ea"/>
              </a:rPr>
              <a:t>号）</a:t>
            </a:r>
            <a:endParaRPr sz="2400" dirty="0"/>
          </a:p>
          <a:p>
            <a:pPr marL="0" indent="0">
              <a:buFont typeface="Wingdings" panose="05000000000000000000" charset="0"/>
              <a:buNone/>
            </a:pPr>
            <a:endParaRPr lang="zh-CN" altLang="en-US" sz="2400" dirty="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 calcmode="lin" valueType="num">
                                      <p:cBhvr additive="base">
                                        <p:cTn id="34"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 calcmode="lin" valueType="num">
                                      <p:cBhvr additive="base">
                                        <p:cTn id="38"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 calcmode="lin" valueType="num">
                                      <p:cBhvr additive="base">
                                        <p:cTn id="42"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1"/>
          <p:cNvSpPr>
            <a:spLocks noGrp="1"/>
          </p:cNvSpPr>
          <p:nvPr>
            <p:ph type="sldNum" sz="quarter" idx="12"/>
          </p:nvPr>
        </p:nvSpPr>
        <p:spPr bwMode="auto">
          <a:xfrm>
            <a:off x="8468841" y="6492875"/>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Calibri" panose="020F0502020204030204" charset="0"/>
                <a:ea typeface="宋体" panose="02010600030101010101" pitchFamily="2" charset="-122"/>
                <a:cs typeface="宋体" panose="02010600030101010101" pitchFamily="2" charset="-122"/>
              </a:defRPr>
            </a:lvl1pPr>
            <a:lvl2pPr>
              <a:defRPr sz="2800">
                <a:solidFill>
                  <a:schemeClr val="tx1"/>
                </a:solidFill>
                <a:latin typeface="Calibri" panose="020F0502020204030204" charset="0"/>
                <a:ea typeface="宋体" panose="02010600030101010101" pitchFamily="2" charset="-122"/>
              </a:defRPr>
            </a:lvl2pPr>
            <a:lvl3pPr>
              <a:defRPr sz="2400">
                <a:solidFill>
                  <a:schemeClr val="tx1"/>
                </a:solidFill>
                <a:latin typeface="Calibri" panose="020F0502020204030204" charset="0"/>
                <a:ea typeface="宋体" panose="02010600030101010101" pitchFamily="2" charset="-122"/>
              </a:defRPr>
            </a:lvl3pPr>
            <a:lvl4pPr>
              <a:defRPr sz="2000">
                <a:solidFill>
                  <a:schemeClr val="tx1"/>
                </a:solidFill>
                <a:latin typeface="Calibri" panose="020F0502020204030204" charset="0"/>
                <a:ea typeface="宋体" panose="02010600030101010101" pitchFamily="2" charset="-122"/>
              </a:defRPr>
            </a:lvl4pPr>
            <a:lvl5pPr>
              <a:defRPr sz="2000">
                <a:solidFill>
                  <a:schemeClr val="tx1"/>
                </a:solidFill>
                <a:latin typeface="Calibri" panose="020F050202020403020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fld id="{095033FB-1F7D-0C4B-B18B-3CB6E9022524}" type="slidenum">
              <a:rPr lang="zh-CN" altLang="en-US" sz="1200">
                <a:solidFill>
                  <a:srgbClr val="898989"/>
                </a:solidFill>
              </a:rPr>
            </a:fld>
            <a:endParaRPr lang="zh-CN" altLang="en-US" sz="1200">
              <a:solidFill>
                <a:srgbClr val="898989"/>
              </a:solidFill>
            </a:endParaRPr>
          </a:p>
        </p:txBody>
      </p:sp>
      <p:pic>
        <p:nvPicPr>
          <p:cNvPr id="6" name="图片 5"/>
          <p:cNvPicPr>
            <a:picLocks noChangeAspect="1"/>
          </p:cNvPicPr>
          <p:nvPr/>
        </p:nvPicPr>
        <p:blipFill>
          <a:blip r:embed="rId1"/>
          <a:stretch>
            <a:fillRect/>
          </a:stretch>
        </p:blipFill>
        <p:spPr>
          <a:xfrm>
            <a:off x="1343472" y="979132"/>
            <a:ext cx="5472608" cy="5546212"/>
          </a:xfrm>
          <a:prstGeom prst="rect">
            <a:avLst/>
          </a:prstGeom>
          <a:effectLst>
            <a:outerShdw blurRad="63500" sx="102000" sy="102000" algn="ctr" rotWithShape="0">
              <a:prstClr val="black">
                <a:alpha val="40000"/>
              </a:prstClr>
            </a:outerShdw>
          </a:effectLst>
        </p:spPr>
      </p:pic>
      <p:sp>
        <p:nvSpPr>
          <p:cNvPr id="7" name="椭圆 6"/>
          <p:cNvSpPr/>
          <p:nvPr/>
        </p:nvSpPr>
        <p:spPr>
          <a:xfrm>
            <a:off x="2070620" y="1770911"/>
            <a:ext cx="4018395" cy="3687503"/>
          </a:xfrm>
          <a:prstGeom prst="ellipse">
            <a:avLst/>
          </a:prstGeom>
          <a:solidFill>
            <a:sysClr val="window" lastClr="FFFFFF"/>
          </a:solidFill>
          <a:ln w="25400" cap="flat" cmpd="sng" algn="ctr">
            <a:solidFill>
              <a:sysClr val="window" lastClr="FFFFFF">
                <a:lumMod val="95000"/>
              </a:sysClr>
            </a:solidFill>
            <a:prstDash val="solid"/>
          </a:ln>
          <a:effectLst>
            <a:innerShdw blurRad="469900">
              <a:prstClr val="black">
                <a:alpha val="68000"/>
              </a:prstClr>
            </a:innerShdw>
          </a:effectLst>
        </p:spPr>
        <p:txBody>
          <a:bodyPr lIns="97173" tIns="48587" rIns="97173" bIns="48587" anchor="ctr"/>
          <a:lstStyle/>
          <a:p>
            <a:pPr algn="ctr" fontAlgn="auto">
              <a:spcBef>
                <a:spcPts val="0"/>
              </a:spcBef>
              <a:spcAft>
                <a:spcPts val="0"/>
              </a:spcAft>
              <a:defRPr/>
            </a:pPr>
            <a:endParaRPr lang="en-US" kern="0" dirty="0">
              <a:solidFill>
                <a:sysClr val="window" lastClr="FFFFFF"/>
              </a:solidFill>
              <a:latin typeface="Calibri" panose="020F0502020204030204"/>
              <a:ea typeface="+mn-ea"/>
            </a:endParaRPr>
          </a:p>
        </p:txBody>
      </p:sp>
      <p:sp>
        <p:nvSpPr>
          <p:cNvPr id="8" name="椭圆 7"/>
          <p:cNvSpPr/>
          <p:nvPr/>
        </p:nvSpPr>
        <p:spPr>
          <a:xfrm rot="20051606">
            <a:off x="2187267" y="986684"/>
            <a:ext cx="4937145" cy="5531107"/>
          </a:xfrm>
          <a:custGeom>
            <a:avLst/>
            <a:gdLst/>
            <a:ahLst/>
            <a:cxnLst/>
            <a:rect l="l" t="t" r="r" b="b"/>
            <a:pathLst>
              <a:path w="3356326" h="3837212">
                <a:moveTo>
                  <a:pt x="2407028" y="0"/>
                </a:moveTo>
                <a:cubicBezTo>
                  <a:pt x="2978865" y="371534"/>
                  <a:pt x="3356326" y="1016176"/>
                  <a:pt x="3356326" y="1748980"/>
                </a:cubicBezTo>
                <a:cubicBezTo>
                  <a:pt x="3356326" y="2902279"/>
                  <a:pt x="2421393" y="3837212"/>
                  <a:pt x="1268094" y="3837212"/>
                </a:cubicBezTo>
                <a:cubicBezTo>
                  <a:pt x="790540" y="3837212"/>
                  <a:pt x="350427" y="3676909"/>
                  <a:pt x="0" y="3405390"/>
                </a:cubicBezTo>
                <a:cubicBezTo>
                  <a:pt x="326972" y="3620357"/>
                  <a:pt x="718439" y="3744642"/>
                  <a:pt x="1138934" y="3744642"/>
                </a:cubicBezTo>
                <a:cubicBezTo>
                  <a:pt x="2292233" y="3744642"/>
                  <a:pt x="3227166" y="2809709"/>
                  <a:pt x="3227166" y="1656410"/>
                </a:cubicBezTo>
                <a:cubicBezTo>
                  <a:pt x="3227166" y="980665"/>
                  <a:pt x="2906198" y="379886"/>
                  <a:pt x="2407028" y="0"/>
                </a:cubicBezTo>
                <a:close/>
              </a:path>
            </a:pathLst>
          </a:custGeom>
          <a:solidFill>
            <a:srgbClr val="0070C0"/>
          </a:solidFill>
          <a:ln w="25400" cap="flat" cmpd="sng" algn="ctr">
            <a:noFill/>
            <a:prstDash val="solid"/>
          </a:ln>
          <a:effectLst/>
        </p:spPr>
        <p:txBody>
          <a:bodyPr lIns="97173" tIns="48587" rIns="97173" bIns="48587" anchor="ctr"/>
          <a:lstStyle/>
          <a:p>
            <a:pPr algn="ctr" fontAlgn="auto">
              <a:spcBef>
                <a:spcPts val="0"/>
              </a:spcBef>
              <a:spcAft>
                <a:spcPts val="0"/>
              </a:spcAft>
              <a:defRPr/>
            </a:pPr>
            <a:endParaRPr lang="en-US" kern="0" dirty="0">
              <a:solidFill>
                <a:sysClr val="window" lastClr="FFFFFF"/>
              </a:solidFill>
              <a:latin typeface="Calibri" panose="020F0502020204030204"/>
              <a:ea typeface="+mn-ea"/>
            </a:endParaRPr>
          </a:p>
        </p:txBody>
      </p:sp>
      <p:grpSp>
        <p:nvGrpSpPr>
          <p:cNvPr id="16" name="组合 15"/>
          <p:cNvGrpSpPr/>
          <p:nvPr/>
        </p:nvGrpSpPr>
        <p:grpSpPr>
          <a:xfrm>
            <a:off x="6574415" y="4429903"/>
            <a:ext cx="666909" cy="660721"/>
            <a:chOff x="4688451" y="3133676"/>
            <a:chExt cx="810113" cy="822325"/>
          </a:xfrm>
        </p:grpSpPr>
        <p:pic>
          <p:nvPicPr>
            <p:cNvPr id="17" name="图片 63"/>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688451" y="3133676"/>
              <a:ext cx="8096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a:xfrm>
              <a:off x="4691553" y="3293066"/>
              <a:ext cx="807011" cy="502639"/>
            </a:xfrm>
            <a:prstGeom prst="rect">
              <a:avLst/>
            </a:prstGeom>
            <a:noFill/>
          </p:spPr>
          <p:txBody>
            <a:bodyPr wrap="square" lIns="97173" tIns="48587" rIns="97173" bIns="48587">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2" charset="0"/>
                  <a:ea typeface="微软雅黑" panose="020B0503020204020204" charset="-122"/>
                  <a:cs typeface="Times New Roman" panose="02020603050405020304" charset="0"/>
                </a:defRPr>
              </a:lvl1pPr>
            </a:lstStyle>
            <a:p>
              <a:pPr algn="ctr">
                <a:lnSpc>
                  <a:spcPct val="100000"/>
                </a:lnSpc>
                <a:defRPr/>
              </a:pPr>
              <a:r>
                <a:rPr lang="en-US" altLang="zh-CN" sz="2000" dirty="0">
                  <a:solidFill>
                    <a:sysClr val="window" lastClr="FFFFFF"/>
                  </a:solidFill>
                  <a:effectLst>
                    <a:glow rad="101600">
                      <a:srgbClr val="4BACC6">
                        <a:satMod val="175000"/>
                        <a:alpha val="40000"/>
                      </a:srgbClr>
                    </a:glow>
                  </a:effectLst>
                </a:rPr>
                <a:t>03</a:t>
              </a:r>
              <a:endParaRPr lang="en-US" altLang="zh-CN" sz="2000" dirty="0">
                <a:solidFill>
                  <a:sysClr val="window" lastClr="FFFFFF"/>
                </a:solidFill>
                <a:effectLst>
                  <a:glow rad="101600">
                    <a:srgbClr val="4BACC6">
                      <a:satMod val="175000"/>
                      <a:alpha val="40000"/>
                    </a:srgbClr>
                  </a:glow>
                </a:effectLst>
              </a:endParaRPr>
            </a:p>
          </p:txBody>
        </p:sp>
      </p:grpSp>
      <p:sp>
        <p:nvSpPr>
          <p:cNvPr id="36" name="TextBox 74"/>
          <p:cNvSpPr txBox="1">
            <a:spLocks noChangeArrowheads="1"/>
          </p:cNvSpPr>
          <p:nvPr/>
        </p:nvSpPr>
        <p:spPr bwMode="auto">
          <a:xfrm>
            <a:off x="7051040" y="1667510"/>
            <a:ext cx="2890520"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7173" tIns="48587" rIns="97173" bIns="485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chemeClr val="tx1"/>
                </a:solidFill>
                <a:effectLst>
                  <a:outerShdw blurRad="38100" dist="25400" dir="5400000" algn="ctr" rotWithShape="0">
                    <a:srgbClr val="6E747A">
                      <a:alpha val="43000"/>
                    </a:srgbClr>
                  </a:outerShdw>
                </a:effectLst>
                <a:ea typeface="微软雅黑" panose="020B0503020204020204" charset="-122"/>
                <a:cs typeface="Arial" panose="020B0604020202020204" pitchFamily="34" charset="0"/>
              </a:rPr>
              <a:t>基本税收政策规定</a:t>
            </a:r>
            <a:endParaRPr lang="zh-CN" altLang="en-US" sz="2400" b="1" dirty="0">
              <a:solidFill>
                <a:schemeClr val="tx1"/>
              </a:solidFill>
              <a:effectLst>
                <a:outerShdw blurRad="38100" dist="25400" dir="5400000" algn="ctr" rotWithShape="0">
                  <a:srgbClr val="6E747A">
                    <a:alpha val="43000"/>
                  </a:srgbClr>
                </a:outerShdw>
              </a:effectLst>
              <a:ea typeface="微软雅黑" panose="020B0503020204020204" charset="-122"/>
              <a:cs typeface="Arial" panose="020B0604020202020204" pitchFamily="34" charset="0"/>
            </a:endParaRPr>
          </a:p>
        </p:txBody>
      </p:sp>
      <p:sp>
        <p:nvSpPr>
          <p:cNvPr id="37" name="TextBox 74"/>
          <p:cNvSpPr txBox="1">
            <a:spLocks noChangeArrowheads="1"/>
          </p:cNvSpPr>
          <p:nvPr/>
        </p:nvSpPr>
        <p:spPr bwMode="auto">
          <a:xfrm>
            <a:off x="7303770" y="3063240"/>
            <a:ext cx="2353310"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7173" tIns="48587" rIns="97173" bIns="485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ea typeface="微软雅黑" panose="020B0503020204020204" charset="-122"/>
                <a:cs typeface="Arial" panose="020B0604020202020204" pitchFamily="34" charset="0"/>
              </a:rPr>
              <a:t>税收优惠</a:t>
            </a:r>
            <a:endParaRPr lang="zh-CN" altLang="en-US" sz="2400" b="1" dirty="0">
              <a:ea typeface="微软雅黑" panose="020B0503020204020204" charset="-122"/>
              <a:cs typeface="Arial" panose="020B0604020202020204" pitchFamily="34" charset="0"/>
            </a:endParaRPr>
          </a:p>
        </p:txBody>
      </p:sp>
      <p:grpSp>
        <p:nvGrpSpPr>
          <p:cNvPr id="39" name="组合 38"/>
          <p:cNvGrpSpPr/>
          <p:nvPr/>
        </p:nvGrpSpPr>
        <p:grpSpPr>
          <a:xfrm>
            <a:off x="6639433" y="2965386"/>
            <a:ext cx="693164" cy="660721"/>
            <a:chOff x="4681525" y="3237997"/>
            <a:chExt cx="842006" cy="822325"/>
          </a:xfrm>
        </p:grpSpPr>
        <p:pic>
          <p:nvPicPr>
            <p:cNvPr id="40" name="图片 63"/>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713906" y="3237997"/>
              <a:ext cx="8096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40"/>
            <p:cNvSpPr txBox="1"/>
            <p:nvPr/>
          </p:nvSpPr>
          <p:spPr>
            <a:xfrm>
              <a:off x="4681525" y="3398178"/>
              <a:ext cx="807011" cy="502639"/>
            </a:xfrm>
            <a:prstGeom prst="rect">
              <a:avLst/>
            </a:prstGeom>
            <a:noFill/>
          </p:spPr>
          <p:txBody>
            <a:bodyPr lIns="97173" tIns="48587" rIns="97173" bIns="48587">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2" charset="0"/>
                  <a:ea typeface="微软雅黑" panose="020B0503020204020204" charset="-122"/>
                  <a:cs typeface="Times New Roman" panose="02020603050405020304" charset="0"/>
                </a:defRPr>
              </a:lvl1pPr>
            </a:lstStyle>
            <a:p>
              <a:pPr algn="ctr">
                <a:lnSpc>
                  <a:spcPct val="100000"/>
                </a:lnSpc>
                <a:defRPr/>
              </a:pPr>
              <a:r>
                <a:rPr lang="en-US" altLang="zh-CN" sz="2000" dirty="0">
                  <a:solidFill>
                    <a:sysClr val="window" lastClr="FFFFFF"/>
                  </a:solidFill>
                  <a:effectLst>
                    <a:glow rad="101600">
                      <a:srgbClr val="4BACC6">
                        <a:satMod val="175000"/>
                        <a:alpha val="40000"/>
                      </a:srgbClr>
                    </a:glow>
                  </a:effectLst>
                </a:rPr>
                <a:t>02</a:t>
              </a:r>
              <a:endParaRPr lang="en-US" altLang="zh-CN" sz="2000" dirty="0">
                <a:solidFill>
                  <a:sysClr val="window" lastClr="FFFFFF"/>
                </a:solidFill>
                <a:effectLst>
                  <a:glow rad="101600">
                    <a:srgbClr val="4BACC6">
                      <a:satMod val="175000"/>
                      <a:alpha val="40000"/>
                    </a:srgbClr>
                  </a:glow>
                </a:effectLst>
              </a:endParaRPr>
            </a:p>
          </p:txBody>
        </p:sp>
      </p:grpSp>
      <p:grpSp>
        <p:nvGrpSpPr>
          <p:cNvPr id="42" name="组合 41"/>
          <p:cNvGrpSpPr/>
          <p:nvPr/>
        </p:nvGrpSpPr>
        <p:grpSpPr>
          <a:xfrm>
            <a:off x="6160127" y="1619569"/>
            <a:ext cx="672209" cy="660721"/>
            <a:chOff x="4691553" y="2996952"/>
            <a:chExt cx="816551" cy="822325"/>
          </a:xfrm>
        </p:grpSpPr>
        <p:pic>
          <p:nvPicPr>
            <p:cNvPr id="43" name="图片 63"/>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698479" y="2996952"/>
              <a:ext cx="8096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TextBox 43"/>
            <p:cNvSpPr txBox="1"/>
            <p:nvPr/>
          </p:nvSpPr>
          <p:spPr>
            <a:xfrm>
              <a:off x="4691553" y="3133423"/>
              <a:ext cx="807011" cy="502639"/>
            </a:xfrm>
            <a:prstGeom prst="rect">
              <a:avLst/>
            </a:prstGeom>
            <a:noFill/>
          </p:spPr>
          <p:txBody>
            <a:bodyPr lIns="97173" tIns="48587" rIns="97173" bIns="48587">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2" charset="0"/>
                  <a:ea typeface="微软雅黑" panose="020B0503020204020204" charset="-122"/>
                  <a:cs typeface="Times New Roman" panose="02020603050405020304" charset="0"/>
                </a:defRPr>
              </a:lvl1pPr>
            </a:lstStyle>
            <a:p>
              <a:pPr algn="ctr">
                <a:lnSpc>
                  <a:spcPct val="100000"/>
                </a:lnSpc>
                <a:defRPr/>
              </a:pPr>
              <a:r>
                <a:rPr lang="en-US" altLang="zh-CN" sz="2000" dirty="0">
                  <a:solidFill>
                    <a:sysClr val="window" lastClr="FFFFFF"/>
                  </a:solidFill>
                  <a:effectLst>
                    <a:glow rad="101600">
                      <a:srgbClr val="4BACC6">
                        <a:satMod val="175000"/>
                        <a:alpha val="40000"/>
                      </a:srgbClr>
                    </a:glow>
                  </a:effectLst>
                </a:rPr>
                <a:t>01</a:t>
              </a:r>
              <a:endParaRPr lang="en-US" altLang="zh-CN" sz="2000" dirty="0">
                <a:solidFill>
                  <a:sysClr val="window" lastClr="FFFFFF"/>
                </a:solidFill>
                <a:effectLst>
                  <a:glow rad="101600">
                    <a:srgbClr val="4BACC6">
                      <a:satMod val="175000"/>
                      <a:alpha val="40000"/>
                    </a:srgbClr>
                  </a:glow>
                </a:effectLst>
              </a:endParaRPr>
            </a:p>
          </p:txBody>
        </p:sp>
      </p:grpSp>
      <p:sp>
        <p:nvSpPr>
          <p:cNvPr id="60" name="TextBox 74"/>
          <p:cNvSpPr txBox="1">
            <a:spLocks noChangeArrowheads="1"/>
          </p:cNvSpPr>
          <p:nvPr/>
        </p:nvSpPr>
        <p:spPr bwMode="auto">
          <a:xfrm>
            <a:off x="7240205" y="4527172"/>
            <a:ext cx="2158893" cy="465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7173" tIns="48587" rIns="97173" bIns="485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ea typeface="微软雅黑" panose="020B0503020204020204" charset="-122"/>
                <a:cs typeface="Arial" panose="020B0604020202020204" pitchFamily="34" charset="0"/>
              </a:rPr>
              <a:t>风险提醒</a:t>
            </a:r>
            <a:endParaRPr lang="zh-CN" altLang="en-US" sz="2400" b="1" dirty="0">
              <a:ea typeface="微软雅黑" panose="020B0503020204020204" charset="-122"/>
              <a:cs typeface="Arial" panose="020B0604020202020204" pitchFamily="34" charset="0"/>
            </a:endParaRPr>
          </a:p>
        </p:txBody>
      </p:sp>
      <p:sp>
        <p:nvSpPr>
          <p:cNvPr id="69" name="TextBox 66"/>
          <p:cNvSpPr txBox="1">
            <a:spLocks noChangeArrowheads="1"/>
          </p:cNvSpPr>
          <p:nvPr/>
        </p:nvSpPr>
        <p:spPr bwMode="auto">
          <a:xfrm>
            <a:off x="2669499" y="2965713"/>
            <a:ext cx="282098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7173" tIns="48587" rIns="97173" bIns="485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5400" b="1" dirty="0">
                <a:solidFill>
                  <a:srgbClr val="0070C0"/>
                </a:solidFill>
                <a:latin typeface="Arial Rounded MT Bold" pitchFamily="2" charset="0"/>
                <a:ea typeface="微软雅黑" panose="020B0503020204020204" charset="-122"/>
                <a:cs typeface="Times New Roman" panose="02020603050405020304" charset="0"/>
              </a:rPr>
              <a:t>建筑业</a:t>
            </a:r>
            <a:endParaRPr lang="zh-CN" altLang="en-US" sz="5400" b="1" dirty="0">
              <a:solidFill>
                <a:srgbClr val="0070C0"/>
              </a:solidFill>
              <a:latin typeface="Arial Rounded MT Bold" pitchFamily="2" charset="0"/>
              <a:ea typeface="微软雅黑" panose="020B0503020204020204" charset="-122"/>
              <a:cs typeface="Times New Roman" panose="02020603050405020304" charset="0"/>
            </a:endParaRPr>
          </a:p>
        </p:txBody>
      </p:sp>
      <p:sp>
        <p:nvSpPr>
          <p:cNvPr id="5124" name="TextBox 5"/>
          <p:cNvSpPr txBox="1"/>
          <p:nvPr/>
        </p:nvSpPr>
        <p:spPr>
          <a:xfrm>
            <a:off x="6666230" y="66675"/>
            <a:ext cx="1802765" cy="768350"/>
          </a:xfrm>
          <a:prstGeom prst="rect">
            <a:avLst/>
          </a:prstGeom>
          <a:noFill/>
          <a:ln w="9525">
            <a:noFill/>
          </a:ln>
        </p:spPr>
        <p:txBody>
          <a:bodyPr wrap="square" anchor="t">
            <a:spAutoFit/>
          </a:bodyPr>
          <a:lstStyle/>
          <a:p>
            <a:r>
              <a:rPr lang="zh-CN" sz="4400" b="1" dirty="0">
                <a:ln w="10160">
                  <a:solidFill>
                    <a:schemeClr val="tx2"/>
                  </a:solidFill>
                  <a:prstDash val="solid"/>
                </a:ln>
                <a:solidFill>
                  <a:schemeClr val="tx2"/>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目录</a:t>
            </a:r>
            <a:endParaRPr lang="zh-CN" sz="4400" b="1" dirty="0">
              <a:ln w="10160">
                <a:solidFill>
                  <a:schemeClr val="tx2"/>
                </a:solidFill>
                <a:prstDash val="solid"/>
              </a:ln>
              <a:solidFill>
                <a:schemeClr val="tx2"/>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cxnSp>
        <p:nvCxnSpPr>
          <p:cNvPr id="5123" name="直接连接符 4"/>
          <p:cNvCxnSpPr/>
          <p:nvPr/>
        </p:nvCxnSpPr>
        <p:spPr>
          <a:xfrm>
            <a:off x="6159183" y="773748"/>
            <a:ext cx="4321175" cy="0"/>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pic>
        <p:nvPicPr>
          <p:cNvPr id="4" name="图片 3" descr="图片1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wheel(1)">
                                      <p:cBhvr>
                                        <p:cTn id="7" dur="2000"/>
                                        <p:tgtEl>
                                          <p:spTgt spid="5124"/>
                                        </p:tgtEl>
                                      </p:cBhvr>
                                    </p:animEffect>
                                  </p:childTnLst>
                                </p:cTn>
                              </p:par>
                              <p:par>
                                <p:cTn id="8" presetID="21"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2000"/>
                                        <p:tgtEl>
                                          <p:spTgt spid="6"/>
                                        </p:tgtEl>
                                      </p:cBhvr>
                                    </p:animEffect>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additive="base">
                                        <p:cTn id="14" dur="500" fill="hold"/>
                                        <p:tgtEl>
                                          <p:spTgt spid="36"/>
                                        </p:tgtEl>
                                        <p:attrNameLst>
                                          <p:attrName>ppt_x</p:attrName>
                                        </p:attrNameLst>
                                      </p:cBhvr>
                                      <p:tavLst>
                                        <p:tav tm="0">
                                          <p:val>
                                            <p:strVal val="#ppt_x"/>
                                          </p:val>
                                        </p:tav>
                                        <p:tav tm="100000">
                                          <p:val>
                                            <p:strVal val="#ppt_x"/>
                                          </p:val>
                                        </p:tav>
                                      </p:tavLst>
                                    </p:anim>
                                    <p:anim calcmode="lin" valueType="num">
                                      <p:cBhvr additive="base">
                                        <p:cTn id="15" dur="500" fill="hold"/>
                                        <p:tgtEl>
                                          <p:spTgt spid="36"/>
                                        </p:tgtEl>
                                        <p:attrNameLst>
                                          <p:attrName>ppt_y</p:attrName>
                                        </p:attrNameLst>
                                      </p:cBhvr>
                                      <p:tavLst>
                                        <p:tav tm="0">
                                          <p:val>
                                            <p:strVal val="1+#ppt_h/2"/>
                                          </p:val>
                                        </p:tav>
                                        <p:tav tm="100000">
                                          <p:val>
                                            <p:strVal val="#ppt_y"/>
                                          </p:val>
                                        </p:tav>
                                      </p:tavLst>
                                    </p:anim>
                                  </p:childTnLst>
                                </p:cTn>
                              </p:par>
                            </p:childTnLst>
                          </p:cTn>
                        </p:par>
                        <p:par>
                          <p:cTn id="16" fill="hold">
                            <p:stCondLst>
                              <p:cond delay="2500"/>
                            </p:stCondLst>
                            <p:childTnLst>
                              <p:par>
                                <p:cTn id="17" presetID="2" presetClass="entr" presetSubtype="4"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ppt_x"/>
                                          </p:val>
                                        </p:tav>
                                        <p:tav tm="100000">
                                          <p:val>
                                            <p:strVal val="#ppt_x"/>
                                          </p:val>
                                        </p:tav>
                                      </p:tavLst>
                                    </p:anim>
                                    <p:anim calcmode="lin" valueType="num">
                                      <p:cBhvr additive="base">
                                        <p:cTn id="20" dur="500" fill="hold"/>
                                        <p:tgtEl>
                                          <p:spTgt spid="37"/>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2" presetClass="entr" presetSubtype="4" fill="hold" grpId="0" nodeType="afterEffect">
                                  <p:stCondLst>
                                    <p:cond delay="0"/>
                                  </p:stCondLst>
                                  <p:childTnLst>
                                    <p:set>
                                      <p:cBhvr>
                                        <p:cTn id="23" dur="1" fill="hold">
                                          <p:stCondLst>
                                            <p:cond delay="0"/>
                                          </p:stCondLst>
                                        </p:cTn>
                                        <p:tgtEl>
                                          <p:spTgt spid="60"/>
                                        </p:tgtEl>
                                        <p:attrNameLst>
                                          <p:attrName>style.visibility</p:attrName>
                                        </p:attrNameLst>
                                      </p:cBhvr>
                                      <p:to>
                                        <p:strVal val="visible"/>
                                      </p:to>
                                    </p:set>
                                    <p:anim calcmode="lin" valueType="num">
                                      <p:cBhvr additive="base">
                                        <p:cTn id="24" dur="500" fill="hold"/>
                                        <p:tgtEl>
                                          <p:spTgt spid="60"/>
                                        </p:tgtEl>
                                        <p:attrNameLst>
                                          <p:attrName>ppt_x</p:attrName>
                                        </p:attrNameLst>
                                      </p:cBhvr>
                                      <p:tavLst>
                                        <p:tav tm="0">
                                          <p:val>
                                            <p:strVal val="#ppt_x"/>
                                          </p:val>
                                        </p:tav>
                                        <p:tav tm="100000">
                                          <p:val>
                                            <p:strVal val="#ppt_x"/>
                                          </p:val>
                                        </p:tav>
                                      </p:tavLst>
                                    </p:anim>
                                    <p:anim calcmode="lin" valueType="num">
                                      <p:cBhvr additive="base">
                                        <p:cTn id="25"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60" grpId="0"/>
      <p:bldP spid="51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309370"/>
            <a:ext cx="10972800" cy="5189855"/>
          </a:xfrm>
        </p:spPr>
        <p:txBody>
          <a:bodyPr/>
          <a:lstStyle/>
          <a:p>
            <a:pPr marL="0" indent="0">
              <a:buFont typeface="Wingdings" panose="05000000000000000000" charset="0"/>
              <a:buNone/>
            </a:pPr>
            <a:r>
              <a:rPr lang="en-US" sz="2400"/>
              <a:t>3.</a:t>
            </a:r>
            <a:r>
              <a:rPr lang="zh-CN" altLang="en-US" sz="2400"/>
              <a:t>增量留抵退税政策</a:t>
            </a:r>
            <a:endParaRPr sz="2400"/>
          </a:p>
          <a:p>
            <a:pPr marL="0" indent="0">
              <a:buFont typeface="Wingdings" panose="05000000000000000000" charset="0"/>
              <a:buNone/>
            </a:pPr>
            <a:r>
              <a:rPr lang="zh-CN" sz="2400"/>
              <a:t>（</a:t>
            </a:r>
            <a:r>
              <a:rPr lang="en-US" altLang="zh-CN" sz="2400"/>
              <a:t>1</a:t>
            </a:r>
            <a:r>
              <a:rPr lang="zh-CN" altLang="en-US" sz="2400"/>
              <a:t>）</a:t>
            </a:r>
            <a:r>
              <a:rPr lang="zh-CN" sz="2400"/>
              <a:t>文件依据：</a:t>
            </a:r>
            <a:r>
              <a:rPr sz="2400"/>
              <a:t>《关于深化增值税改革有关政策的公告》（财政部 税务总局 海关总署公告2019年第39号）</a:t>
            </a:r>
            <a:endParaRPr sz="2400"/>
          </a:p>
          <a:p>
            <a:pPr marL="0" indent="0">
              <a:buFont typeface="Wingdings" panose="05000000000000000000" charset="0"/>
              <a:buNone/>
            </a:pPr>
            <a:r>
              <a:rPr lang="zh-CN" altLang="en-US" sz="2400">
                <a:sym typeface="+mn-ea"/>
              </a:rPr>
              <a:t>（</a:t>
            </a:r>
            <a:r>
              <a:rPr lang="en-US" altLang="zh-CN" sz="2400">
                <a:sym typeface="+mn-ea"/>
              </a:rPr>
              <a:t>2</a:t>
            </a:r>
            <a:r>
              <a:rPr lang="zh-CN" altLang="en-US" sz="2400">
                <a:sym typeface="+mn-ea"/>
              </a:rPr>
              <a:t>）满足条件：</a:t>
            </a:r>
            <a:endParaRPr lang="zh-CN" altLang="en-US" sz="2400">
              <a:sym typeface="+mn-ea"/>
            </a:endParaRPr>
          </a:p>
          <a:p>
            <a:pPr marL="0" indent="0">
              <a:buFont typeface="Wingdings" panose="05000000000000000000" charset="0"/>
              <a:buNone/>
            </a:pPr>
            <a:r>
              <a:rPr lang="zh-CN" altLang="en-US" sz="2400">
                <a:sym typeface="+mn-ea"/>
              </a:rPr>
              <a:t>   </a:t>
            </a:r>
            <a:r>
              <a:rPr lang="zh-CN" altLang="en-US" sz="2400">
                <a:latin typeface="Calibri" panose="020F0502020204030204" charset="0"/>
                <a:sym typeface="+mn-ea"/>
              </a:rPr>
              <a:t>①</a:t>
            </a:r>
            <a:r>
              <a:rPr lang="zh-CN" altLang="en-US" sz="2400">
                <a:sym typeface="+mn-ea"/>
              </a:rPr>
              <a:t>自2019年4月税款所属期起，连续六个月（按季纳税的，连续两个季度）增量留抵税额均大于零，且第六个月增量留抵税额不低于50万元；</a:t>
            </a:r>
            <a:endParaRPr lang="zh-CN" altLang="en-US" sz="2400">
              <a:sym typeface="+mn-ea"/>
            </a:endParaRPr>
          </a:p>
          <a:p>
            <a:pPr marL="0" indent="0">
              <a:buFont typeface="Wingdings" panose="05000000000000000000" charset="0"/>
              <a:buNone/>
            </a:pPr>
            <a:r>
              <a:rPr lang="zh-CN" altLang="en-US" sz="2400">
                <a:latin typeface="Calibri" panose="020F0502020204030204" charset="0"/>
                <a:sym typeface="+mn-ea"/>
              </a:rPr>
              <a:t>   ②</a:t>
            </a:r>
            <a:r>
              <a:rPr lang="zh-CN" altLang="en-US" sz="2400">
                <a:sym typeface="+mn-ea"/>
              </a:rPr>
              <a:t>纳税信用等级为A级或者B级；</a:t>
            </a:r>
            <a:endParaRPr lang="zh-CN" altLang="en-US" sz="2400">
              <a:sym typeface="+mn-ea"/>
            </a:endParaRPr>
          </a:p>
          <a:p>
            <a:pPr marL="0" indent="0">
              <a:buFont typeface="Wingdings" panose="05000000000000000000" charset="0"/>
              <a:buNone/>
            </a:pPr>
            <a:r>
              <a:rPr lang="zh-CN" altLang="en-US" sz="2400">
                <a:latin typeface="Calibri" panose="020F0502020204030204" charset="0"/>
                <a:sym typeface="+mn-ea"/>
              </a:rPr>
              <a:t>   ③</a:t>
            </a:r>
            <a:r>
              <a:rPr lang="zh-CN" altLang="en-US" sz="2400">
                <a:sym typeface="+mn-ea"/>
              </a:rPr>
              <a:t>申请退税前36个月未发生骗取留抵退税、出口退税或虚开增值税专用发票情形的；</a:t>
            </a:r>
            <a:endParaRPr lang="zh-CN" altLang="en-US" sz="2400">
              <a:sym typeface="+mn-ea"/>
            </a:endParaRPr>
          </a:p>
          <a:p>
            <a:pPr marL="0" indent="0">
              <a:buFont typeface="Wingdings" panose="05000000000000000000" charset="0"/>
              <a:buNone/>
            </a:pPr>
            <a:r>
              <a:rPr lang="zh-CN" altLang="en-US" sz="2400">
                <a:sym typeface="+mn-ea"/>
              </a:rPr>
              <a:t>   ④申请退税前36个月未因偷税被税务机关处罚两次及以上的；</a:t>
            </a:r>
            <a:endParaRPr lang="zh-CN" altLang="en-US" sz="2400">
              <a:sym typeface="+mn-ea"/>
            </a:endParaRPr>
          </a:p>
          <a:p>
            <a:pPr marL="0" indent="0">
              <a:buFont typeface="Wingdings" panose="05000000000000000000" charset="0"/>
              <a:buNone/>
            </a:pPr>
            <a:r>
              <a:rPr lang="zh-CN" altLang="en-US" sz="2400">
                <a:sym typeface="+mn-ea"/>
              </a:rPr>
              <a:t>   ⑤自2019年4月1日起未享受即征即退、先征后返（退）政策的。</a:t>
            </a:r>
            <a:endParaRPr lang="zh-CN" altLang="en-US" sz="2400">
              <a:sym typeface="+mn-ea"/>
            </a:endParaRPr>
          </a:p>
          <a:p>
            <a:pPr marL="0" indent="0">
              <a:buFont typeface="Wingdings" panose="05000000000000000000" charset="0"/>
              <a:buNone/>
            </a:pPr>
            <a:endParaRPr lang="zh-CN" altLang="en-US" sz="240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309370"/>
            <a:ext cx="10972800" cy="5189855"/>
          </a:xfrm>
        </p:spPr>
        <p:txBody>
          <a:bodyPr/>
          <a:lstStyle/>
          <a:p>
            <a:pPr marL="0" indent="0">
              <a:buFont typeface="Wingdings" panose="05000000000000000000" charset="0"/>
              <a:buNone/>
            </a:pPr>
            <a:r>
              <a:rPr lang="zh-CN" sz="2400"/>
              <a:t>（</a:t>
            </a:r>
            <a:r>
              <a:rPr lang="en-US" altLang="zh-CN" sz="2400"/>
              <a:t>3</a:t>
            </a:r>
            <a:r>
              <a:rPr lang="zh-CN" altLang="en-US" sz="2400"/>
              <a:t>）退税计算</a:t>
            </a:r>
            <a:endParaRPr lang="zh-CN" altLang="en-US" sz="2400"/>
          </a:p>
          <a:p>
            <a:pPr marL="0" indent="0">
              <a:buFont typeface="Wingdings" panose="05000000000000000000" charset="0"/>
              <a:buNone/>
            </a:pPr>
            <a:r>
              <a:rPr lang="zh-CN" altLang="en-US" sz="2400"/>
              <a:t>  允许退还的增量留抵税额=增量留抵税额×进项构成比例×60%</a:t>
            </a:r>
            <a:endParaRPr lang="zh-CN" altLang="en-US" sz="2400"/>
          </a:p>
          <a:p>
            <a:pPr marL="0" indent="0">
              <a:buFont typeface="Wingdings" panose="05000000000000000000" charset="0"/>
              <a:buNone/>
            </a:pPr>
            <a:endParaRPr lang="zh-CN" altLang="en-US" sz="2400"/>
          </a:p>
          <a:p>
            <a:pPr marL="0" indent="0">
              <a:buFont typeface="Wingdings" panose="05000000000000000000" charset="0"/>
              <a:buNone/>
            </a:pPr>
            <a:r>
              <a:rPr lang="zh-CN" altLang="en-US" sz="2400">
                <a:sym typeface="+mn-ea"/>
              </a:rPr>
              <a:t>增量留抵税额：与2019年3月底相比新增加的期末留抵税额；</a:t>
            </a:r>
            <a:endParaRPr lang="zh-CN" altLang="en-US" sz="2400">
              <a:sym typeface="+mn-ea"/>
            </a:endParaRPr>
          </a:p>
          <a:p>
            <a:pPr marL="0" indent="0">
              <a:buFont typeface="Wingdings" panose="05000000000000000000" charset="0"/>
              <a:buNone/>
            </a:pPr>
            <a:r>
              <a:rPr lang="zh-CN" altLang="en-US" sz="2400"/>
              <a:t>进项构成比例：2019年4月至申请退税前一税款所属期内已抵扣的增值税专用发票（含税控机动车销售统一发票）、海关进口增值税专用缴款书、解缴税款完税凭证注明的增值税额占同期全部已抵扣进项税额的比重。</a:t>
            </a:r>
            <a:endParaRPr lang="zh-CN" altLang="en-US" sz="2400"/>
          </a:p>
          <a:p>
            <a:pPr marL="0" indent="0">
              <a:buFont typeface="Wingdings" panose="05000000000000000000" charset="0"/>
              <a:buNone/>
            </a:pPr>
            <a:endParaRPr lang="zh-CN" altLang="en-US" sz="2400"/>
          </a:p>
          <a:p>
            <a:pPr marL="0" indent="0">
              <a:buFont typeface="Wingdings" panose="05000000000000000000" charset="0"/>
              <a:buNone/>
            </a:pPr>
            <a:r>
              <a:rPr lang="zh-CN" altLang="en-US" sz="2400"/>
              <a:t>（</a:t>
            </a:r>
            <a:r>
              <a:rPr lang="en-US" altLang="zh-CN" sz="2400"/>
              <a:t>4</a:t>
            </a:r>
            <a:r>
              <a:rPr lang="zh-CN" altLang="en-US" sz="2400"/>
              <a:t>）其他</a:t>
            </a:r>
            <a:endParaRPr lang="zh-CN" altLang="en-US" sz="2400"/>
          </a:p>
          <a:p>
            <a:pPr marL="0" indent="0">
              <a:buFont typeface="Wingdings" panose="05000000000000000000" charset="0"/>
              <a:buNone/>
            </a:pPr>
            <a:r>
              <a:rPr lang="zh-CN" altLang="en-US" sz="2400"/>
              <a:t>  政策执行期：自</a:t>
            </a:r>
            <a:r>
              <a:rPr lang="en-US" altLang="zh-CN" sz="2400"/>
              <a:t>2019</a:t>
            </a:r>
            <a:r>
              <a:rPr lang="zh-CN" altLang="en-US" sz="2400"/>
              <a:t>年</a:t>
            </a:r>
            <a:r>
              <a:rPr lang="en-US" altLang="zh-CN" sz="2400"/>
              <a:t>4</a:t>
            </a:r>
            <a:r>
              <a:rPr lang="zh-CN" altLang="en-US" sz="2400"/>
              <a:t>月</a:t>
            </a:r>
            <a:r>
              <a:rPr lang="en-US" altLang="zh-CN" sz="2400"/>
              <a:t>1</a:t>
            </a:r>
            <a:r>
              <a:rPr lang="zh-CN" altLang="en-US" sz="2400"/>
              <a:t>日起执行</a:t>
            </a:r>
            <a:endParaRPr lang="zh-CN" altLang="en-US" sz="2400"/>
          </a:p>
          <a:p>
            <a:pPr marL="0" indent="0">
              <a:buFont typeface="Wingdings" panose="05000000000000000000" charset="0"/>
              <a:buNone/>
            </a:pPr>
            <a:r>
              <a:rPr lang="zh-CN" altLang="en-US" sz="2400"/>
              <a:t>  行业：所有行业</a:t>
            </a:r>
            <a:endParaRPr lang="zh-CN" altLang="en-US" sz="2400"/>
          </a:p>
          <a:p>
            <a:pPr marL="0" indent="0">
              <a:buFont typeface="Wingdings" panose="05000000000000000000" charset="0"/>
              <a:buNone/>
            </a:pPr>
            <a:endParaRPr lang="zh-CN" altLang="en-US" sz="2400"/>
          </a:p>
          <a:p>
            <a:pPr marL="0" indent="0">
              <a:buFont typeface="Wingdings" panose="05000000000000000000" charset="0"/>
              <a:buNone/>
            </a:pPr>
            <a:endParaRPr lang="zh-CN" altLang="en-US" sz="240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calcmode="lin" valueType="num">
                                      <p:cBhvr additive="base">
                                        <p:cTn id="2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309370"/>
            <a:ext cx="10972800" cy="5189855"/>
          </a:xfrm>
        </p:spPr>
        <p:txBody>
          <a:bodyPr/>
          <a:lstStyle/>
          <a:p>
            <a:pPr marL="0" indent="0">
              <a:buFont typeface="Wingdings" panose="05000000000000000000" charset="0"/>
              <a:buNone/>
            </a:pPr>
            <a:r>
              <a:rPr lang="en-US" sz="2400"/>
              <a:t>4.</a:t>
            </a:r>
            <a:r>
              <a:rPr sz="2400"/>
              <a:t>增值税小微优惠</a:t>
            </a:r>
            <a:endParaRPr sz="2400"/>
          </a:p>
          <a:p>
            <a:pPr marL="0" indent="0">
              <a:buFont typeface="Wingdings" panose="05000000000000000000" charset="0"/>
              <a:buNone/>
            </a:pPr>
            <a:r>
              <a:rPr lang="en-US" altLang="zh-CN" sz="2400">
                <a:sym typeface="+mn-ea"/>
              </a:rPr>
              <a:t>    </a:t>
            </a:r>
            <a:r>
              <a:rPr lang="zh-CN" altLang="en-US" sz="2400">
                <a:sym typeface="+mn-ea"/>
              </a:rPr>
              <a:t>自</a:t>
            </a:r>
            <a:r>
              <a:rPr lang="en-US" altLang="zh-CN" sz="2400">
                <a:sym typeface="+mn-ea"/>
              </a:rPr>
              <a:t>2021</a:t>
            </a:r>
            <a:r>
              <a:rPr lang="zh-CN" altLang="en-US" sz="2400">
                <a:sym typeface="+mn-ea"/>
              </a:rPr>
              <a:t>年</a:t>
            </a:r>
            <a:r>
              <a:rPr lang="en-US" altLang="zh-CN" sz="2400">
                <a:sym typeface="+mn-ea"/>
              </a:rPr>
              <a:t>4</a:t>
            </a:r>
            <a:r>
              <a:rPr lang="zh-CN" altLang="en-US" sz="2400">
                <a:sym typeface="+mn-ea"/>
              </a:rPr>
              <a:t>月</a:t>
            </a:r>
            <a:r>
              <a:rPr lang="en-US" altLang="zh-CN" sz="2400">
                <a:sym typeface="+mn-ea"/>
              </a:rPr>
              <a:t>1</a:t>
            </a:r>
            <a:r>
              <a:rPr lang="zh-CN" altLang="en-US" sz="2400">
                <a:sym typeface="+mn-ea"/>
              </a:rPr>
              <a:t>日至</a:t>
            </a:r>
            <a:r>
              <a:rPr lang="en-US" altLang="zh-CN" sz="2400">
                <a:sym typeface="+mn-ea"/>
              </a:rPr>
              <a:t>2022</a:t>
            </a:r>
            <a:r>
              <a:rPr lang="zh-CN" altLang="en-US" sz="2400">
                <a:sym typeface="+mn-ea"/>
              </a:rPr>
              <a:t>年</a:t>
            </a:r>
            <a:r>
              <a:rPr lang="en-US" altLang="zh-CN" sz="2400">
                <a:sym typeface="+mn-ea"/>
              </a:rPr>
              <a:t>12</a:t>
            </a:r>
            <a:r>
              <a:rPr lang="zh-CN" altLang="en-US" sz="2400">
                <a:sym typeface="+mn-ea"/>
              </a:rPr>
              <a:t>月</a:t>
            </a:r>
            <a:r>
              <a:rPr lang="en-US" altLang="zh-CN" sz="2400">
                <a:sym typeface="+mn-ea"/>
              </a:rPr>
              <a:t>31</a:t>
            </a:r>
            <a:r>
              <a:rPr lang="zh-CN" altLang="en-US" sz="2400">
                <a:sym typeface="+mn-ea"/>
              </a:rPr>
              <a:t>日，对月销售额</a:t>
            </a:r>
            <a:r>
              <a:rPr lang="en-US" altLang="zh-CN" sz="2400">
                <a:sym typeface="+mn-ea"/>
              </a:rPr>
              <a:t>15</a:t>
            </a:r>
            <a:r>
              <a:rPr lang="zh-CN" altLang="en-US" sz="2400">
                <a:sym typeface="+mn-ea"/>
              </a:rPr>
              <a:t>万元（按季</a:t>
            </a:r>
            <a:r>
              <a:rPr lang="en-US" altLang="zh-CN" sz="2400">
                <a:sym typeface="+mn-ea"/>
              </a:rPr>
              <a:t>45</a:t>
            </a:r>
            <a:r>
              <a:rPr lang="zh-CN" altLang="en-US" sz="2400">
                <a:sym typeface="+mn-ea"/>
              </a:rPr>
              <a:t>万元）以下的增值税小规模纳税人，免征增值税。（财政部 税务总局公告</a:t>
            </a:r>
            <a:r>
              <a:rPr lang="en-US" altLang="zh-CN" sz="2400">
                <a:sym typeface="+mn-ea"/>
              </a:rPr>
              <a:t>2021</a:t>
            </a:r>
            <a:r>
              <a:rPr lang="zh-CN" altLang="en-US" sz="2400">
                <a:sym typeface="+mn-ea"/>
              </a:rPr>
              <a:t>年第</a:t>
            </a:r>
            <a:r>
              <a:rPr lang="en-US" altLang="zh-CN" sz="2400">
                <a:sym typeface="+mn-ea"/>
              </a:rPr>
              <a:t>11</a:t>
            </a:r>
            <a:r>
              <a:rPr lang="zh-CN" altLang="en-US" sz="2400">
                <a:sym typeface="+mn-ea"/>
              </a:rPr>
              <a:t>号）</a:t>
            </a:r>
            <a:endParaRPr lang="zh-CN" altLang="en-US" sz="2400">
              <a:sym typeface="+mn-ea"/>
            </a:endParaRPr>
          </a:p>
          <a:p>
            <a:pPr marL="0" indent="0">
              <a:buFont typeface="Wingdings" panose="05000000000000000000" charset="0"/>
              <a:buNone/>
            </a:pPr>
            <a:endParaRPr lang="zh-CN" altLang="en-US" sz="2400"/>
          </a:p>
          <a:p>
            <a:pPr marL="0" indent="0">
              <a:buFont typeface="Wingdings" panose="05000000000000000000" charset="0"/>
              <a:buNone/>
            </a:pPr>
            <a:r>
              <a:rPr lang="zh-CN" altLang="en-US" sz="2400"/>
              <a:t> </a:t>
            </a:r>
            <a:r>
              <a:rPr lang="en-US" altLang="zh-CN" sz="2400"/>
              <a:t>5.</a:t>
            </a:r>
            <a:r>
              <a:rPr lang="zh-CN" altLang="en-US" sz="2400"/>
              <a:t>疫情特殊政策</a:t>
            </a:r>
            <a:endParaRPr lang="zh-CN" altLang="en-US" sz="2400"/>
          </a:p>
          <a:p>
            <a:pPr marL="0" indent="0">
              <a:buFont typeface="Wingdings" panose="05000000000000000000" charset="0"/>
              <a:buNone/>
            </a:pPr>
            <a:r>
              <a:rPr lang="en-US" altLang="zh-CN" sz="2400"/>
              <a:t>2020</a:t>
            </a:r>
            <a:r>
              <a:rPr lang="zh-CN" altLang="en-US" sz="2400"/>
              <a:t>年</a:t>
            </a:r>
            <a:r>
              <a:rPr lang="en-US" altLang="zh-CN" sz="2400"/>
              <a:t>3</a:t>
            </a:r>
            <a:r>
              <a:rPr lang="zh-CN" altLang="en-US" sz="2400"/>
              <a:t>月</a:t>
            </a:r>
            <a:r>
              <a:rPr lang="en-US" altLang="zh-CN" sz="2400"/>
              <a:t>1</a:t>
            </a:r>
            <a:r>
              <a:rPr lang="zh-CN" altLang="en-US" sz="2400"/>
              <a:t>日至2021年12月31日，增值税小规模纳税人，适用3%征收率的应税销售收入，减按1%征收率征收增值税；适用3%预征率的预缴增值税项目，减按1%预征率预缴增值税。</a:t>
            </a:r>
            <a:endParaRPr lang="zh-CN" altLang="en-US" sz="2400"/>
          </a:p>
          <a:p>
            <a:pPr marL="0" indent="0">
              <a:buFont typeface="Wingdings" panose="05000000000000000000" charset="0"/>
              <a:buNone/>
            </a:pPr>
            <a:r>
              <a:rPr lang="zh-CN" altLang="en-US" sz="2400"/>
              <a:t>按照现行规定应当预缴增值税税款的建筑业小规模纳税人，凡在预缴地实现的月销售额未超过15万元的，当期无需预缴税款。</a:t>
            </a:r>
            <a:r>
              <a:rPr lang="zh-CN" altLang="en-US" sz="2400">
                <a:sym typeface="+mn-ea"/>
              </a:rPr>
              <a:t>（财政部 税务总局公告</a:t>
            </a:r>
            <a:r>
              <a:rPr lang="en-US" altLang="zh-CN" sz="2400">
                <a:sym typeface="+mn-ea"/>
              </a:rPr>
              <a:t>2020</a:t>
            </a:r>
            <a:r>
              <a:rPr lang="zh-CN" altLang="en-US" sz="2400">
                <a:sym typeface="+mn-ea"/>
              </a:rPr>
              <a:t>年第</a:t>
            </a:r>
            <a:r>
              <a:rPr lang="en-US" altLang="zh-CN" sz="2400">
                <a:sym typeface="+mn-ea"/>
              </a:rPr>
              <a:t>13</a:t>
            </a:r>
            <a:r>
              <a:rPr lang="zh-CN" altLang="en-US" sz="2400">
                <a:sym typeface="+mn-ea"/>
              </a:rPr>
              <a:t>号、</a:t>
            </a:r>
            <a:r>
              <a:rPr lang="en-US" altLang="zh-CN" sz="2400">
                <a:sym typeface="+mn-ea"/>
              </a:rPr>
              <a:t>2021</a:t>
            </a:r>
            <a:r>
              <a:rPr lang="zh-CN" altLang="en-US" sz="2400">
                <a:sym typeface="+mn-ea"/>
              </a:rPr>
              <a:t>年第</a:t>
            </a:r>
            <a:r>
              <a:rPr lang="en-US" altLang="zh-CN" sz="2400">
                <a:sym typeface="+mn-ea"/>
              </a:rPr>
              <a:t>7</a:t>
            </a:r>
            <a:r>
              <a:rPr lang="zh-CN" altLang="en-US" sz="2400">
                <a:sym typeface="+mn-ea"/>
              </a:rPr>
              <a:t>号）</a:t>
            </a:r>
            <a:endParaRPr lang="zh-CN" altLang="en-US" sz="2400"/>
          </a:p>
          <a:p>
            <a:pPr marL="0" indent="0">
              <a:buFont typeface="Wingdings" panose="05000000000000000000" charset="0"/>
              <a:buNone/>
            </a:pPr>
            <a:endParaRPr lang="zh-CN" altLang="en-US" sz="2400"/>
          </a:p>
          <a:p>
            <a:pPr marL="0" indent="0">
              <a:buFont typeface="Wingdings" panose="05000000000000000000" charset="0"/>
              <a:buNone/>
            </a:pPr>
            <a:endParaRPr lang="zh-CN" altLang="en-US" sz="240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（二）企业所得税税收优惠</a:t>
            </a:r>
            <a:endParaRPr lang="zh-CN" altLang="en-US" b="1"/>
          </a:p>
        </p:txBody>
      </p:sp>
      <p:sp>
        <p:nvSpPr>
          <p:cNvPr id="3" name="内容占位符 2"/>
          <p:cNvSpPr>
            <a:spLocks noGrp="1"/>
          </p:cNvSpPr>
          <p:nvPr>
            <p:ph idx="1"/>
          </p:nvPr>
        </p:nvSpPr>
        <p:spPr>
          <a:xfrm>
            <a:off x="609600" y="1069975"/>
            <a:ext cx="10972800" cy="5189855"/>
          </a:xfrm>
        </p:spPr>
        <p:txBody>
          <a:bodyPr/>
          <a:lstStyle/>
          <a:p>
            <a:pPr marL="0" indent="0">
              <a:lnSpc>
                <a:spcPct val="150000"/>
              </a:lnSpc>
              <a:spcBef>
                <a:spcPts val="0"/>
              </a:spcBef>
              <a:buFont typeface="Wingdings" panose="05000000000000000000" charset="0"/>
              <a:buNone/>
            </a:pPr>
            <a:r>
              <a:rPr lang="en-US" sz="2400" dirty="0">
                <a:sym typeface="+mn-ea"/>
              </a:rPr>
              <a:t>1.</a:t>
            </a:r>
            <a:r>
              <a:rPr sz="2400" dirty="0">
                <a:sym typeface="+mn-ea"/>
              </a:rPr>
              <a:t>小型微利企业所得税减免</a:t>
            </a:r>
            <a:endParaRPr sz="2400" dirty="0">
              <a:sym typeface="+mn-ea"/>
            </a:endParaRPr>
          </a:p>
          <a:p>
            <a:pPr marL="0" indent="0">
              <a:lnSpc>
                <a:spcPct val="150000"/>
              </a:lnSpc>
              <a:spcBef>
                <a:spcPts val="0"/>
              </a:spcBef>
              <a:buFont typeface="Wingdings" panose="05000000000000000000" charset="0"/>
              <a:buNone/>
            </a:pPr>
            <a:r>
              <a:rPr lang="en-US" sz="2400" dirty="0">
                <a:sym typeface="+mn-ea"/>
              </a:rPr>
              <a:t>2019-2021</a:t>
            </a:r>
            <a:r>
              <a:rPr lang="zh-CN" altLang="en-US" sz="2400" dirty="0">
                <a:sym typeface="+mn-ea"/>
              </a:rPr>
              <a:t>对小型微利企业年应纳税所得额不超过</a:t>
            </a:r>
            <a:r>
              <a:rPr lang="en-US" altLang="zh-CN" sz="2400" dirty="0">
                <a:sym typeface="+mn-ea"/>
              </a:rPr>
              <a:t>100</a:t>
            </a:r>
            <a:r>
              <a:rPr lang="zh-CN" altLang="en-US" sz="2400" dirty="0">
                <a:sym typeface="+mn-ea"/>
              </a:rPr>
              <a:t>万的部分，减按</a:t>
            </a:r>
            <a:r>
              <a:rPr lang="en-US" altLang="zh-CN" sz="2400" dirty="0">
                <a:sym typeface="+mn-ea"/>
              </a:rPr>
              <a:t>25%</a:t>
            </a:r>
            <a:r>
              <a:rPr lang="zh-CN" altLang="en-US" sz="2400" dirty="0">
                <a:sym typeface="+mn-ea"/>
              </a:rPr>
              <a:t>计入应纳税所得额，按</a:t>
            </a:r>
            <a:r>
              <a:rPr lang="en-US" altLang="zh-CN" sz="2400" dirty="0">
                <a:sym typeface="+mn-ea"/>
              </a:rPr>
              <a:t>20%</a:t>
            </a:r>
            <a:r>
              <a:rPr lang="zh-CN" altLang="en-US" sz="2400" dirty="0">
                <a:sym typeface="+mn-ea"/>
              </a:rPr>
              <a:t>税率缴纳企业所得税（实际税率</a:t>
            </a:r>
            <a:r>
              <a:rPr lang="en-US" altLang="zh-CN" sz="2400" dirty="0">
                <a:sym typeface="+mn-ea"/>
              </a:rPr>
              <a:t>5%</a:t>
            </a:r>
            <a:r>
              <a:rPr lang="zh-CN" altLang="en-US" sz="2400" dirty="0">
                <a:sym typeface="+mn-ea"/>
              </a:rPr>
              <a:t>）；</a:t>
            </a:r>
            <a:endParaRPr lang="zh-CN" altLang="en-US" sz="2400" dirty="0">
              <a:sym typeface="+mn-ea"/>
            </a:endParaRPr>
          </a:p>
          <a:p>
            <a:pPr marL="0" indent="0">
              <a:lnSpc>
                <a:spcPct val="150000"/>
              </a:lnSpc>
              <a:spcBef>
                <a:spcPts val="0"/>
              </a:spcBef>
              <a:buFont typeface="Wingdings" panose="05000000000000000000" charset="0"/>
              <a:buNone/>
            </a:pPr>
            <a:r>
              <a:rPr lang="zh-CN" altLang="en-US" sz="2400" dirty="0">
                <a:sym typeface="+mn-ea"/>
              </a:rPr>
              <a:t>对年应纳税所得额超过</a:t>
            </a:r>
            <a:r>
              <a:rPr lang="en-US" altLang="zh-CN" sz="2400" dirty="0">
                <a:sym typeface="+mn-ea"/>
              </a:rPr>
              <a:t>100</a:t>
            </a:r>
            <a:r>
              <a:rPr lang="zh-CN" altLang="en-US" sz="2400" dirty="0">
                <a:sym typeface="+mn-ea"/>
              </a:rPr>
              <a:t>万但不超过</a:t>
            </a:r>
            <a:r>
              <a:rPr lang="en-US" altLang="zh-CN" sz="2400" dirty="0">
                <a:sym typeface="+mn-ea"/>
              </a:rPr>
              <a:t>300</a:t>
            </a:r>
            <a:r>
              <a:rPr lang="zh-CN" altLang="en-US" sz="2400" dirty="0">
                <a:sym typeface="+mn-ea"/>
              </a:rPr>
              <a:t>万元的部分，减按</a:t>
            </a:r>
            <a:r>
              <a:rPr lang="en-US" altLang="zh-CN" sz="2400" dirty="0">
                <a:sym typeface="+mn-ea"/>
              </a:rPr>
              <a:t>50%</a:t>
            </a:r>
            <a:r>
              <a:rPr lang="zh-CN" altLang="en-US" sz="2400" dirty="0">
                <a:sym typeface="+mn-ea"/>
              </a:rPr>
              <a:t>计入应纳税所得额，按</a:t>
            </a:r>
            <a:r>
              <a:rPr lang="en-US" altLang="zh-CN" sz="2400" dirty="0">
                <a:sym typeface="+mn-ea"/>
              </a:rPr>
              <a:t>20%</a:t>
            </a:r>
            <a:r>
              <a:rPr lang="zh-CN" altLang="en-US" sz="2400" dirty="0">
                <a:sym typeface="+mn-ea"/>
              </a:rPr>
              <a:t>税率缴纳企业所得税（实际税率</a:t>
            </a:r>
            <a:r>
              <a:rPr lang="en-US" altLang="zh-CN" sz="2400" dirty="0">
                <a:sym typeface="+mn-ea"/>
              </a:rPr>
              <a:t>10%</a:t>
            </a:r>
            <a:r>
              <a:rPr lang="zh-CN" altLang="en-US" sz="2400" dirty="0">
                <a:sym typeface="+mn-ea"/>
              </a:rPr>
              <a:t>）（财税</a:t>
            </a:r>
            <a:r>
              <a:rPr lang="en-US" altLang="zh-CN" sz="2400" dirty="0">
                <a:sym typeface="+mn-ea"/>
              </a:rPr>
              <a:t>〔2019〕13</a:t>
            </a:r>
            <a:r>
              <a:rPr lang="zh-CN" altLang="zh-CN" sz="2400" dirty="0">
                <a:sym typeface="+mn-ea"/>
              </a:rPr>
              <a:t>号</a:t>
            </a:r>
            <a:r>
              <a:rPr lang="zh-CN" altLang="en-US" sz="2400" dirty="0">
                <a:sym typeface="+mn-ea"/>
              </a:rPr>
              <a:t>）</a:t>
            </a:r>
            <a:endParaRPr lang="zh-CN" altLang="en-US" sz="2400" dirty="0">
              <a:sym typeface="+mn-ea"/>
            </a:endParaRPr>
          </a:p>
          <a:p>
            <a:pPr marL="0" indent="0">
              <a:lnSpc>
                <a:spcPct val="150000"/>
              </a:lnSpc>
              <a:spcBef>
                <a:spcPts val="0"/>
              </a:spcBef>
              <a:buFont typeface="Wingdings" panose="05000000000000000000" charset="0"/>
              <a:buNone/>
            </a:pPr>
            <a:r>
              <a:rPr lang="zh-CN" altLang="en-US" sz="2400" dirty="0">
                <a:sym typeface="+mn-ea"/>
              </a:rPr>
              <a:t> </a:t>
            </a:r>
            <a:endParaRPr lang="zh-CN" altLang="en-US" sz="2400" dirty="0">
              <a:sym typeface="+mn-ea"/>
            </a:endParaRPr>
          </a:p>
          <a:p>
            <a:pPr marL="0" indent="0">
              <a:lnSpc>
                <a:spcPct val="150000"/>
              </a:lnSpc>
              <a:spcBef>
                <a:spcPts val="0"/>
              </a:spcBef>
              <a:buFont typeface="Wingdings" panose="05000000000000000000" charset="0"/>
              <a:buNone/>
            </a:pPr>
            <a:r>
              <a:rPr lang="zh-CN" altLang="en-US" sz="2400" dirty="0">
                <a:sym typeface="+mn-ea"/>
              </a:rPr>
              <a:t>自</a:t>
            </a:r>
            <a:r>
              <a:rPr lang="en-US" altLang="zh-CN" sz="2400" dirty="0">
                <a:sym typeface="+mn-ea"/>
              </a:rPr>
              <a:t>2021</a:t>
            </a:r>
            <a:r>
              <a:rPr lang="zh-CN" altLang="en-US" sz="2400" dirty="0">
                <a:sym typeface="+mn-ea"/>
              </a:rPr>
              <a:t>年</a:t>
            </a:r>
            <a:r>
              <a:rPr lang="en-US" altLang="zh-CN" sz="2400" dirty="0">
                <a:sym typeface="+mn-ea"/>
              </a:rPr>
              <a:t>1</a:t>
            </a:r>
            <a:r>
              <a:rPr lang="zh-CN" altLang="en-US" sz="2400" dirty="0">
                <a:sym typeface="+mn-ea"/>
              </a:rPr>
              <a:t>月</a:t>
            </a:r>
            <a:r>
              <a:rPr lang="en-US" altLang="zh-CN" sz="2400" dirty="0">
                <a:sym typeface="+mn-ea"/>
              </a:rPr>
              <a:t>1</a:t>
            </a:r>
            <a:r>
              <a:rPr lang="zh-CN" altLang="en-US" sz="2400" dirty="0">
                <a:sym typeface="+mn-ea"/>
              </a:rPr>
              <a:t>日起至</a:t>
            </a:r>
            <a:r>
              <a:rPr lang="en-US" altLang="zh-CN" sz="2400" dirty="0">
                <a:sym typeface="+mn-ea"/>
              </a:rPr>
              <a:t>2022</a:t>
            </a:r>
            <a:r>
              <a:rPr lang="zh-CN" altLang="en-US" sz="2400" dirty="0">
                <a:sym typeface="+mn-ea"/>
              </a:rPr>
              <a:t>年</a:t>
            </a:r>
            <a:r>
              <a:rPr lang="en-US" altLang="zh-CN" sz="2400" dirty="0">
                <a:sym typeface="+mn-ea"/>
              </a:rPr>
              <a:t>12</a:t>
            </a:r>
            <a:r>
              <a:rPr lang="zh-CN" altLang="en-US" sz="2400" dirty="0">
                <a:sym typeface="+mn-ea"/>
              </a:rPr>
              <a:t>月</a:t>
            </a:r>
            <a:r>
              <a:rPr lang="en-US" altLang="zh-CN" sz="2400" dirty="0">
                <a:sym typeface="+mn-ea"/>
              </a:rPr>
              <a:t>31</a:t>
            </a:r>
            <a:r>
              <a:rPr lang="zh-CN" altLang="en-US" sz="2400" dirty="0">
                <a:sym typeface="+mn-ea"/>
              </a:rPr>
              <a:t>日，对小型微利企业年应纳税所得额不超过</a:t>
            </a:r>
            <a:r>
              <a:rPr lang="en-US" altLang="zh-CN" sz="2400" dirty="0">
                <a:sym typeface="+mn-ea"/>
              </a:rPr>
              <a:t>100</a:t>
            </a:r>
            <a:r>
              <a:rPr lang="zh-CN" altLang="en-US" sz="2400" dirty="0">
                <a:sym typeface="+mn-ea"/>
              </a:rPr>
              <a:t>万的部分，减按</a:t>
            </a:r>
            <a:r>
              <a:rPr lang="en-US" altLang="zh-CN" sz="2400" dirty="0">
                <a:sym typeface="+mn-ea"/>
              </a:rPr>
              <a:t>12.5%</a:t>
            </a:r>
            <a:r>
              <a:rPr lang="zh-CN" altLang="en-US" sz="2400" dirty="0">
                <a:sym typeface="+mn-ea"/>
              </a:rPr>
              <a:t>计入应纳税所得额，按</a:t>
            </a:r>
            <a:r>
              <a:rPr lang="en-US" altLang="zh-CN" sz="2400" dirty="0">
                <a:sym typeface="+mn-ea"/>
              </a:rPr>
              <a:t>20%</a:t>
            </a:r>
            <a:r>
              <a:rPr lang="zh-CN" altLang="en-US" sz="2400" dirty="0">
                <a:sym typeface="+mn-ea"/>
              </a:rPr>
              <a:t>税率缴纳企业所得税。（国家税务总局公告</a:t>
            </a:r>
            <a:r>
              <a:rPr lang="en-US" altLang="zh-CN" sz="2400" dirty="0">
                <a:sym typeface="+mn-ea"/>
              </a:rPr>
              <a:t>2021</a:t>
            </a:r>
            <a:r>
              <a:rPr lang="zh-CN" altLang="en-US" sz="2400" dirty="0">
                <a:sym typeface="+mn-ea"/>
              </a:rPr>
              <a:t>年第</a:t>
            </a:r>
            <a:r>
              <a:rPr lang="en-US" altLang="zh-CN" sz="2400" dirty="0">
                <a:sym typeface="+mn-ea"/>
              </a:rPr>
              <a:t>8</a:t>
            </a:r>
            <a:r>
              <a:rPr lang="zh-CN" altLang="en-US" sz="2400" dirty="0">
                <a:sym typeface="+mn-ea"/>
              </a:rPr>
              <a:t>号）</a:t>
            </a:r>
            <a:endParaRPr sz="2400" dirty="0"/>
          </a:p>
          <a:p>
            <a:pPr marL="0" indent="0">
              <a:buFont typeface="Wingdings" panose="05000000000000000000" charset="0"/>
              <a:buNone/>
            </a:pPr>
            <a:endParaRPr lang="en-US" altLang="zh-CN" sz="2400" dirty="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 calcmode="lin" valueType="num">
                                      <p:cBhvr additive="base">
                                        <p:cTn id="2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9975"/>
            <a:ext cx="10972800" cy="5189855"/>
          </a:xfrm>
        </p:spPr>
        <p:txBody>
          <a:bodyPr/>
          <a:lstStyle/>
          <a:p>
            <a:pPr marL="0" indent="0">
              <a:buFont typeface="Wingdings" panose="05000000000000000000" charset="0"/>
              <a:buNone/>
            </a:pPr>
            <a:endParaRPr lang="en-US" sz="2400" dirty="0">
              <a:sym typeface="+mn-ea"/>
            </a:endParaRPr>
          </a:p>
          <a:p>
            <a:pPr marL="0" indent="0">
              <a:lnSpc>
                <a:spcPct val="150000"/>
              </a:lnSpc>
              <a:spcBef>
                <a:spcPts val="0"/>
              </a:spcBef>
              <a:buFont typeface="Wingdings" panose="05000000000000000000" charset="0"/>
              <a:buNone/>
            </a:pPr>
            <a:r>
              <a:rPr lang="en-US" sz="2400" dirty="0">
                <a:sym typeface="+mn-ea"/>
              </a:rPr>
              <a:t>2.</a:t>
            </a:r>
            <a:r>
              <a:rPr sz="2400" dirty="0">
                <a:sym typeface="+mn-ea"/>
              </a:rPr>
              <a:t>自2020年4月1日起</a:t>
            </a:r>
            <a:r>
              <a:rPr lang="zh-CN" sz="2400" dirty="0">
                <a:sym typeface="+mn-ea"/>
              </a:rPr>
              <a:t>，</a:t>
            </a:r>
            <a:r>
              <a:rPr sz="2400" dirty="0" err="1"/>
              <a:t>在安徽省内注册成立的建筑安装企业总机构直接管理的项目部（包括与项目部性质相同的工程指挥部、合同段等</a:t>
            </a:r>
            <a:r>
              <a:rPr sz="2400" dirty="0"/>
              <a:t>）、所属二级或二级以下分支机构直接管理的项目部，不就地预缴企业所得税，其营业收入、职工薪酬和资产总额应分别汇总到总机构、二级分支机构统一核算，由总机构、二级分支机构预缴企业所得税。</a:t>
            </a:r>
            <a:endParaRPr sz="2400" dirty="0"/>
          </a:p>
          <a:p>
            <a:pPr marL="0" indent="0">
              <a:lnSpc>
                <a:spcPct val="150000"/>
              </a:lnSpc>
              <a:spcBef>
                <a:spcPts val="0"/>
              </a:spcBef>
              <a:buFont typeface="Wingdings" panose="05000000000000000000" charset="0"/>
              <a:buNone/>
            </a:pPr>
            <a:r>
              <a:rPr sz="2400" dirty="0" err="1"/>
              <a:t>在本公告实施之前，省内跨地区经营建筑安装企业在项目所在地预缴的企业所得税，在机构所在地预缴申报时可以从当期应纳税额中抵扣</a:t>
            </a:r>
            <a:r>
              <a:rPr sz="2400" dirty="0"/>
              <a:t>。</a:t>
            </a:r>
            <a:r>
              <a:rPr lang="zh-CN" sz="2400" dirty="0"/>
              <a:t>（</a:t>
            </a:r>
            <a:r>
              <a:rPr sz="2400" dirty="0"/>
              <a:t>国家税务总局安徽省税务局公告2020年第2号</a:t>
            </a:r>
            <a:r>
              <a:rPr lang="zh-CN" sz="2400" dirty="0"/>
              <a:t>）</a:t>
            </a:r>
            <a:endParaRPr sz="2400" dirty="0"/>
          </a:p>
          <a:p>
            <a:pPr marL="0" indent="0">
              <a:buFont typeface="Wingdings" panose="05000000000000000000" charset="0"/>
              <a:buNone/>
            </a:pPr>
            <a:endParaRPr sz="2400" dirty="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9975"/>
            <a:ext cx="10972800" cy="5189855"/>
          </a:xfrm>
        </p:spPr>
        <p:txBody>
          <a:bodyPr/>
          <a:lstStyle/>
          <a:p>
            <a:pPr marL="0" indent="0">
              <a:lnSpc>
                <a:spcPct val="150000"/>
              </a:lnSpc>
              <a:buFont typeface="Wingdings" panose="05000000000000000000" charset="0"/>
              <a:buNone/>
            </a:pPr>
            <a:r>
              <a:rPr lang="en-US" sz="2400" dirty="0">
                <a:sym typeface="+mn-ea"/>
              </a:rPr>
              <a:t>3.</a:t>
            </a:r>
            <a:r>
              <a:rPr lang="zh-CN" altLang="en-US" sz="2400" dirty="0">
                <a:sym typeface="+mn-ea"/>
              </a:rPr>
              <a:t>研发费用加计扣除政策</a:t>
            </a:r>
            <a:endParaRPr lang="zh-CN" altLang="en-US" sz="2400" dirty="0">
              <a:sym typeface="+mn-ea"/>
            </a:endParaRPr>
          </a:p>
          <a:p>
            <a:pPr marL="0" indent="0">
              <a:lnSpc>
                <a:spcPct val="150000"/>
              </a:lnSpc>
              <a:spcBef>
                <a:spcPts val="0"/>
              </a:spcBef>
              <a:buFont typeface="Wingdings" panose="05000000000000000000" charset="0"/>
              <a:buNone/>
            </a:pPr>
            <a:r>
              <a:rPr lang="zh-CN" altLang="en-US" sz="2400" dirty="0">
                <a:sym typeface="+mn-ea"/>
              </a:rPr>
              <a:t>（</a:t>
            </a:r>
            <a:r>
              <a:rPr lang="en-US" altLang="zh-CN" sz="2400" dirty="0">
                <a:sym typeface="+mn-ea"/>
              </a:rPr>
              <a:t>1</a:t>
            </a:r>
            <a:r>
              <a:rPr lang="zh-CN" altLang="en-US" sz="2400" dirty="0">
                <a:sym typeface="+mn-ea"/>
              </a:rPr>
              <a:t>）【适用行业】</a:t>
            </a:r>
            <a:endParaRPr lang="zh-CN" altLang="en-US" sz="2400" dirty="0">
              <a:sym typeface="+mn-ea"/>
            </a:endParaRPr>
          </a:p>
          <a:p>
            <a:pPr marL="0" indent="0">
              <a:lnSpc>
                <a:spcPct val="150000"/>
              </a:lnSpc>
              <a:spcBef>
                <a:spcPts val="0"/>
              </a:spcBef>
              <a:buFont typeface="Wingdings" panose="05000000000000000000" charset="0"/>
              <a:buNone/>
            </a:pPr>
            <a:r>
              <a:rPr lang="zh-CN" altLang="en-US" sz="2400" dirty="0">
                <a:sym typeface="+mn-ea"/>
              </a:rPr>
              <a:t>除烟草制造业、住宿餐饮业、批发零售业、房地产业、租赁和商务服务业、娱乐业外，其他企业均可享受。</a:t>
            </a:r>
            <a:endParaRPr lang="zh-CN" altLang="en-US" sz="2400" dirty="0">
              <a:sym typeface="+mn-ea"/>
            </a:endParaRPr>
          </a:p>
          <a:p>
            <a:pPr marL="0" indent="0">
              <a:lnSpc>
                <a:spcPct val="150000"/>
              </a:lnSpc>
              <a:spcBef>
                <a:spcPts val="0"/>
              </a:spcBef>
              <a:buFont typeface="Wingdings" panose="05000000000000000000" charset="0"/>
              <a:buNone/>
            </a:pPr>
            <a:endParaRPr lang="zh-CN" altLang="en-US" sz="2400" dirty="0">
              <a:sym typeface="+mn-ea"/>
            </a:endParaRPr>
          </a:p>
          <a:p>
            <a:pPr marL="0" indent="0">
              <a:lnSpc>
                <a:spcPct val="150000"/>
              </a:lnSpc>
              <a:spcBef>
                <a:spcPts val="0"/>
              </a:spcBef>
              <a:buFont typeface="Wingdings" panose="05000000000000000000" charset="0"/>
              <a:buNone/>
            </a:pPr>
            <a:r>
              <a:rPr lang="zh-CN" altLang="en-US" sz="2400" dirty="0">
                <a:sym typeface="+mn-ea"/>
              </a:rPr>
              <a:t>（</a:t>
            </a:r>
            <a:r>
              <a:rPr lang="en-US" altLang="zh-CN" sz="2400" dirty="0">
                <a:sym typeface="+mn-ea"/>
              </a:rPr>
              <a:t>2</a:t>
            </a:r>
            <a:r>
              <a:rPr lang="zh-CN" altLang="en-US" sz="2400" dirty="0">
                <a:sym typeface="+mn-ea"/>
              </a:rPr>
              <a:t>）【适用活动】</a:t>
            </a:r>
            <a:endParaRPr lang="zh-CN" altLang="en-US" sz="2400" dirty="0">
              <a:sym typeface="+mn-ea"/>
            </a:endParaRPr>
          </a:p>
          <a:p>
            <a:pPr marL="0" indent="0">
              <a:lnSpc>
                <a:spcPct val="150000"/>
              </a:lnSpc>
              <a:spcBef>
                <a:spcPts val="0"/>
              </a:spcBef>
              <a:buFont typeface="Wingdings" panose="05000000000000000000" charset="0"/>
              <a:buNone/>
            </a:pPr>
            <a:r>
              <a:rPr lang="zh-CN" altLang="en-US" sz="2400" dirty="0">
                <a:sym typeface="+mn-ea"/>
              </a:rPr>
              <a:t>企业为获得科学与技术新知识，创造性运用科学技术新知识，或实质性改进技术、产品（服务）、工艺而持续进行的具有明确目标的系统性活动。</a:t>
            </a:r>
            <a:endParaRPr lang="zh-CN" altLang="en-US" sz="2400" dirty="0">
              <a:sym typeface="+mn-ea"/>
            </a:endParaRPr>
          </a:p>
          <a:p>
            <a:pPr marL="0" indent="0">
              <a:lnSpc>
                <a:spcPct val="150000"/>
              </a:lnSpc>
              <a:spcBef>
                <a:spcPts val="0"/>
              </a:spcBef>
              <a:buFont typeface="Wingdings" panose="05000000000000000000" charset="0"/>
              <a:buNone/>
            </a:pPr>
            <a:endParaRPr lang="zh-CN" altLang="en-US" sz="2400" dirty="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2" presetClass="entr" presetSubtype="4" fill="hold" nodeType="after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9975"/>
            <a:ext cx="10972800" cy="5189855"/>
          </a:xfrm>
        </p:spPr>
        <p:txBody>
          <a:bodyPr/>
          <a:lstStyle/>
          <a:p>
            <a:pPr marL="0" indent="0">
              <a:lnSpc>
                <a:spcPct val="150000"/>
              </a:lnSpc>
              <a:spcBef>
                <a:spcPts val="0"/>
              </a:spcBef>
              <a:buFont typeface="Wingdings" panose="05000000000000000000" charset="0"/>
              <a:buNone/>
            </a:pPr>
            <a:r>
              <a:rPr sz="2400" dirty="0" err="1">
                <a:sym typeface="+mn-ea"/>
              </a:rPr>
              <a:t>下列活动不适用税前加计扣除政策</a:t>
            </a:r>
            <a:r>
              <a:rPr sz="2400" dirty="0">
                <a:sym typeface="+mn-ea"/>
              </a:rPr>
              <a:t>：</a:t>
            </a:r>
            <a:endParaRPr sz="2400" dirty="0">
              <a:sym typeface="+mn-ea"/>
            </a:endParaRPr>
          </a:p>
          <a:p>
            <a:pPr marL="0" indent="0">
              <a:lnSpc>
                <a:spcPct val="150000"/>
              </a:lnSpc>
              <a:spcBef>
                <a:spcPts val="0"/>
              </a:spcBef>
              <a:buFont typeface="Wingdings" panose="05000000000000000000" charset="0"/>
              <a:buNone/>
            </a:pPr>
            <a:r>
              <a:rPr sz="2400" dirty="0">
                <a:sym typeface="+mn-ea"/>
              </a:rPr>
              <a:t>1.企业产品（服务）的常规性升级。</a:t>
            </a:r>
            <a:endParaRPr sz="2400" dirty="0">
              <a:sym typeface="+mn-ea"/>
            </a:endParaRPr>
          </a:p>
          <a:p>
            <a:pPr marL="0" indent="0">
              <a:lnSpc>
                <a:spcPct val="150000"/>
              </a:lnSpc>
              <a:spcBef>
                <a:spcPts val="0"/>
              </a:spcBef>
              <a:buFont typeface="Wingdings" panose="05000000000000000000" charset="0"/>
              <a:buNone/>
            </a:pPr>
            <a:r>
              <a:rPr sz="2400" dirty="0">
                <a:sym typeface="+mn-ea"/>
              </a:rPr>
              <a:t>2.对某项科研成果的直接应用，如直接采用公开的新工艺、材料、装置、产品、服务或知识等。</a:t>
            </a:r>
            <a:endParaRPr sz="2400" dirty="0">
              <a:sym typeface="+mn-ea"/>
            </a:endParaRPr>
          </a:p>
          <a:p>
            <a:pPr marL="0" indent="0">
              <a:lnSpc>
                <a:spcPct val="150000"/>
              </a:lnSpc>
              <a:spcBef>
                <a:spcPts val="0"/>
              </a:spcBef>
              <a:buFont typeface="Wingdings" panose="05000000000000000000" charset="0"/>
              <a:buNone/>
            </a:pPr>
            <a:r>
              <a:rPr sz="2400" dirty="0">
                <a:sym typeface="+mn-ea"/>
              </a:rPr>
              <a:t>3.企业在商品化后为顾客提供的技术支持活动。</a:t>
            </a:r>
            <a:endParaRPr sz="2400" dirty="0">
              <a:sym typeface="+mn-ea"/>
            </a:endParaRPr>
          </a:p>
          <a:p>
            <a:pPr marL="0" indent="0">
              <a:lnSpc>
                <a:spcPct val="150000"/>
              </a:lnSpc>
              <a:spcBef>
                <a:spcPts val="0"/>
              </a:spcBef>
              <a:buFont typeface="Wingdings" panose="05000000000000000000" charset="0"/>
              <a:buNone/>
            </a:pPr>
            <a:r>
              <a:rPr sz="2400" dirty="0">
                <a:sym typeface="+mn-ea"/>
              </a:rPr>
              <a:t>4.对现存产品、服务、技术、材料或工艺流程进行的重复或简单改变。</a:t>
            </a:r>
            <a:endParaRPr sz="2400" dirty="0">
              <a:sym typeface="+mn-ea"/>
            </a:endParaRPr>
          </a:p>
          <a:p>
            <a:pPr marL="0" indent="0">
              <a:lnSpc>
                <a:spcPct val="150000"/>
              </a:lnSpc>
              <a:spcBef>
                <a:spcPts val="0"/>
              </a:spcBef>
              <a:buFont typeface="Wingdings" panose="05000000000000000000" charset="0"/>
              <a:buNone/>
            </a:pPr>
            <a:r>
              <a:rPr sz="2400" dirty="0">
                <a:sym typeface="+mn-ea"/>
              </a:rPr>
              <a:t>5.市场调查研究、效率调查或管理研究。</a:t>
            </a:r>
            <a:endParaRPr sz="2400" dirty="0">
              <a:sym typeface="+mn-ea"/>
            </a:endParaRPr>
          </a:p>
          <a:p>
            <a:pPr marL="0" indent="0">
              <a:lnSpc>
                <a:spcPct val="150000"/>
              </a:lnSpc>
              <a:spcBef>
                <a:spcPts val="0"/>
              </a:spcBef>
              <a:buFont typeface="Wingdings" panose="05000000000000000000" charset="0"/>
              <a:buNone/>
            </a:pPr>
            <a:r>
              <a:rPr sz="2400" dirty="0">
                <a:sym typeface="+mn-ea"/>
              </a:rPr>
              <a:t>6.作为工业（服务）流程环节或常规的质量控制、测试分析、维修维护。</a:t>
            </a:r>
            <a:endParaRPr sz="2400" dirty="0">
              <a:sym typeface="+mn-ea"/>
            </a:endParaRPr>
          </a:p>
          <a:p>
            <a:pPr marL="0" indent="0">
              <a:lnSpc>
                <a:spcPct val="150000"/>
              </a:lnSpc>
              <a:spcBef>
                <a:spcPts val="0"/>
              </a:spcBef>
              <a:buFont typeface="Wingdings" panose="05000000000000000000" charset="0"/>
              <a:buNone/>
            </a:pPr>
            <a:r>
              <a:rPr sz="2400" dirty="0">
                <a:sym typeface="+mn-ea"/>
              </a:rPr>
              <a:t>7.社会科学、艺术或人文学方面的研究。</a:t>
            </a:r>
            <a:endParaRPr sz="2400" dirty="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additive="base">
                                        <p:cTn id="42"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9975"/>
            <a:ext cx="10972800" cy="5474335"/>
          </a:xfrm>
        </p:spPr>
        <p:txBody>
          <a:bodyPr/>
          <a:lstStyle/>
          <a:p>
            <a:pPr marL="0" indent="0">
              <a:lnSpc>
                <a:spcPct val="150000"/>
              </a:lnSpc>
              <a:spcBef>
                <a:spcPts val="0"/>
              </a:spcBef>
              <a:buFont typeface="Wingdings" panose="05000000000000000000" charset="0"/>
              <a:buNone/>
            </a:pPr>
            <a:r>
              <a:rPr lang="zh-CN" sz="2400" dirty="0">
                <a:sym typeface="+mn-ea"/>
              </a:rPr>
              <a:t>（</a:t>
            </a:r>
            <a:r>
              <a:rPr lang="en-US" altLang="zh-CN" sz="2400" dirty="0">
                <a:sym typeface="+mn-ea"/>
              </a:rPr>
              <a:t>3</a:t>
            </a:r>
            <a:r>
              <a:rPr lang="zh-CN" sz="2400" dirty="0">
                <a:sym typeface="+mn-ea"/>
              </a:rPr>
              <a:t>）</a:t>
            </a:r>
            <a:r>
              <a:rPr sz="2400" dirty="0">
                <a:sym typeface="+mn-ea"/>
              </a:rPr>
              <a:t>除制造业外的企业研发费用按75%加计扣除</a:t>
            </a:r>
            <a:endParaRPr sz="2400" dirty="0">
              <a:sym typeface="+mn-ea"/>
            </a:endParaRPr>
          </a:p>
          <a:p>
            <a:pPr marL="0" indent="0">
              <a:lnSpc>
                <a:spcPct val="150000"/>
              </a:lnSpc>
              <a:spcBef>
                <a:spcPts val="0"/>
              </a:spcBef>
              <a:buFont typeface="Wingdings" panose="05000000000000000000" charset="0"/>
              <a:buNone/>
            </a:pPr>
            <a:r>
              <a:rPr sz="2400" dirty="0">
                <a:sym typeface="+mn-ea"/>
              </a:rPr>
              <a:t>企业开展研发活动中实际发生的研发费用，未形成无形资产计入当期损益的，在2023年12月31日前，在按规定据实扣除的基础上，再按照实际发生额的75%在税前加计扣除；形成无形资产的，在上述期间按照无形资产成本的175%在税前摊销。</a:t>
            </a:r>
            <a:endParaRPr sz="2400" dirty="0">
              <a:sym typeface="+mn-ea"/>
            </a:endParaRPr>
          </a:p>
          <a:p>
            <a:pPr marL="0" indent="0">
              <a:lnSpc>
                <a:spcPct val="150000"/>
              </a:lnSpc>
              <a:spcBef>
                <a:spcPts val="0"/>
              </a:spcBef>
              <a:buFont typeface="Wingdings" panose="05000000000000000000" charset="0"/>
              <a:buNone/>
            </a:pPr>
            <a:r>
              <a:rPr sz="2400" dirty="0">
                <a:sym typeface="+mn-ea"/>
              </a:rPr>
              <a:t>【</a:t>
            </a:r>
            <a:r>
              <a:rPr sz="2400" dirty="0" err="1">
                <a:sym typeface="+mn-ea"/>
              </a:rPr>
              <a:t>政策依据</a:t>
            </a:r>
            <a:r>
              <a:rPr sz="2400" dirty="0">
                <a:sym typeface="+mn-ea"/>
              </a:rPr>
              <a:t>】</a:t>
            </a:r>
            <a:endParaRPr sz="2400" dirty="0">
              <a:sym typeface="+mn-ea"/>
            </a:endParaRPr>
          </a:p>
          <a:p>
            <a:pPr marL="0" indent="0">
              <a:lnSpc>
                <a:spcPct val="150000"/>
              </a:lnSpc>
              <a:spcBef>
                <a:spcPts val="0"/>
              </a:spcBef>
              <a:buFont typeface="Wingdings" panose="05000000000000000000" charset="0"/>
              <a:buNone/>
            </a:pPr>
            <a:r>
              <a:rPr sz="2400" dirty="0">
                <a:sym typeface="+mn-ea"/>
              </a:rPr>
              <a:t>1.《财政部 </a:t>
            </a:r>
            <a:r>
              <a:rPr sz="2400" dirty="0" err="1">
                <a:sym typeface="+mn-ea"/>
              </a:rPr>
              <a:t>税务总局</a:t>
            </a:r>
            <a:r>
              <a:rPr sz="2400" dirty="0">
                <a:sym typeface="+mn-ea"/>
              </a:rPr>
              <a:t> </a:t>
            </a:r>
            <a:r>
              <a:rPr sz="2400" dirty="0" err="1">
                <a:sym typeface="+mn-ea"/>
              </a:rPr>
              <a:t>科技部关于提高研究开发费用税前加计扣除比例的通知</a:t>
            </a:r>
            <a:r>
              <a:rPr sz="2400" dirty="0">
                <a:sym typeface="+mn-ea"/>
              </a:rPr>
              <a:t>》（财税〔2018〕99号）</a:t>
            </a:r>
            <a:endParaRPr sz="2400" dirty="0">
              <a:sym typeface="+mn-ea"/>
            </a:endParaRPr>
          </a:p>
          <a:p>
            <a:pPr marL="0" indent="0">
              <a:lnSpc>
                <a:spcPct val="150000"/>
              </a:lnSpc>
              <a:spcBef>
                <a:spcPts val="0"/>
              </a:spcBef>
              <a:buFont typeface="Wingdings" panose="05000000000000000000" charset="0"/>
              <a:buNone/>
            </a:pPr>
            <a:r>
              <a:rPr sz="2400" dirty="0">
                <a:sym typeface="+mn-ea"/>
              </a:rPr>
              <a:t>2.《财政部 </a:t>
            </a:r>
            <a:r>
              <a:rPr sz="2400" dirty="0" err="1">
                <a:sym typeface="+mn-ea"/>
              </a:rPr>
              <a:t>税务总局关于延长部分税收优惠政策执行期限的公告</a:t>
            </a:r>
            <a:r>
              <a:rPr sz="2400" dirty="0">
                <a:sym typeface="+mn-ea"/>
              </a:rPr>
              <a:t>》（2021年第6号）</a:t>
            </a:r>
            <a:endParaRPr sz="2400" dirty="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（三）其他税费税收优惠</a:t>
            </a:r>
            <a:endParaRPr lang="zh-CN" altLang="en-US" b="1"/>
          </a:p>
        </p:txBody>
      </p:sp>
      <p:sp>
        <p:nvSpPr>
          <p:cNvPr id="3" name="内容占位符 2"/>
          <p:cNvSpPr>
            <a:spLocks noGrp="1"/>
          </p:cNvSpPr>
          <p:nvPr>
            <p:ph idx="1"/>
          </p:nvPr>
        </p:nvSpPr>
        <p:spPr>
          <a:xfrm>
            <a:off x="609600" y="1069975"/>
            <a:ext cx="10972800" cy="5189855"/>
          </a:xfrm>
        </p:spPr>
        <p:txBody>
          <a:bodyPr/>
          <a:lstStyle/>
          <a:p>
            <a:pPr marL="0" indent="0">
              <a:buFont typeface="Wingdings" panose="05000000000000000000" charset="0"/>
              <a:buNone/>
            </a:pPr>
            <a:r>
              <a:rPr lang="en-US" sz="2400">
                <a:sym typeface="+mn-ea"/>
              </a:rPr>
              <a:t>1.</a:t>
            </a:r>
            <a:r>
              <a:rPr sz="2400">
                <a:sym typeface="+mn-ea"/>
              </a:rPr>
              <a:t>自2016年2月1日起，对按月纳税的月销售额或营业额不超过10万元（按季度纳税的季度销售额或营业额不超过30万元）的缴纳义务人免征教育费附加、地方教育附加和水利建设基金。</a:t>
            </a:r>
            <a:endParaRPr sz="2400">
              <a:sym typeface="+mn-ea"/>
            </a:endParaRPr>
          </a:p>
          <a:p>
            <a:pPr marL="0" indent="0">
              <a:buFont typeface="Wingdings" panose="05000000000000000000" charset="0"/>
              <a:buNone/>
            </a:pPr>
            <a:endParaRPr sz="2400">
              <a:sym typeface="+mn-ea"/>
            </a:endParaRPr>
          </a:p>
          <a:p>
            <a:pPr marL="0" indent="0">
              <a:buFont typeface="Wingdings" panose="05000000000000000000" charset="0"/>
              <a:buNone/>
            </a:pPr>
            <a:r>
              <a:rPr lang="en-US" sz="2400">
                <a:sym typeface="+mn-ea"/>
              </a:rPr>
              <a:t>2.</a:t>
            </a:r>
            <a:r>
              <a:rPr sz="2400">
                <a:sym typeface="+mn-ea"/>
              </a:rPr>
              <a:t>对实行增值税期末留抵退税的纳税人，允许其从城市维护建设税、教育费附加和地方教育附加的计税（征）依据中扣除退还的增值税税额。</a:t>
            </a:r>
            <a:endParaRPr sz="2400">
              <a:sym typeface="+mn-ea"/>
            </a:endParaRPr>
          </a:p>
          <a:p>
            <a:pPr marL="0" indent="0">
              <a:buFont typeface="Wingdings" panose="05000000000000000000" charset="0"/>
              <a:buNone/>
            </a:pPr>
            <a:endParaRPr sz="2400">
              <a:sym typeface="+mn-ea"/>
            </a:endParaRPr>
          </a:p>
          <a:p>
            <a:pPr marL="0" indent="0">
              <a:buFont typeface="Wingdings" panose="05000000000000000000" charset="0"/>
              <a:buNone/>
            </a:pPr>
            <a:r>
              <a:rPr lang="en-US" sz="2400">
                <a:sym typeface="+mn-ea"/>
              </a:rPr>
              <a:t>3.自2019年1月1日至2021年12月31日，增值税小规模纳税人减按50%征收资源税、城市维护建设税、房产税、城镇土地使用税、印花税、耕地占用税和教育费附加、地方教育附加。可叠加享受</a:t>
            </a:r>
            <a:r>
              <a:rPr lang="zh-CN" altLang="en-US" sz="2400">
                <a:sym typeface="+mn-ea"/>
              </a:rPr>
              <a:t>。</a:t>
            </a:r>
            <a:endParaRPr lang="zh-CN" altLang="en-US" sz="240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9975"/>
            <a:ext cx="10972800" cy="5189855"/>
          </a:xfrm>
        </p:spPr>
        <p:txBody>
          <a:bodyPr/>
          <a:lstStyle/>
          <a:p>
            <a:pPr marL="0" indent="0">
              <a:buFont typeface="Wingdings" panose="05000000000000000000" charset="0"/>
              <a:buNone/>
            </a:pPr>
            <a:endParaRPr lang="en-US" sz="2400">
              <a:sym typeface="+mn-ea"/>
            </a:endParaRPr>
          </a:p>
          <a:p>
            <a:pPr marL="0" indent="0">
              <a:lnSpc>
                <a:spcPct val="150000"/>
              </a:lnSpc>
              <a:spcBef>
                <a:spcPts val="0"/>
              </a:spcBef>
              <a:buFont typeface="Wingdings" panose="05000000000000000000" charset="0"/>
              <a:buNone/>
            </a:pPr>
            <a:r>
              <a:rPr lang="en-US" sz="2400">
                <a:sym typeface="+mn-ea"/>
              </a:rPr>
              <a:t>4.</a:t>
            </a:r>
            <a:r>
              <a:rPr sz="2400">
                <a:sym typeface="+mn-ea"/>
              </a:rPr>
              <a:t>自2019年1月1日至2021年12月31日，对自主就业退役士兵从事个体经营的，在3年（36个月）内按每户每年14400元为限额依次扣减其当年实际应缴纳的增值税、城市维护建设税、教育费附加、地方教育附加和个人所得税。</a:t>
            </a:r>
            <a:endParaRPr sz="2400">
              <a:sym typeface="+mn-ea"/>
            </a:endParaRPr>
          </a:p>
          <a:p>
            <a:pPr marL="0" indent="0">
              <a:lnSpc>
                <a:spcPct val="150000"/>
              </a:lnSpc>
              <a:spcBef>
                <a:spcPts val="0"/>
              </a:spcBef>
              <a:buFont typeface="Wingdings" panose="05000000000000000000" charset="0"/>
              <a:buNone/>
            </a:pPr>
            <a:endParaRPr sz="2400">
              <a:sym typeface="+mn-ea"/>
            </a:endParaRPr>
          </a:p>
          <a:p>
            <a:pPr marL="0" indent="0">
              <a:lnSpc>
                <a:spcPct val="150000"/>
              </a:lnSpc>
              <a:spcBef>
                <a:spcPts val="0"/>
              </a:spcBef>
              <a:buFont typeface="Wingdings" panose="05000000000000000000" charset="0"/>
              <a:buNone/>
            </a:pPr>
            <a:r>
              <a:rPr sz="2400">
                <a:sym typeface="+mn-ea"/>
              </a:rPr>
              <a:t>企业招用自主就业退役士兵，与其签订1年以上期限劳动合同并依法缴纳社会保险费的，自签订劳动合同并缴纳社会保险当月起，在3年（36个月）内按实际招用人数予以定额依次扣减增值税、城市维护建设税、教育费附加、地方教育附加和企业所得税，定额标准为每人每年9000元。</a:t>
            </a:r>
            <a:endParaRPr sz="2400">
              <a:sym typeface="+mn-ea"/>
            </a:endParaRPr>
          </a:p>
          <a:p>
            <a:pPr marL="0" indent="0">
              <a:lnSpc>
                <a:spcPct val="150000"/>
              </a:lnSpc>
              <a:spcBef>
                <a:spcPts val="0"/>
              </a:spcBef>
              <a:buFont typeface="Wingdings" panose="05000000000000000000" charset="0"/>
              <a:buNone/>
            </a:pPr>
            <a:endParaRPr sz="240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additive="base">
                                        <p:cTn id="1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lgn="ctr">
              <a:buNone/>
            </a:pPr>
            <a:endParaRPr lang="zh-CN" altLang="en-US" sz="4400" b="1">
              <a:sym typeface="+mn-ea"/>
            </a:endParaRPr>
          </a:p>
          <a:p>
            <a:pPr marL="0" indent="0" algn="ctr">
              <a:buNone/>
            </a:pPr>
            <a:endParaRPr lang="zh-CN" altLang="en-US">
              <a:solidFill>
                <a:schemeClr val="bg1"/>
              </a:solidFill>
            </a:endParaRPr>
          </a:p>
        </p:txBody>
      </p:sp>
      <p:sp>
        <p:nvSpPr>
          <p:cNvPr id="5" name="圆角矩形 4"/>
          <p:cNvSpPr/>
          <p:nvPr/>
        </p:nvSpPr>
        <p:spPr bwMode="auto">
          <a:xfrm>
            <a:off x="3341370" y="2219960"/>
            <a:ext cx="5744210" cy="1264285"/>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6" name="文本框 5"/>
          <p:cNvSpPr txBox="1"/>
          <p:nvPr/>
        </p:nvSpPr>
        <p:spPr>
          <a:xfrm>
            <a:off x="3341370" y="2467610"/>
            <a:ext cx="6014720" cy="768350"/>
          </a:xfrm>
          <a:prstGeom prst="rect">
            <a:avLst/>
          </a:prstGeom>
          <a:noFill/>
        </p:spPr>
        <p:txBody>
          <a:bodyPr wrap="square" rtlCol="0">
            <a:spAutoFit/>
          </a:bodyPr>
          <a:lstStyle/>
          <a:p>
            <a:pPr eaLnBrk="1" hangingPunct="1"/>
            <a:r>
              <a:rPr lang="zh-CN" altLang="en-US" sz="4400">
                <a:ln w="22225">
                  <a:solidFill>
                    <a:schemeClr val="accent2"/>
                  </a:solidFill>
                  <a:prstDash val="solid"/>
                </a:ln>
                <a:solidFill>
                  <a:schemeClr val="accent2">
                    <a:lumMod val="40000"/>
                    <a:lumOff val="60000"/>
                  </a:schemeClr>
                </a:solidFill>
                <a:effectLst/>
              </a:rPr>
              <a:t>一、</a:t>
            </a:r>
            <a:r>
              <a:rPr lang="zh-CN" altLang="en-US" sz="4400">
                <a:ln w="22225">
                  <a:solidFill>
                    <a:schemeClr val="accent2"/>
                  </a:solidFill>
                  <a:prstDash val="solid"/>
                </a:ln>
                <a:solidFill>
                  <a:schemeClr val="accent2">
                    <a:lumMod val="40000"/>
                    <a:lumOff val="60000"/>
                  </a:schemeClr>
                </a:solidFill>
                <a:effectLst/>
                <a:sym typeface="+mn-ea"/>
              </a:rPr>
              <a:t>基本税收政策规定</a:t>
            </a:r>
            <a:endParaRPr lang="zh-CN" altLang="en-US" sz="4400">
              <a:ln w="22225">
                <a:solidFill>
                  <a:schemeClr val="accent2"/>
                </a:solidFill>
                <a:prstDash val="solid"/>
              </a:ln>
              <a:solidFill>
                <a:schemeClr val="accent2">
                  <a:lumMod val="40000"/>
                  <a:lumOff val="60000"/>
                </a:schemeClr>
              </a:solidFill>
              <a:effectLst/>
            </a:endParaRPr>
          </a:p>
        </p:txBody>
      </p:sp>
      <p:pic>
        <p:nvPicPr>
          <p:cNvPr id="10"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537575" y="3837305"/>
            <a:ext cx="3044190" cy="22891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图片 6" descr="图片1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
        <p:nvSpPr>
          <p:cNvPr id="11" name="Freeform 22"/>
          <p:cNvSpPr>
            <a:spLocks noEditPoints="1"/>
          </p:cNvSpPr>
          <p:nvPr/>
        </p:nvSpPr>
        <p:spPr bwMode="auto">
          <a:xfrm>
            <a:off x="1486535" y="2219960"/>
            <a:ext cx="1120775" cy="1263650"/>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70C0"/>
          </a:solidFill>
          <a:ln w="28575" cap="flat" cmpd="sng" algn="ctr">
            <a:noFill/>
            <a:prstDash val="solid"/>
            <a:miter lim="800000"/>
          </a:ln>
          <a:effectLst/>
        </p:spPr>
        <p:txBody>
          <a:bodyPr lIns="68543" tIns="34272" rIns="68543" bIns="34272"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charset="-122"/>
              <a:ea typeface="微软雅黑" panose="020B050302020402020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amond(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9975"/>
            <a:ext cx="10972800" cy="5189855"/>
          </a:xfrm>
        </p:spPr>
        <p:txBody>
          <a:bodyPr/>
          <a:lstStyle/>
          <a:p>
            <a:pPr marL="0" indent="0">
              <a:buFont typeface="Wingdings" panose="05000000000000000000" charset="0"/>
              <a:buNone/>
            </a:pPr>
            <a:r>
              <a:rPr lang="en-US" sz="2400">
                <a:sym typeface="+mn-ea"/>
              </a:rPr>
              <a:t>5.</a:t>
            </a:r>
            <a:r>
              <a:rPr sz="2400">
                <a:sym typeface="+mn-ea"/>
              </a:rPr>
              <a:t>自2019年1月1日至2021年12月31日，对建档立卡贫困人口、持《就业创业证》（注明“自主创业税收政策”或“毕业年度内自主创业税收政策”）或《就业失业登记证》 （注明“自主创业税收政策”）的人员，从事个体经营的，自办理个体工商户登记当月起，在3年（36个月）内按每户每年14400元为限额依次扣减其当年实际应缴纳的增值税、城市维护建设税、教育费附加、地方教育附加和个人所得税。</a:t>
            </a:r>
            <a:endParaRPr sz="2400">
              <a:sym typeface="+mn-ea"/>
            </a:endParaRPr>
          </a:p>
          <a:p>
            <a:pPr marL="0" indent="0">
              <a:buFont typeface="Wingdings" panose="05000000000000000000" charset="0"/>
              <a:buNone/>
            </a:pPr>
            <a:endParaRPr sz="2400">
              <a:sym typeface="+mn-ea"/>
            </a:endParaRPr>
          </a:p>
          <a:p>
            <a:pPr marL="0" indent="0">
              <a:buFont typeface="Wingdings" panose="05000000000000000000" charset="0"/>
              <a:buNone/>
            </a:pPr>
            <a:r>
              <a:rPr sz="2400">
                <a:sym typeface="+mn-ea"/>
              </a:rPr>
              <a:t>企业招用建档立卡贫困人口，以及在人力资源社会保障部门公共就业服务机构登记失业半年以上且持《就业创业证》或《就业失业登记证》 （注明“企业吸纳税收政策”）人员，与其签订1年以上期限劳动合同并依法缴纳社会保险费的，自签订劳动合同并缴纳社会保险当月起，在3年（36个月）内按实际招用人数予以定额依次扣减增值税、城市维护建设税、教育费附加、地方教育附加和企业所得税，定额标准为每人每年7800元。</a:t>
            </a:r>
            <a:endParaRPr lang="zh-CN" altLang="en-US" sz="240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9975"/>
            <a:ext cx="10972800" cy="5189855"/>
          </a:xfrm>
        </p:spPr>
        <p:txBody>
          <a:bodyPr/>
          <a:lstStyle/>
          <a:p>
            <a:pPr marL="0" indent="0">
              <a:buFont typeface="Wingdings" panose="05000000000000000000" charset="0"/>
              <a:buNone/>
            </a:pPr>
            <a:endParaRPr lang="en-US" sz="2400">
              <a:sym typeface="+mn-ea"/>
            </a:endParaRPr>
          </a:p>
          <a:p>
            <a:pPr marL="0" indent="0">
              <a:lnSpc>
                <a:spcPct val="150000"/>
              </a:lnSpc>
              <a:spcBef>
                <a:spcPts val="0"/>
              </a:spcBef>
              <a:buFont typeface="Wingdings" panose="05000000000000000000" charset="0"/>
              <a:buNone/>
            </a:pPr>
            <a:r>
              <a:rPr lang="en-US" sz="2400">
                <a:sym typeface="+mn-ea"/>
              </a:rPr>
              <a:t>6.</a:t>
            </a:r>
            <a:r>
              <a:rPr sz="2400">
                <a:sym typeface="+mn-ea"/>
              </a:rPr>
              <a:t>自2020年1月1日起至2022年12月31日，在职职工人数在30人（含）以下的企业，暂免征收残疾人就业保障金。</a:t>
            </a:r>
            <a:endParaRPr sz="2400">
              <a:sym typeface="+mn-ea"/>
            </a:endParaRPr>
          </a:p>
          <a:p>
            <a:pPr marL="0" indent="0">
              <a:lnSpc>
                <a:spcPct val="150000"/>
              </a:lnSpc>
              <a:spcBef>
                <a:spcPts val="0"/>
              </a:spcBef>
              <a:buFont typeface="Wingdings" panose="05000000000000000000" charset="0"/>
              <a:buNone/>
            </a:pPr>
            <a:endParaRPr sz="2400">
              <a:sym typeface="+mn-ea"/>
            </a:endParaRPr>
          </a:p>
          <a:p>
            <a:pPr marL="0" indent="0">
              <a:lnSpc>
                <a:spcPct val="150000"/>
              </a:lnSpc>
              <a:spcBef>
                <a:spcPts val="0"/>
              </a:spcBef>
              <a:buFont typeface="Wingdings" panose="05000000000000000000" charset="0"/>
              <a:buNone/>
            </a:pPr>
            <a:r>
              <a:rPr sz="2400">
                <a:sym typeface="+mn-ea"/>
              </a:rPr>
              <a:t>自2020年1月1日起至2022年12月31日，对残疾人就业保障金实行分档减缴政策。其中：用人单位安排残疾人就业比例达到1%（含）以上，但未达到所在地省、自治区、直辖市人民政府规定比例的（我省规定比例为1.5%），按规定应缴费额的50%缴纳残疾人就业保障金；用人单位安排残疾人就业比例在1%以下的，按规定应缴费额的90%缴纳残疾人就业保障金。</a:t>
            </a:r>
            <a:endParaRPr sz="240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9975"/>
            <a:ext cx="10972800" cy="5582285"/>
          </a:xfrm>
        </p:spPr>
        <p:txBody>
          <a:bodyPr/>
          <a:lstStyle/>
          <a:p>
            <a:pPr marL="0" indent="0">
              <a:buFont typeface="Wingdings" panose="05000000000000000000" charset="0"/>
              <a:buNone/>
            </a:pPr>
            <a:r>
              <a:rPr lang="en-US" sz="2800" b="1">
                <a:sym typeface="+mn-ea"/>
              </a:rPr>
              <a:t>1.</a:t>
            </a:r>
            <a:r>
              <a:rPr lang="zh-CN" altLang="en-US" sz="2800" b="1">
                <a:sym typeface="+mn-ea"/>
              </a:rPr>
              <a:t>《城市维护建设税法》相关要点</a:t>
            </a:r>
            <a:endParaRPr sz="2800" b="1">
              <a:sym typeface="+mn-ea"/>
            </a:endParaRPr>
          </a:p>
          <a:p>
            <a:pPr marL="0" indent="0">
              <a:lnSpc>
                <a:spcPct val="150000"/>
              </a:lnSpc>
              <a:spcBef>
                <a:spcPts val="0"/>
              </a:spcBef>
              <a:buFont typeface="Wingdings" panose="05000000000000000000" charset="0"/>
              <a:buNone/>
            </a:pPr>
            <a:r>
              <a:rPr lang="en-US" sz="2400">
                <a:sym typeface="+mn-ea"/>
              </a:rPr>
              <a:t>2020</a:t>
            </a:r>
            <a:r>
              <a:rPr lang="zh-CN" altLang="en-US" sz="2400">
                <a:sym typeface="+mn-ea"/>
              </a:rPr>
              <a:t>年</a:t>
            </a:r>
            <a:r>
              <a:rPr lang="en-US" altLang="zh-CN" sz="2400">
                <a:sym typeface="+mn-ea"/>
              </a:rPr>
              <a:t>8</a:t>
            </a:r>
            <a:r>
              <a:rPr lang="zh-CN" altLang="en-US" sz="2400">
                <a:sym typeface="+mn-ea"/>
              </a:rPr>
              <a:t>月</a:t>
            </a:r>
            <a:r>
              <a:rPr lang="en-US" altLang="zh-CN" sz="2400">
                <a:sym typeface="+mn-ea"/>
              </a:rPr>
              <a:t>11</a:t>
            </a:r>
            <a:r>
              <a:rPr lang="zh-CN" altLang="en-US" sz="2400">
                <a:sym typeface="+mn-ea"/>
              </a:rPr>
              <a:t>日，《中华人民共和国城市维护建设税法》经第十三届全国人民代表大会常务委员会第二十一次会议审议通过，自</a:t>
            </a:r>
            <a:r>
              <a:rPr lang="en-US" altLang="zh-CN" sz="2400">
                <a:sym typeface="+mn-ea"/>
              </a:rPr>
              <a:t>2021</a:t>
            </a:r>
            <a:r>
              <a:rPr lang="zh-CN" altLang="en-US" sz="2400">
                <a:sym typeface="+mn-ea"/>
              </a:rPr>
              <a:t>年</a:t>
            </a:r>
            <a:r>
              <a:rPr lang="en-US" altLang="zh-CN" sz="2400">
                <a:sym typeface="+mn-ea"/>
              </a:rPr>
              <a:t>9</a:t>
            </a:r>
            <a:r>
              <a:rPr lang="zh-CN" altLang="en-US" sz="2400">
                <a:sym typeface="+mn-ea"/>
              </a:rPr>
              <a:t>月</a:t>
            </a:r>
            <a:r>
              <a:rPr lang="en-US" altLang="zh-CN" sz="2400">
                <a:sym typeface="+mn-ea"/>
              </a:rPr>
              <a:t>1</a:t>
            </a:r>
            <a:r>
              <a:rPr lang="zh-CN" altLang="en-US" sz="2400">
                <a:sym typeface="+mn-ea"/>
              </a:rPr>
              <a:t>日起施行。</a:t>
            </a:r>
            <a:endParaRPr lang="zh-CN" altLang="en-US" sz="2400">
              <a:sym typeface="+mn-ea"/>
            </a:endParaRPr>
          </a:p>
          <a:p>
            <a:pPr marL="0" indent="0">
              <a:lnSpc>
                <a:spcPct val="150000"/>
              </a:lnSpc>
              <a:spcBef>
                <a:spcPts val="0"/>
              </a:spcBef>
              <a:buFont typeface="Wingdings" panose="05000000000000000000" charset="0"/>
              <a:buNone/>
            </a:pPr>
            <a:r>
              <a:rPr lang="zh-CN" altLang="en-US" sz="2400">
                <a:sym typeface="+mn-ea"/>
              </a:rPr>
              <a:t>（</a:t>
            </a:r>
            <a:r>
              <a:rPr lang="en-US" altLang="zh-CN" sz="2400">
                <a:sym typeface="+mn-ea"/>
              </a:rPr>
              <a:t>1</a:t>
            </a:r>
            <a:r>
              <a:rPr lang="zh-CN" altLang="en-US" sz="2400">
                <a:sym typeface="+mn-ea"/>
              </a:rPr>
              <a:t>）纳税人：在中华人民共和国境内缴纳增值税、消费税的单位和个人，为城市维护建设税的纳税人。</a:t>
            </a:r>
            <a:endParaRPr lang="zh-CN" altLang="en-US" sz="2400">
              <a:sym typeface="+mn-ea"/>
            </a:endParaRPr>
          </a:p>
          <a:p>
            <a:pPr marL="0" indent="0">
              <a:lnSpc>
                <a:spcPct val="150000"/>
              </a:lnSpc>
              <a:spcBef>
                <a:spcPts val="0"/>
              </a:spcBef>
              <a:buFont typeface="Wingdings" panose="05000000000000000000" charset="0"/>
              <a:buNone/>
            </a:pPr>
            <a:r>
              <a:rPr lang="zh-CN" altLang="en-US" sz="2400">
                <a:sym typeface="+mn-ea"/>
              </a:rPr>
              <a:t> 对进口货物或者境外单位和个人向境内销售劳务、服务、无形资产缴纳的增值税、消费税税额，不征收城市维护建设税。</a:t>
            </a:r>
            <a:endParaRPr lang="zh-CN" altLang="en-US" sz="2400">
              <a:sym typeface="+mn-ea"/>
            </a:endParaRPr>
          </a:p>
          <a:p>
            <a:pPr marL="0" indent="0">
              <a:lnSpc>
                <a:spcPct val="150000"/>
              </a:lnSpc>
              <a:spcBef>
                <a:spcPts val="0"/>
              </a:spcBef>
              <a:buFont typeface="Wingdings" panose="05000000000000000000" charset="0"/>
              <a:buNone/>
            </a:pPr>
            <a:r>
              <a:rPr lang="zh-CN" altLang="en-US" sz="2400">
                <a:sym typeface="+mn-ea"/>
              </a:rPr>
              <a:t>（</a:t>
            </a:r>
            <a:r>
              <a:rPr lang="en-US" altLang="zh-CN" sz="2400">
                <a:sym typeface="+mn-ea"/>
              </a:rPr>
              <a:t>2</a:t>
            </a:r>
            <a:r>
              <a:rPr lang="zh-CN" altLang="en-US" sz="2400">
                <a:sym typeface="+mn-ea"/>
              </a:rPr>
              <a:t>）税率：市区</a:t>
            </a:r>
            <a:r>
              <a:rPr lang="en-US" altLang="zh-CN" sz="2400">
                <a:sym typeface="+mn-ea"/>
              </a:rPr>
              <a:t>7%</a:t>
            </a:r>
            <a:r>
              <a:rPr lang="zh-CN" altLang="en-US" sz="2400">
                <a:sym typeface="+mn-ea"/>
              </a:rPr>
              <a:t>；县城、镇</a:t>
            </a:r>
            <a:r>
              <a:rPr lang="en-US" altLang="zh-CN" sz="2400">
                <a:sym typeface="+mn-ea"/>
              </a:rPr>
              <a:t>5%</a:t>
            </a:r>
            <a:r>
              <a:rPr lang="zh-CN" altLang="en-US" sz="2400">
                <a:sym typeface="+mn-ea"/>
              </a:rPr>
              <a:t>；非市区、县城、镇</a:t>
            </a:r>
            <a:r>
              <a:rPr lang="en-US" altLang="zh-CN" sz="2400">
                <a:sym typeface="+mn-ea"/>
              </a:rPr>
              <a:t>1%</a:t>
            </a:r>
            <a:r>
              <a:rPr lang="zh-CN" altLang="en-US" sz="2400">
                <a:sym typeface="+mn-ea"/>
              </a:rPr>
              <a:t>。</a:t>
            </a:r>
            <a:endParaRPr lang="zh-CN" altLang="en-US" sz="2400">
              <a:sym typeface="+mn-ea"/>
            </a:endParaRPr>
          </a:p>
          <a:p>
            <a:pPr marL="0" indent="0">
              <a:lnSpc>
                <a:spcPct val="150000"/>
              </a:lnSpc>
              <a:spcBef>
                <a:spcPts val="0"/>
              </a:spcBef>
              <a:buFont typeface="Wingdings" panose="05000000000000000000" charset="0"/>
              <a:buNone/>
            </a:pPr>
            <a:r>
              <a:rPr lang="zh-CN" altLang="en-US" sz="2400">
                <a:sym typeface="+mn-ea"/>
              </a:rPr>
              <a:t>（</a:t>
            </a:r>
            <a:r>
              <a:rPr lang="en-US" altLang="zh-CN" sz="2400">
                <a:sym typeface="+mn-ea"/>
              </a:rPr>
              <a:t>3</a:t>
            </a:r>
            <a:r>
              <a:rPr lang="zh-CN" altLang="en-US" sz="2400">
                <a:sym typeface="+mn-ea"/>
              </a:rPr>
              <a:t>）计税依据：以纳税人依法实际缴纳的增值税、消费税税额为计税依据。应当按照规定扣除期末留抵退税退还的增值税额。</a:t>
            </a:r>
            <a:endParaRPr lang="zh-CN" altLang="en-US" sz="240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
        <p:nvSpPr>
          <p:cNvPr id="2" name="文本框 1"/>
          <p:cNvSpPr txBox="1"/>
          <p:nvPr/>
        </p:nvSpPr>
        <p:spPr>
          <a:xfrm>
            <a:off x="2700655" y="332105"/>
            <a:ext cx="7039610" cy="645160"/>
          </a:xfrm>
          <a:prstGeom prst="rect">
            <a:avLst/>
          </a:prstGeom>
          <a:noFill/>
        </p:spPr>
        <p:txBody>
          <a:bodyPr wrap="square" rtlCol="0">
            <a:spAutoFit/>
          </a:bodyPr>
          <a:lstStyle/>
          <a:p>
            <a:r>
              <a:rPr lang="zh-CN" altLang="en-US" sz="3600" b="1"/>
              <a:t>（四）政策新变化</a:t>
            </a:r>
            <a:endParaRPr lang="zh-CN" altLang="en-US" sz="3600" b="1"/>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9975"/>
            <a:ext cx="10972800" cy="5582285"/>
          </a:xfrm>
        </p:spPr>
        <p:txBody>
          <a:bodyPr/>
          <a:lstStyle/>
          <a:p>
            <a:pPr marL="0" indent="0">
              <a:buFont typeface="Wingdings" panose="05000000000000000000" charset="0"/>
              <a:buNone/>
            </a:pPr>
            <a:r>
              <a:rPr lang="en-US" sz="28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申报表新变化</a:t>
            </a:r>
            <a:endParaRPr sz="2800" b="1">
              <a:latin typeface="宋体" panose="02010600030101010101" pitchFamily="2" charset="-122"/>
              <a:ea typeface="宋体" panose="02010600030101010101" pitchFamily="2" charset="-122"/>
              <a:cs typeface="宋体" panose="02010600030101010101" pitchFamily="2" charset="-122"/>
              <a:sym typeface="+mn-ea"/>
            </a:endParaRPr>
          </a:p>
          <a:p>
            <a:pPr marL="0" indent="0">
              <a:lnSpc>
                <a:spcPct val="150000"/>
              </a:lnSpc>
              <a:spcBef>
                <a:spcPts val="0"/>
              </a:spcBef>
              <a:buFont typeface="Wingdings" panose="05000000000000000000" charset="0"/>
              <a:buNone/>
            </a:pPr>
            <a:r>
              <a:rPr lang="zh-CN" sz="2400">
                <a:sym typeface="+mn-ea"/>
              </a:rPr>
              <a:t>（</a:t>
            </a:r>
            <a:r>
              <a:rPr lang="en-US" altLang="zh-CN" sz="2400">
                <a:sym typeface="+mn-ea"/>
              </a:rPr>
              <a:t>1</a:t>
            </a:r>
            <a:r>
              <a:rPr lang="zh-CN" sz="2400">
                <a:sym typeface="+mn-ea"/>
              </a:rPr>
              <a:t>）背景</a:t>
            </a:r>
            <a:endParaRPr lang="zh-CN" sz="2400">
              <a:sym typeface="+mn-ea"/>
            </a:endParaRPr>
          </a:p>
          <a:p>
            <a:pPr marL="0" indent="0" algn="just">
              <a:lnSpc>
                <a:spcPct val="150000"/>
              </a:lnSpc>
              <a:spcBef>
                <a:spcPts val="0"/>
              </a:spcBef>
              <a:buFont typeface="Wingdings" panose="05000000000000000000" charset="0"/>
              <a:buNone/>
            </a:pPr>
            <a:r>
              <a:rPr lang="zh-CN" sz="2400">
                <a:sym typeface="+mn-ea"/>
              </a:rPr>
              <a:t>      </a:t>
            </a:r>
            <a:r>
              <a:rPr sz="2400">
                <a:sym typeface="+mn-ea"/>
              </a:rPr>
              <a:t>为了进一步优化税收营商环境，提高办税效率，提升办税体验，深入推进税务领域“放管服”改革，切实减轻纳税人、缴费人申报负担，根据《国家税务总局关于开展2021年“我为纳税人缴费人办实事暨便民办税春风行动”的意见》[（税总发(2021）14号］,国家税务总局制发《关于增值税 消费税与附加税费申报表整合有关事项的公告》（2021年20号）。按照公告规定，2021年8月1日（征期）起，我省进行增值税与附加税费报表整合。</a:t>
            </a:r>
            <a:r>
              <a:rPr lang="zh-CN" altLang="en-US" sz="2400">
                <a:sym typeface="+mn-ea"/>
              </a:rPr>
              <a:t> </a:t>
            </a:r>
            <a:endParaRPr lang="zh-CN" altLang="en-US" sz="240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9975"/>
            <a:ext cx="10972800" cy="5582285"/>
          </a:xfrm>
        </p:spPr>
        <p:txBody>
          <a:bodyPr/>
          <a:lstStyle/>
          <a:p>
            <a:pPr marL="0" indent="0" algn="just">
              <a:lnSpc>
                <a:spcPct val="150000"/>
              </a:lnSpc>
              <a:spcBef>
                <a:spcPts val="0"/>
              </a:spcBef>
              <a:buFont typeface="Wingdings" panose="05000000000000000000" charset="0"/>
              <a:buNone/>
            </a:pPr>
            <a:r>
              <a:rPr lang="zh-CN" sz="2400">
                <a:sym typeface="+mn-ea"/>
              </a:rPr>
              <a:t>（</a:t>
            </a:r>
            <a:r>
              <a:rPr lang="en-US" altLang="zh-CN" sz="2400">
                <a:sym typeface="+mn-ea"/>
              </a:rPr>
              <a:t>2</a:t>
            </a:r>
            <a:r>
              <a:rPr lang="zh-CN" sz="2400">
                <a:sym typeface="+mn-ea"/>
              </a:rPr>
              <a:t>）申报方式</a:t>
            </a:r>
            <a:endParaRPr lang="zh-CN" sz="2400">
              <a:sym typeface="+mn-ea"/>
            </a:endParaRPr>
          </a:p>
          <a:p>
            <a:pPr marL="0" indent="0" algn="just">
              <a:lnSpc>
                <a:spcPct val="150000"/>
              </a:lnSpc>
              <a:spcBef>
                <a:spcPts val="0"/>
              </a:spcBef>
              <a:buFont typeface="Wingdings" panose="05000000000000000000" charset="0"/>
              <a:buNone/>
            </a:pPr>
            <a:r>
              <a:rPr lang="zh-CN" sz="2400">
                <a:sym typeface="+mn-ea"/>
              </a:rPr>
              <a:t>     纳税人在进行增值税、消费税申报的同时完成附加税费申报。具体为纳税人填写增值税、消费税相关申报信息后，系统自动带入附加税费附表；纳税人填写完附加税费其他申报信息后，回到主表，形成本期应纳增值税、消费税和附加税数据。无需单独再申报《城市维护建设税教育费附加地方教育附加申报表》</a:t>
            </a:r>
            <a:r>
              <a:rPr lang="zh-CN" altLang="en-US" sz="2400">
                <a:sym typeface="+mn-ea"/>
              </a:rPr>
              <a:t> </a:t>
            </a:r>
            <a:endParaRPr lang="zh-CN" altLang="en-US" sz="240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9975"/>
            <a:ext cx="10972800" cy="5582285"/>
          </a:xfrm>
        </p:spPr>
        <p:txBody>
          <a:bodyPr/>
          <a:lstStyle/>
          <a:p>
            <a:pPr marL="0" indent="0" algn="just">
              <a:lnSpc>
                <a:spcPct val="150000"/>
              </a:lnSpc>
              <a:spcBef>
                <a:spcPts val="0"/>
              </a:spcBef>
              <a:buFont typeface="Wingdings" panose="05000000000000000000" charset="0"/>
              <a:buNone/>
            </a:pPr>
            <a:r>
              <a:rPr lang="zh-CN" sz="2400">
                <a:sym typeface="+mn-ea"/>
              </a:rPr>
              <a:t>（</a:t>
            </a:r>
            <a:r>
              <a:rPr lang="en-US" altLang="zh-CN" sz="2400">
                <a:sym typeface="+mn-ea"/>
              </a:rPr>
              <a:t>3</a:t>
            </a:r>
            <a:r>
              <a:rPr lang="zh-CN" sz="2400">
                <a:sym typeface="+mn-ea"/>
              </a:rPr>
              <a:t>）具体变化</a:t>
            </a:r>
            <a:endParaRPr lang="zh-CN" sz="2400">
              <a:sym typeface="+mn-ea"/>
            </a:endParaRPr>
          </a:p>
          <a:p>
            <a:pPr marL="0" indent="0" algn="just">
              <a:lnSpc>
                <a:spcPct val="150000"/>
              </a:lnSpc>
              <a:spcBef>
                <a:spcPts val="0"/>
              </a:spcBef>
              <a:buFont typeface="Wingdings" panose="05000000000000000000" charset="0"/>
              <a:buNone/>
            </a:pPr>
            <a:r>
              <a:rPr lang="zh-CN" sz="2400" b="1">
                <a:latin typeface="Calibri" panose="020F0502020204030204" charset="0"/>
                <a:sym typeface="+mn-ea"/>
              </a:rPr>
              <a:t>①</a:t>
            </a:r>
            <a:r>
              <a:rPr lang="zh-CN" sz="2400" b="1">
                <a:sym typeface="+mn-ea"/>
              </a:rPr>
              <a:t>增值税预缴申报</a:t>
            </a:r>
            <a:endParaRPr lang="zh-CN" sz="2400" b="1">
              <a:sym typeface="+mn-ea"/>
            </a:endParaRPr>
          </a:p>
          <a:p>
            <a:pPr marL="0" indent="0" algn="just">
              <a:lnSpc>
                <a:spcPct val="150000"/>
              </a:lnSpc>
              <a:spcBef>
                <a:spcPts val="0"/>
              </a:spcBef>
              <a:buFont typeface="Wingdings" panose="05000000000000000000" charset="0"/>
              <a:buNone/>
            </a:pPr>
            <a:r>
              <a:rPr lang="zh-CN" sz="2400" b="1">
                <a:sym typeface="+mn-ea"/>
              </a:rPr>
              <a:t>变化一：</a:t>
            </a:r>
            <a:r>
              <a:rPr lang="zh-CN" sz="2400">
                <a:sym typeface="+mn-ea"/>
              </a:rPr>
              <a:t>修改表单名称为：增值税及附加税费预缴表。</a:t>
            </a:r>
            <a:endParaRPr lang="zh-CN" sz="2400">
              <a:sym typeface="+mn-ea"/>
            </a:endParaRPr>
          </a:p>
          <a:p>
            <a:pPr marL="0" indent="0" algn="just">
              <a:lnSpc>
                <a:spcPct val="150000"/>
              </a:lnSpc>
              <a:spcBef>
                <a:spcPts val="0"/>
              </a:spcBef>
              <a:buFont typeface="Wingdings" panose="05000000000000000000" charset="0"/>
              <a:buNone/>
            </a:pPr>
            <a:r>
              <a:rPr lang="zh-CN" sz="2400">
                <a:sym typeface="+mn-ea"/>
              </a:rPr>
              <a:t>增加“增值税及附加税费预缴表附列资料（附加税费情况表）”附表。</a:t>
            </a:r>
            <a:endParaRPr lang="zh-CN" sz="2400">
              <a:sym typeface="+mn-ea"/>
            </a:endParaRPr>
          </a:p>
          <a:p>
            <a:pPr marL="0" indent="0" algn="just">
              <a:lnSpc>
                <a:spcPct val="150000"/>
              </a:lnSpc>
              <a:spcBef>
                <a:spcPts val="0"/>
              </a:spcBef>
              <a:buFont typeface="Wingdings" panose="05000000000000000000" charset="0"/>
              <a:buNone/>
            </a:pPr>
            <a:r>
              <a:rPr lang="zh-CN" sz="2400" b="1">
                <a:sym typeface="+mn-ea"/>
              </a:rPr>
              <a:t>变化二：</a:t>
            </a:r>
            <a:r>
              <a:rPr lang="zh-CN" sz="2400">
                <a:sym typeface="+mn-ea"/>
              </a:rPr>
              <a:t>主表中增加附加税申报情况数据项：城市维护建设税本期应补（退）税（费）额、教育费附加本期应补（退）税（费）额、地方教育附加本期应补（退）税（费）额。</a:t>
            </a:r>
            <a:endParaRPr lang="zh-CN" sz="240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9975"/>
            <a:ext cx="10972800" cy="5582285"/>
          </a:xfrm>
        </p:spPr>
        <p:txBody>
          <a:bodyPr/>
          <a:lstStyle/>
          <a:p>
            <a:pPr marL="0" indent="0" algn="just">
              <a:lnSpc>
                <a:spcPct val="100000"/>
              </a:lnSpc>
              <a:spcBef>
                <a:spcPts val="0"/>
              </a:spcBef>
              <a:buFont typeface="Wingdings" panose="05000000000000000000" charset="0"/>
              <a:buNone/>
            </a:pPr>
            <a:r>
              <a:rPr lang="zh-CN" sz="2400" b="1">
                <a:latin typeface="Calibri" panose="020F0502020204030204" charset="0"/>
                <a:sym typeface="+mn-ea"/>
              </a:rPr>
              <a:t>②</a:t>
            </a:r>
            <a:r>
              <a:rPr lang="zh-CN" sz="2400" b="1">
                <a:sym typeface="+mn-ea"/>
              </a:rPr>
              <a:t>增值税申报（适用于小规模纳税人）</a:t>
            </a:r>
            <a:endParaRPr lang="zh-CN" sz="2400" b="1">
              <a:sym typeface="+mn-ea"/>
            </a:endParaRPr>
          </a:p>
          <a:p>
            <a:pPr marL="0" indent="0" algn="just">
              <a:lnSpc>
                <a:spcPct val="100000"/>
              </a:lnSpc>
              <a:spcBef>
                <a:spcPts val="0"/>
              </a:spcBef>
              <a:buFont typeface="Wingdings" panose="05000000000000000000" charset="0"/>
              <a:buNone/>
            </a:pPr>
            <a:endParaRPr lang="zh-CN" sz="2400">
              <a:sym typeface="+mn-ea"/>
            </a:endParaRPr>
          </a:p>
          <a:p>
            <a:pPr marL="0" indent="0" algn="just">
              <a:lnSpc>
                <a:spcPct val="100000"/>
              </a:lnSpc>
              <a:spcBef>
                <a:spcPts val="0"/>
              </a:spcBef>
              <a:buFont typeface="Wingdings" panose="05000000000000000000" charset="0"/>
              <a:buNone/>
            </a:pPr>
            <a:r>
              <a:rPr lang="zh-CN" sz="2400" b="1">
                <a:sym typeface="+mn-ea"/>
              </a:rPr>
              <a:t>变化一：</a:t>
            </a:r>
            <a:r>
              <a:rPr lang="zh-CN" sz="2400">
                <a:sym typeface="+mn-ea"/>
              </a:rPr>
              <a:t>主附表树加载“增值税及附加税费申报表（小规模纳税人适用）附列资料（二）（附加税费情况表）”。</a:t>
            </a:r>
            <a:endParaRPr lang="zh-CN" sz="2400">
              <a:sym typeface="+mn-ea"/>
            </a:endParaRPr>
          </a:p>
          <a:p>
            <a:pPr marL="0" indent="0" algn="just">
              <a:lnSpc>
                <a:spcPct val="100000"/>
              </a:lnSpc>
              <a:spcBef>
                <a:spcPts val="0"/>
              </a:spcBef>
              <a:buFont typeface="Wingdings" panose="05000000000000000000" charset="0"/>
              <a:buNone/>
            </a:pPr>
            <a:r>
              <a:rPr lang="zh-CN" sz="2400" b="1">
                <a:sym typeface="+mn-ea"/>
              </a:rPr>
              <a:t>变化二：</a:t>
            </a:r>
            <a:r>
              <a:rPr lang="zh-CN" sz="2400">
                <a:sym typeface="+mn-ea"/>
              </a:rPr>
              <a:t>主表新增3行数据：第25行“城市维护建设税本期应补（退）税额”；第26行“教育费附加本期应补（退）税额”；第27行“地方教育附加本期应补（退）税额”。</a:t>
            </a:r>
            <a:endParaRPr lang="zh-CN" sz="2400">
              <a:sym typeface="+mn-ea"/>
            </a:endParaRPr>
          </a:p>
          <a:p>
            <a:pPr marL="0" indent="0" algn="just">
              <a:lnSpc>
                <a:spcPct val="100000"/>
              </a:lnSpc>
              <a:spcBef>
                <a:spcPts val="0"/>
              </a:spcBef>
              <a:buFont typeface="Wingdings" panose="05000000000000000000" charset="0"/>
              <a:buNone/>
            </a:pPr>
            <a:r>
              <a:rPr lang="zh-CN" sz="2400" b="1">
                <a:sym typeface="+mn-ea"/>
              </a:rPr>
              <a:t>变化三：</a:t>
            </a:r>
            <a:r>
              <a:rPr lang="zh-CN" sz="2400">
                <a:sym typeface="+mn-ea"/>
              </a:rPr>
              <a:t>表名称修改：主表表名称修改为“增值税及附加税费申报表（小规模纳税人适用）”；附列资料名称修改为“增值税及附加税费申报表（小规模纳税人适用）附列资料(一)（服务、不动产和无形资产扣除项目明细）”。</a:t>
            </a:r>
            <a:endParaRPr lang="zh-CN" sz="2400">
              <a:sym typeface="+mn-ea"/>
            </a:endParaRPr>
          </a:p>
          <a:p>
            <a:pPr marL="0" indent="0" algn="just">
              <a:lnSpc>
                <a:spcPct val="100000"/>
              </a:lnSpc>
              <a:spcBef>
                <a:spcPts val="0"/>
              </a:spcBef>
              <a:buFont typeface="Wingdings" panose="05000000000000000000" charset="0"/>
              <a:buNone/>
            </a:pPr>
            <a:r>
              <a:rPr lang="zh-CN" sz="2400" b="1">
                <a:sym typeface="+mn-ea"/>
              </a:rPr>
              <a:t>变化四：</a:t>
            </a:r>
            <a:r>
              <a:rPr lang="zh-CN" sz="2400">
                <a:sym typeface="+mn-ea"/>
              </a:rPr>
              <a:t>主表数据项名称修改：主表第2、5栏次名称修改为“增值税专用发票不含税销售额”；主表第3、6栏次名称修改为“其他增值税发票不含税销售额”；主表第8、14栏次名称修改为“其中：其他增值税发票不含税销售额”。</a:t>
            </a:r>
            <a:endParaRPr lang="zh-CN" sz="240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additive="base">
                                        <p:cTn id="1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additive="base">
                                        <p:cTn id="2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9975"/>
            <a:ext cx="10972800" cy="5582285"/>
          </a:xfrm>
        </p:spPr>
        <p:txBody>
          <a:bodyPr/>
          <a:lstStyle/>
          <a:p>
            <a:pPr marL="0" indent="0" algn="just">
              <a:lnSpc>
                <a:spcPct val="100000"/>
              </a:lnSpc>
              <a:spcBef>
                <a:spcPts val="0"/>
              </a:spcBef>
              <a:buFont typeface="Wingdings" panose="05000000000000000000" charset="0"/>
              <a:buNone/>
            </a:pPr>
            <a:r>
              <a:rPr sz="2400" b="1">
                <a:latin typeface="Calibri" panose="020F0502020204030204" charset="0"/>
                <a:sym typeface="+mn-ea"/>
              </a:rPr>
              <a:t>③</a:t>
            </a:r>
            <a:r>
              <a:rPr sz="2400" b="1">
                <a:sym typeface="+mn-ea"/>
              </a:rPr>
              <a:t>增值税申报（适用于一般纳税人）</a:t>
            </a:r>
            <a:endParaRPr sz="2400" b="1">
              <a:sym typeface="+mn-ea"/>
            </a:endParaRPr>
          </a:p>
          <a:p>
            <a:pPr marL="0" indent="0" algn="just">
              <a:lnSpc>
                <a:spcPct val="100000"/>
              </a:lnSpc>
              <a:spcBef>
                <a:spcPts val="0"/>
              </a:spcBef>
              <a:buFont typeface="Wingdings" panose="05000000000000000000" charset="0"/>
              <a:buNone/>
            </a:pPr>
            <a:r>
              <a:rPr sz="2400" b="1">
                <a:sym typeface="+mn-ea"/>
              </a:rPr>
              <a:t>变化一：</a:t>
            </a:r>
            <a:r>
              <a:rPr sz="2400">
                <a:sym typeface="+mn-ea"/>
              </a:rPr>
              <a:t>主附表树加载“增值税及附加税费申报表附列资料（五）（附加税费情况表）”，附加税作为主税的附表进行申报。</a:t>
            </a:r>
            <a:endParaRPr sz="2400">
              <a:sym typeface="+mn-ea"/>
            </a:endParaRPr>
          </a:p>
          <a:p>
            <a:pPr marL="0" indent="0" algn="just">
              <a:lnSpc>
                <a:spcPct val="100000"/>
              </a:lnSpc>
              <a:spcBef>
                <a:spcPts val="0"/>
              </a:spcBef>
              <a:buFont typeface="Wingdings" panose="05000000000000000000" charset="0"/>
              <a:buNone/>
            </a:pPr>
            <a:r>
              <a:rPr sz="2400" b="1">
                <a:sym typeface="+mn-ea"/>
              </a:rPr>
              <a:t> 变化二：</a:t>
            </a:r>
            <a:r>
              <a:rPr sz="2400">
                <a:sym typeface="+mn-ea"/>
              </a:rPr>
              <a:t>主表新增3行数据：第39行“城市维护建设税本期应补（退）税额”；第40行“教育费附加本期应补（退）税额”；第41行“地方教育附加本期应补（退）税额”。</a:t>
            </a:r>
            <a:endParaRPr sz="2400">
              <a:sym typeface="+mn-ea"/>
            </a:endParaRPr>
          </a:p>
          <a:p>
            <a:pPr marL="0" indent="0" algn="just">
              <a:lnSpc>
                <a:spcPct val="100000"/>
              </a:lnSpc>
              <a:spcBef>
                <a:spcPts val="0"/>
              </a:spcBef>
              <a:buFont typeface="Wingdings" panose="05000000000000000000" charset="0"/>
              <a:buNone/>
            </a:pPr>
            <a:r>
              <a:rPr sz="2400" b="1">
                <a:sym typeface="+mn-ea"/>
              </a:rPr>
              <a:t>变化三：</a:t>
            </a:r>
            <a:r>
              <a:rPr sz="2400">
                <a:sym typeface="+mn-ea"/>
              </a:rPr>
              <a:t>表名称修改：</a:t>
            </a:r>
            <a:endParaRPr sz="2400">
              <a:sym typeface="+mn-ea"/>
            </a:endParaRPr>
          </a:p>
          <a:p>
            <a:pPr marL="0" indent="0" algn="just">
              <a:lnSpc>
                <a:spcPct val="100000"/>
              </a:lnSpc>
              <a:spcBef>
                <a:spcPts val="0"/>
              </a:spcBef>
              <a:buFont typeface="Wingdings" panose="05000000000000000000" charset="0"/>
              <a:buNone/>
            </a:pPr>
            <a:r>
              <a:rPr sz="2400">
                <a:sym typeface="+mn-ea"/>
              </a:rPr>
              <a:t>主表表名称修改为“增值税及附加税费申报表（一般纳税人适用）”；</a:t>
            </a:r>
            <a:endParaRPr sz="2400">
              <a:sym typeface="+mn-ea"/>
            </a:endParaRPr>
          </a:p>
          <a:p>
            <a:pPr marL="0" indent="0" algn="just">
              <a:lnSpc>
                <a:spcPct val="100000"/>
              </a:lnSpc>
              <a:spcBef>
                <a:spcPts val="0"/>
              </a:spcBef>
              <a:buFont typeface="Wingdings" panose="05000000000000000000" charset="0"/>
              <a:buNone/>
            </a:pPr>
            <a:r>
              <a:rPr sz="2400">
                <a:sym typeface="+mn-ea"/>
              </a:rPr>
              <a:t>附表一名称修改为“增值税及附加税费申报表附列资料（一）（本期销售情明细）”。</a:t>
            </a:r>
            <a:endParaRPr sz="2400">
              <a:sym typeface="+mn-ea"/>
            </a:endParaRPr>
          </a:p>
          <a:p>
            <a:pPr marL="0" indent="0" algn="just">
              <a:lnSpc>
                <a:spcPct val="100000"/>
              </a:lnSpc>
              <a:spcBef>
                <a:spcPts val="0"/>
              </a:spcBef>
              <a:buFont typeface="Wingdings" panose="05000000000000000000" charset="0"/>
              <a:buNone/>
            </a:pPr>
            <a:r>
              <a:rPr sz="2400">
                <a:sym typeface="+mn-ea"/>
              </a:rPr>
              <a:t>附表二名称修改为“增值税及附加税费申报表附列资料（二）（本期进项税额明细）”。</a:t>
            </a:r>
            <a:endParaRPr sz="2400">
              <a:sym typeface="+mn-ea"/>
            </a:endParaRPr>
          </a:p>
          <a:p>
            <a:pPr marL="0" indent="0" algn="just">
              <a:lnSpc>
                <a:spcPct val="100000"/>
              </a:lnSpc>
              <a:spcBef>
                <a:spcPts val="0"/>
              </a:spcBef>
              <a:buFont typeface="Wingdings" panose="05000000000000000000" charset="0"/>
              <a:buNone/>
            </a:pPr>
            <a:r>
              <a:rPr sz="2400">
                <a:sym typeface="+mn-ea"/>
              </a:rPr>
              <a:t>附表三名称修改为“增值税及附加税费申报表附列资料（三）（服务、不动产和无形资产扣除项目明细）”。</a:t>
            </a:r>
            <a:endParaRPr sz="2400">
              <a:sym typeface="+mn-ea"/>
            </a:endParaRPr>
          </a:p>
          <a:p>
            <a:pPr marL="0" indent="0" algn="just">
              <a:lnSpc>
                <a:spcPct val="100000"/>
              </a:lnSpc>
              <a:spcBef>
                <a:spcPts val="0"/>
              </a:spcBef>
              <a:buFont typeface="Wingdings" panose="05000000000000000000" charset="0"/>
              <a:buNone/>
            </a:pPr>
            <a:r>
              <a:rPr sz="2400">
                <a:sym typeface="+mn-ea"/>
              </a:rPr>
              <a:t>附表四名称修改为“增值税及附加税费申报表附列资料（四）（税额抵减情况表）”。</a:t>
            </a:r>
            <a:endParaRPr sz="240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additive="base">
                                        <p:cTn id="42"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additive="base">
                                        <p:cTn id="4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9110" y="1167765"/>
            <a:ext cx="10972800" cy="5582285"/>
          </a:xfrm>
        </p:spPr>
        <p:txBody>
          <a:bodyPr/>
          <a:lstStyle/>
          <a:p>
            <a:pPr marL="0" indent="0" algn="just">
              <a:lnSpc>
                <a:spcPct val="150000"/>
              </a:lnSpc>
              <a:spcBef>
                <a:spcPts val="0"/>
              </a:spcBef>
              <a:buFont typeface="Wingdings" panose="05000000000000000000" charset="0"/>
              <a:buNone/>
            </a:pPr>
            <a:r>
              <a:rPr lang="zh-CN" sz="2400">
                <a:sym typeface="+mn-ea"/>
              </a:rPr>
              <a:t>（</a:t>
            </a:r>
            <a:r>
              <a:rPr lang="en-US" altLang="zh-CN" sz="2400">
                <a:sym typeface="+mn-ea"/>
              </a:rPr>
              <a:t>4</a:t>
            </a:r>
            <a:r>
              <a:rPr lang="zh-CN" sz="2400">
                <a:sym typeface="+mn-ea"/>
              </a:rPr>
              <a:t>）特殊变化</a:t>
            </a:r>
            <a:endParaRPr lang="zh-CN" sz="2400">
              <a:sym typeface="+mn-ea"/>
            </a:endParaRPr>
          </a:p>
          <a:p>
            <a:pPr marL="0" indent="0" algn="just">
              <a:lnSpc>
                <a:spcPct val="150000"/>
              </a:lnSpc>
              <a:spcBef>
                <a:spcPts val="0"/>
              </a:spcBef>
              <a:buFont typeface="Wingdings" panose="05000000000000000000" charset="0"/>
              <a:buNone/>
            </a:pPr>
            <a:r>
              <a:rPr lang="zh-CN" sz="2400">
                <a:latin typeface="Calibri" panose="020F0502020204030204" charset="0"/>
                <a:sym typeface="+mn-ea"/>
              </a:rPr>
              <a:t>①</a:t>
            </a:r>
            <a:r>
              <a:rPr lang="zh-CN" sz="2400">
                <a:sym typeface="+mn-ea"/>
              </a:rPr>
              <a:t>当纳税人存在增值税留抵退税数据时，自动带出相关数据至“增值税及附加税费申报表（一般纳税人适用）附列资料（五）（附加税费情况表）”的对应数据项，并自动计算带出“留抵退税本期扣除额”。</a:t>
            </a:r>
            <a:endParaRPr lang="zh-CN" sz="2400">
              <a:sym typeface="+mn-ea"/>
            </a:endParaRPr>
          </a:p>
          <a:p>
            <a:pPr marL="0" indent="0" algn="just">
              <a:lnSpc>
                <a:spcPct val="150000"/>
              </a:lnSpc>
              <a:spcBef>
                <a:spcPts val="0"/>
              </a:spcBef>
              <a:buFont typeface="Wingdings" panose="05000000000000000000" charset="0"/>
              <a:buNone/>
            </a:pPr>
            <a:endParaRPr lang="zh-CN" sz="2400" b="1">
              <a:sym typeface="+mn-ea"/>
            </a:endParaRPr>
          </a:p>
          <a:p>
            <a:pPr marL="0" indent="0" algn="just">
              <a:lnSpc>
                <a:spcPct val="150000"/>
              </a:lnSpc>
              <a:spcBef>
                <a:spcPts val="0"/>
              </a:spcBef>
              <a:buFont typeface="Wingdings" panose="05000000000000000000" charset="0"/>
              <a:buNone/>
            </a:pPr>
            <a:endParaRPr lang="zh-CN" sz="240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069975"/>
            <a:ext cx="10972800" cy="5582285"/>
          </a:xfrm>
        </p:spPr>
        <p:txBody>
          <a:bodyPr/>
          <a:lstStyle/>
          <a:p>
            <a:pPr marL="0" indent="0" algn="just">
              <a:lnSpc>
                <a:spcPct val="150000"/>
              </a:lnSpc>
              <a:spcBef>
                <a:spcPts val="0"/>
              </a:spcBef>
              <a:buFont typeface="Wingdings" panose="05000000000000000000" charset="0"/>
              <a:buNone/>
            </a:pPr>
            <a:r>
              <a:rPr lang="zh-CN" sz="2400">
                <a:latin typeface="Calibri" panose="020F0502020204030204" charset="0"/>
                <a:sym typeface="+mn-ea"/>
              </a:rPr>
              <a:t>②</a:t>
            </a:r>
            <a:r>
              <a:rPr lang="zh-CN" sz="2400">
                <a:sym typeface="+mn-ea"/>
              </a:rPr>
              <a:t>附列资料二，将原第23栏拆分为23a“异常凭证转出进项税额”、23b“其他应作进项税额转出的情形”。</a:t>
            </a:r>
            <a:endParaRPr lang="zh-CN" sz="2400">
              <a:sym typeface="+mn-ea"/>
            </a:endParaRPr>
          </a:p>
          <a:p>
            <a:pPr marL="0" indent="0" algn="just">
              <a:lnSpc>
                <a:spcPct val="150000"/>
              </a:lnSpc>
              <a:spcBef>
                <a:spcPts val="0"/>
              </a:spcBef>
              <a:buFont typeface="Wingdings" panose="05000000000000000000" charset="0"/>
              <a:buNone/>
            </a:pPr>
            <a:r>
              <a:rPr lang="zh-CN" sz="2400">
                <a:sym typeface="+mn-ea"/>
              </a:rPr>
              <a:t>纳税人在办理纳税申报时，需要将按照规定本期应当作异常增值税扣税凭证转出处理的进项税额，填写在《增值税及附加税费申报表附列资料（二）》（本期进项税额明细）的第23a栏“异常凭证转出进项税额”。对于前期已经作过异常增值税扣税凭证转出处理，解除异常凭证或经税务机关核实允许继续抵扣的，且纳税人重新确认用于抵扣的进项税额，在本栏次填入负数。</a:t>
            </a:r>
            <a:endParaRPr lang="zh-CN" sz="240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（一）税目</a:t>
            </a:r>
            <a:endParaRPr lang="zh-CN" altLang="en-US" b="1"/>
          </a:p>
        </p:txBody>
      </p:sp>
      <p:sp>
        <p:nvSpPr>
          <p:cNvPr id="3" name="内容占位符 2"/>
          <p:cNvSpPr>
            <a:spLocks noGrp="1"/>
          </p:cNvSpPr>
          <p:nvPr>
            <p:ph idx="1"/>
          </p:nvPr>
        </p:nvSpPr>
        <p:spPr>
          <a:xfrm>
            <a:off x="609600" y="1309370"/>
            <a:ext cx="10972800" cy="4525963"/>
          </a:xfrm>
        </p:spPr>
        <p:txBody>
          <a:bodyPr/>
          <a:lstStyle/>
          <a:p>
            <a:pPr>
              <a:buFont typeface="Wingdings" panose="05000000000000000000" charset="0"/>
              <a:buChar char="u"/>
            </a:pPr>
            <a:r>
              <a:rPr lang="en-US" altLang="zh-CN" sz="2400"/>
              <a:t> </a:t>
            </a:r>
            <a:r>
              <a:rPr lang="zh-CN" altLang="en-US" sz="2400" b="1"/>
              <a:t>增值税纳税人：</a:t>
            </a:r>
            <a:r>
              <a:rPr lang="en-US" altLang="zh-CN" sz="2400"/>
              <a:t>在中华人民共和国境内销售货物或者加工、修理修配劳务，销售服务、无形资产、不动产以及进口货物的单位和个人，为增值税的纳税人，应当按规定缴纳增值税。</a:t>
            </a:r>
            <a:endParaRPr lang="en-US" altLang="zh-CN" sz="2400"/>
          </a:p>
          <a:p>
            <a:pPr>
              <a:buFont typeface="Wingdings" panose="05000000000000000000" charset="0"/>
              <a:buChar char="u"/>
            </a:pPr>
            <a:endParaRPr lang="en-US" altLang="zh-CN" sz="2400" b="1"/>
          </a:p>
          <a:p>
            <a:pPr>
              <a:buFont typeface="Wingdings" panose="05000000000000000000" charset="0"/>
              <a:buChar char="u"/>
            </a:pPr>
            <a:r>
              <a:rPr lang="zh-CN" altLang="en-US" sz="2400"/>
              <a:t> </a:t>
            </a:r>
            <a:r>
              <a:rPr lang="zh-CN" altLang="en-US" sz="2400" b="1"/>
              <a:t>建筑服务</a:t>
            </a:r>
            <a:r>
              <a:rPr lang="zh-CN" altLang="en-US" sz="2400"/>
              <a:t>，是指各类建筑物、构筑物及其附属设施的建造、修缮、装饰，线路、   管道、设备、设施等的安装以及其他工程作业的业务活动。包括工程服务、安装服务、修缮服务、装饰服务和其他建筑服务。</a:t>
            </a:r>
            <a:endParaRPr lang="zh-CN" altLang="en-US" sz="2400"/>
          </a:p>
          <a:p>
            <a:pPr marL="0" indent="0">
              <a:buFont typeface="Wingdings" panose="05000000000000000000" charset="0"/>
              <a:buNone/>
            </a:pPr>
            <a:r>
              <a:rPr lang="en-US" altLang="zh-CN" sz="2400" b="1">
                <a:sym typeface="+mn-ea"/>
              </a:rPr>
              <a:t>     </a:t>
            </a:r>
            <a:r>
              <a:rPr lang="en-US" altLang="zh-CN" sz="2400">
                <a:sym typeface="+mn-ea"/>
              </a:rPr>
              <a:t>——</a:t>
            </a:r>
            <a:r>
              <a:rPr lang="zh-CN" altLang="en-US" sz="2400">
                <a:sym typeface="+mn-ea"/>
              </a:rPr>
              <a:t>《财政部 国家税务总局关于全面推开营业税改征增值税试点的通知》（财税</a:t>
            </a:r>
            <a:r>
              <a:rPr lang="en-US" altLang="zh-CN" sz="2400">
                <a:sym typeface="+mn-ea"/>
              </a:rPr>
              <a:t>〔2016〕36</a:t>
            </a:r>
            <a:r>
              <a:rPr lang="zh-CN" altLang="en-US" sz="2400">
                <a:sym typeface="+mn-ea"/>
              </a:rPr>
              <a:t>号）</a:t>
            </a:r>
            <a:endParaRPr lang="zh-CN" altLang="en-US" sz="2400"/>
          </a:p>
          <a:p>
            <a:pPr>
              <a:buFont typeface="Wingdings" panose="05000000000000000000" charset="0"/>
              <a:buChar char="u"/>
            </a:pPr>
            <a:endParaRPr lang="zh-CN" altLang="en-US" sz="2400"/>
          </a:p>
          <a:p>
            <a:endParaRPr lang="zh-CN" altLang="en-US" sz="2400"/>
          </a:p>
          <a:p>
            <a:pPr marL="0" indent="0">
              <a:buFont typeface="Wingdings" panose="05000000000000000000" charset="0"/>
              <a:buNone/>
            </a:pPr>
            <a:endParaRPr lang="zh-CN" altLang="en-US" sz="240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9110" y="1167765"/>
            <a:ext cx="10972800" cy="5582285"/>
          </a:xfrm>
        </p:spPr>
        <p:txBody>
          <a:bodyPr/>
          <a:lstStyle/>
          <a:p>
            <a:pPr marL="0" indent="0" algn="just">
              <a:lnSpc>
                <a:spcPct val="150000"/>
              </a:lnSpc>
              <a:spcBef>
                <a:spcPts val="0"/>
              </a:spcBef>
              <a:buFont typeface="Wingdings" panose="05000000000000000000" charset="0"/>
              <a:buNone/>
            </a:pPr>
            <a:r>
              <a:rPr lang="en-US" sz="2800" b="1">
                <a:sym typeface="+mn-ea"/>
              </a:rPr>
              <a:t>3.</a:t>
            </a:r>
            <a:r>
              <a:rPr lang="zh-CN" altLang="en-US" sz="2800" b="1">
                <a:sym typeface="+mn-ea"/>
              </a:rPr>
              <a:t>专票电子化推行</a:t>
            </a:r>
            <a:endParaRPr lang="zh-CN" altLang="en-US" sz="2800" b="1">
              <a:sym typeface="+mn-ea"/>
            </a:endParaRPr>
          </a:p>
          <a:p>
            <a:pPr marL="0" indent="0" algn="just">
              <a:lnSpc>
                <a:spcPct val="150000"/>
              </a:lnSpc>
              <a:spcBef>
                <a:spcPts val="0"/>
              </a:spcBef>
              <a:buFont typeface="Wingdings" panose="05000000000000000000" charset="0"/>
              <a:buNone/>
            </a:pPr>
            <a:r>
              <a:rPr lang="zh-CN" sz="2400">
                <a:sym typeface="+mn-ea"/>
              </a:rPr>
              <a:t>（</a:t>
            </a:r>
            <a:r>
              <a:rPr lang="en-US" altLang="zh-CN" sz="2400">
                <a:sym typeface="+mn-ea"/>
              </a:rPr>
              <a:t>1</a:t>
            </a:r>
            <a:r>
              <a:rPr lang="zh-CN" sz="2400">
                <a:sym typeface="+mn-ea"/>
              </a:rPr>
              <a:t>）背景</a:t>
            </a:r>
            <a:endParaRPr lang="zh-CN" sz="2400">
              <a:sym typeface="+mn-ea"/>
            </a:endParaRPr>
          </a:p>
          <a:p>
            <a:pPr marL="0" indent="0" algn="just">
              <a:lnSpc>
                <a:spcPct val="150000"/>
              </a:lnSpc>
              <a:spcBef>
                <a:spcPts val="0"/>
              </a:spcBef>
              <a:buFont typeface="Wingdings" panose="05000000000000000000" charset="0"/>
              <a:buNone/>
            </a:pPr>
            <a:r>
              <a:rPr lang="en-US" altLang="zh-CN" sz="2400">
                <a:sym typeface="+mn-ea"/>
              </a:rPr>
              <a:t>    </a:t>
            </a:r>
            <a:r>
              <a:rPr lang="zh-CN" sz="2400">
                <a:sym typeface="+mn-ea"/>
              </a:rPr>
              <a:t>为全面落实《优化营商环境条例》，深化税收领域“放管服”改革，加大推广使用电子发票的力度，国家税务总局决定在前期宁波、石家庄和杭州等3个地区试点的基础上，在全国新设立登记的纳税人(以下简称“新办纳税人”)中实行增值税专用发票电子化(以下简称“专票电子化”)</a:t>
            </a:r>
            <a:endParaRPr lang="zh-CN" sz="2400">
              <a:sym typeface="+mn-ea"/>
            </a:endParaRPr>
          </a:p>
          <a:p>
            <a:pPr marL="0" indent="0" algn="just">
              <a:lnSpc>
                <a:spcPct val="150000"/>
              </a:lnSpc>
              <a:spcBef>
                <a:spcPts val="0"/>
              </a:spcBef>
              <a:buFont typeface="Wingdings" panose="05000000000000000000" charset="0"/>
              <a:buNone/>
            </a:pPr>
            <a:r>
              <a:rPr lang="zh-CN" sz="2400">
                <a:sym typeface="+mn-ea"/>
              </a:rPr>
              <a:t> </a:t>
            </a:r>
            <a:r>
              <a:rPr lang="en-US" altLang="zh-CN" sz="2400">
                <a:sym typeface="+mn-ea"/>
              </a:rPr>
              <a:t>  </a:t>
            </a:r>
            <a:r>
              <a:rPr lang="zh-CN" altLang="en-US" sz="2400">
                <a:sym typeface="+mn-ea"/>
              </a:rPr>
              <a:t>我省自2020年12月21日起，在新办纳税人中开始推行专票电子化。</a:t>
            </a:r>
            <a:endParaRPr lang="zh-CN" altLang="en-US" sz="2400">
              <a:sym typeface="+mn-ea"/>
            </a:endParaRPr>
          </a:p>
          <a:p>
            <a:pPr marL="0" indent="0" algn="just">
              <a:lnSpc>
                <a:spcPct val="150000"/>
              </a:lnSpc>
              <a:spcBef>
                <a:spcPts val="0"/>
              </a:spcBef>
              <a:buFont typeface="Wingdings" panose="05000000000000000000" charset="0"/>
              <a:buNone/>
            </a:pPr>
            <a:endParaRPr lang="zh-CN" sz="240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4810" y="1007110"/>
            <a:ext cx="10972800" cy="5582285"/>
          </a:xfrm>
        </p:spPr>
        <p:txBody>
          <a:bodyPr/>
          <a:lstStyle/>
          <a:p>
            <a:pPr marL="0" indent="0" algn="just">
              <a:lnSpc>
                <a:spcPct val="150000"/>
              </a:lnSpc>
              <a:spcBef>
                <a:spcPts val="0"/>
              </a:spcBef>
              <a:buFont typeface="Wingdings" panose="05000000000000000000" charset="0"/>
              <a:buNone/>
            </a:pPr>
            <a:r>
              <a:rPr lang="zh-CN" sz="2400">
                <a:sym typeface="+mn-ea"/>
              </a:rPr>
              <a:t>（</a:t>
            </a:r>
            <a:r>
              <a:rPr lang="en-US" altLang="zh-CN" sz="2400">
                <a:sym typeface="+mn-ea"/>
              </a:rPr>
              <a:t>2</a:t>
            </a:r>
            <a:r>
              <a:rPr lang="zh-CN" sz="2400">
                <a:sym typeface="+mn-ea"/>
              </a:rPr>
              <a:t>）具体内容</a:t>
            </a:r>
            <a:endParaRPr lang="zh-CN" sz="2400">
              <a:sym typeface="+mn-ea"/>
            </a:endParaRPr>
          </a:p>
          <a:p>
            <a:pPr marL="0" indent="0" algn="just">
              <a:lnSpc>
                <a:spcPct val="150000"/>
              </a:lnSpc>
              <a:spcBef>
                <a:spcPts val="0"/>
              </a:spcBef>
              <a:buFont typeface="Wingdings" panose="05000000000000000000" charset="0"/>
              <a:buNone/>
            </a:pPr>
            <a:r>
              <a:rPr lang="en-US" altLang="zh-CN" sz="2400">
                <a:sym typeface="+mn-ea"/>
              </a:rPr>
              <a:t>       </a:t>
            </a:r>
            <a:r>
              <a:rPr lang="en-US" altLang="zh-CN" sz="2400">
                <a:latin typeface="Calibri" panose="020F0502020204030204" charset="0"/>
                <a:sym typeface="+mn-ea"/>
              </a:rPr>
              <a:t>①</a:t>
            </a:r>
            <a:r>
              <a:rPr lang="zh-CN" sz="2400">
                <a:sym typeface="+mn-ea"/>
              </a:rPr>
              <a:t>电子专票由各省税务局监制，采用电子签名代替发票专用章，属于增值税专用发票，其法律效力、基本用途、基本使用规定等与增值税纸质专用发票相同。</a:t>
            </a:r>
            <a:endParaRPr lang="zh-CN" sz="2400">
              <a:sym typeface="+mn-ea"/>
            </a:endParaRPr>
          </a:p>
          <a:p>
            <a:pPr marL="0" indent="0" algn="just">
              <a:lnSpc>
                <a:spcPct val="150000"/>
              </a:lnSpc>
              <a:spcBef>
                <a:spcPts val="0"/>
              </a:spcBef>
              <a:buFont typeface="Wingdings" panose="05000000000000000000" charset="0"/>
              <a:buNone/>
            </a:pPr>
            <a:r>
              <a:rPr lang="en-US" altLang="zh-CN" sz="2400">
                <a:latin typeface="Calibri" panose="020F0502020204030204" charset="0"/>
                <a:sym typeface="+mn-ea"/>
              </a:rPr>
              <a:t>        </a:t>
            </a:r>
            <a:r>
              <a:rPr lang="zh-CN" sz="2400">
                <a:latin typeface="Calibri" panose="020F0502020204030204" charset="0"/>
                <a:sym typeface="+mn-ea"/>
              </a:rPr>
              <a:t>②</a:t>
            </a:r>
            <a:r>
              <a:rPr lang="zh-CN" sz="2400">
                <a:sym typeface="+mn-ea"/>
              </a:rPr>
              <a:t>电子专票的发票代码为12位，编码规则：第1位为0，第2-5位代表省、自治区、直辖市和计划单列市，第6-7位代表年度，第8-10位代表批次，第11-12位为13。发票号码为8位，按年度、分批次编制。</a:t>
            </a:r>
            <a:endParaRPr lang="zh-CN" sz="2400">
              <a:sym typeface="+mn-ea"/>
            </a:endParaRPr>
          </a:p>
          <a:p>
            <a:pPr marL="0" indent="0" algn="just">
              <a:lnSpc>
                <a:spcPct val="150000"/>
              </a:lnSpc>
              <a:spcBef>
                <a:spcPts val="0"/>
              </a:spcBef>
              <a:buFont typeface="Wingdings" panose="05000000000000000000" charset="0"/>
              <a:buNone/>
            </a:pPr>
            <a:r>
              <a:rPr lang="en-US" altLang="zh-CN" sz="2400">
                <a:sym typeface="+mn-ea"/>
              </a:rPr>
              <a:t>      </a:t>
            </a:r>
            <a:r>
              <a:rPr lang="zh-CN" sz="2400">
                <a:sym typeface="+mn-ea"/>
              </a:rPr>
              <a:t>　　</a:t>
            </a:r>
            <a:endParaRPr lang="zh-CN" sz="2400">
              <a:sym typeface="+mn-ea"/>
            </a:endParaRPr>
          </a:p>
          <a:p>
            <a:pPr marL="0" indent="0" algn="just">
              <a:lnSpc>
                <a:spcPct val="150000"/>
              </a:lnSpc>
              <a:spcBef>
                <a:spcPts val="0"/>
              </a:spcBef>
              <a:buFont typeface="Wingdings" panose="05000000000000000000" charset="0"/>
              <a:buNone/>
            </a:pPr>
            <a:endParaRPr lang="zh-CN" sz="240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pic>
        <p:nvPicPr>
          <p:cNvPr id="2" name="内容占位符 1"/>
          <p:cNvPicPr>
            <a:picLocks noGrp="1" noChangeAspect="1"/>
          </p:cNvPicPr>
          <p:nvPr>
            <p:ph sz="half" idx="2"/>
          </p:nvPr>
        </p:nvPicPr>
        <p:blipFill>
          <a:blip r:embed="rId2"/>
          <a:stretch>
            <a:fillRect/>
          </a:stretch>
        </p:blipFill>
        <p:spPr>
          <a:xfrm>
            <a:off x="407035" y="998855"/>
            <a:ext cx="11462385" cy="5556250"/>
          </a:xfrm>
          <a:prstGeom prst="rect">
            <a:avLst/>
          </a:prstGeom>
        </p:spPr>
      </p:pic>
    </p:spTree>
  </p:cSld>
  <p:clrMapOvr>
    <a:masterClrMapping/>
  </p:clrMapOvr>
  <p:transition>
    <p:wedg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9110" y="1167765"/>
            <a:ext cx="10972800" cy="5582285"/>
          </a:xfrm>
        </p:spPr>
        <p:txBody>
          <a:bodyPr/>
          <a:lstStyle/>
          <a:p>
            <a:pPr marL="0" indent="0" algn="just">
              <a:lnSpc>
                <a:spcPct val="150000"/>
              </a:lnSpc>
              <a:spcBef>
                <a:spcPts val="0"/>
              </a:spcBef>
              <a:buFont typeface="Wingdings" panose="05000000000000000000" charset="0"/>
              <a:buNone/>
            </a:pPr>
            <a:r>
              <a:rPr lang="zh-CN" sz="2400">
                <a:sym typeface="+mn-ea"/>
              </a:rPr>
              <a:t>（</a:t>
            </a:r>
            <a:r>
              <a:rPr lang="en-US" altLang="zh-CN" sz="2400">
                <a:sym typeface="+mn-ea"/>
              </a:rPr>
              <a:t>3</a:t>
            </a:r>
            <a:r>
              <a:rPr lang="zh-CN" sz="2400">
                <a:sym typeface="+mn-ea"/>
              </a:rPr>
              <a:t>）电子专票优点</a:t>
            </a:r>
            <a:endParaRPr lang="zh-CN" sz="2400">
              <a:sym typeface="+mn-ea"/>
            </a:endParaRPr>
          </a:p>
          <a:p>
            <a:pPr marL="0" indent="0" algn="just">
              <a:lnSpc>
                <a:spcPct val="150000"/>
              </a:lnSpc>
              <a:spcBef>
                <a:spcPts val="0"/>
              </a:spcBef>
              <a:buFont typeface="Wingdings" panose="05000000000000000000" charset="0"/>
              <a:buNone/>
            </a:pPr>
            <a:r>
              <a:rPr lang="zh-CN" sz="2400">
                <a:sym typeface="+mn-ea"/>
              </a:rPr>
              <a:t>　　</a:t>
            </a:r>
            <a:r>
              <a:rPr lang="zh-CN" sz="2400" b="1">
                <a:sym typeface="+mn-ea"/>
              </a:rPr>
              <a:t>一是发票样式更简洁。</a:t>
            </a:r>
            <a:r>
              <a:rPr lang="zh-CN" sz="2400">
                <a:sym typeface="+mn-ea"/>
              </a:rPr>
              <a:t>简化发票票面样式，采用电子签名代替原发票专用章，将“货物或应税劳务、服务名称”栏次名称简化为“项目名称”，取消了原“销售方:(章)”栏次，使电子专票的开具更加简便。</a:t>
            </a:r>
            <a:endParaRPr lang="zh-CN" sz="2400">
              <a:sym typeface="+mn-ea"/>
            </a:endParaRPr>
          </a:p>
          <a:p>
            <a:pPr marL="0" indent="0" algn="just">
              <a:lnSpc>
                <a:spcPct val="150000"/>
              </a:lnSpc>
              <a:spcBef>
                <a:spcPts val="0"/>
              </a:spcBef>
              <a:buFont typeface="Wingdings" panose="05000000000000000000" charset="0"/>
              <a:buNone/>
            </a:pPr>
            <a:r>
              <a:rPr lang="zh-CN" sz="2400">
                <a:sym typeface="+mn-ea"/>
              </a:rPr>
              <a:t>　　</a:t>
            </a:r>
            <a:r>
              <a:rPr lang="zh-CN" sz="2400" b="1">
                <a:sym typeface="+mn-ea"/>
              </a:rPr>
              <a:t>二是领用方式更快捷</a:t>
            </a:r>
            <a:r>
              <a:rPr lang="zh-CN" sz="2400">
                <a:sym typeface="+mn-ea"/>
              </a:rPr>
              <a:t>。纳税人可以选择办税服务厅、电子税务局等渠道领用电子专票。通过网上申领方式领用电子专票，纳税人可以实现“即领即用”。</a:t>
            </a:r>
            <a:endParaRPr lang="zh-CN" sz="2400">
              <a:sym typeface="+mn-ea"/>
            </a:endParaRPr>
          </a:p>
          <a:p>
            <a:pPr marL="0" indent="0" algn="just">
              <a:lnSpc>
                <a:spcPct val="150000"/>
              </a:lnSpc>
              <a:spcBef>
                <a:spcPts val="0"/>
              </a:spcBef>
              <a:buFont typeface="Wingdings" panose="05000000000000000000" charset="0"/>
              <a:buNone/>
            </a:pPr>
            <a:r>
              <a:rPr lang="en-US" altLang="zh-CN" sz="2400" b="1">
                <a:sym typeface="+mn-ea"/>
              </a:rPr>
              <a:t>        </a:t>
            </a:r>
            <a:r>
              <a:rPr lang="zh-CN" sz="2400" b="1">
                <a:sym typeface="+mn-ea"/>
              </a:rPr>
              <a:t>三是远程交付更便利。</a:t>
            </a:r>
            <a:r>
              <a:rPr lang="zh-CN" sz="2400">
                <a:sym typeface="+mn-ea"/>
              </a:rPr>
              <a:t>纳税人可以通过电子邮箱、二维码等方式交付电子专票，与纸质专票现场交付、邮寄交付等方式相比，发票交付的速度更快。</a:t>
            </a:r>
            <a:endParaRPr lang="zh-CN" sz="2400">
              <a:sym typeface="+mn-ea"/>
            </a:endParaRPr>
          </a:p>
          <a:p>
            <a:pPr marL="0" indent="0" algn="just">
              <a:lnSpc>
                <a:spcPct val="150000"/>
              </a:lnSpc>
              <a:spcBef>
                <a:spcPts val="0"/>
              </a:spcBef>
              <a:buFont typeface="Wingdings" panose="05000000000000000000" charset="0"/>
              <a:buNone/>
            </a:pPr>
            <a:r>
              <a:rPr lang="zh-CN" sz="2400">
                <a:sym typeface="+mn-ea"/>
              </a:rPr>
              <a:t>　　</a:t>
            </a:r>
            <a:endParaRPr lang="zh-CN" sz="2400">
              <a:sym typeface="+mn-ea"/>
            </a:endParaRPr>
          </a:p>
          <a:p>
            <a:pPr marL="0" indent="0" algn="just">
              <a:lnSpc>
                <a:spcPct val="150000"/>
              </a:lnSpc>
              <a:spcBef>
                <a:spcPts val="0"/>
              </a:spcBef>
              <a:buFont typeface="Wingdings" panose="05000000000000000000" charset="0"/>
              <a:buNone/>
            </a:pPr>
            <a:endParaRPr lang="zh-CN" sz="240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8635" y="1071880"/>
            <a:ext cx="10972800" cy="5582285"/>
          </a:xfrm>
        </p:spPr>
        <p:txBody>
          <a:bodyPr/>
          <a:lstStyle/>
          <a:p>
            <a:pPr marL="0" indent="0" algn="just">
              <a:lnSpc>
                <a:spcPct val="150000"/>
              </a:lnSpc>
              <a:spcBef>
                <a:spcPts val="0"/>
              </a:spcBef>
              <a:buFont typeface="Wingdings" panose="05000000000000000000" charset="0"/>
              <a:buNone/>
            </a:pPr>
            <a:r>
              <a:rPr lang="en-US" altLang="zh-CN" sz="2400" dirty="0">
                <a:sym typeface="+mn-ea"/>
              </a:rPr>
              <a:t>       </a:t>
            </a:r>
            <a:r>
              <a:rPr lang="zh-CN" sz="2400" b="1" dirty="0">
                <a:sym typeface="+mn-ea"/>
              </a:rPr>
              <a:t>四是财务管理更高效。</a:t>
            </a:r>
            <a:r>
              <a:rPr lang="zh-CN" sz="2400" dirty="0">
                <a:sym typeface="+mn-ea"/>
              </a:rPr>
              <a:t>电子专票属于电子会计凭证，纳税人可以便捷获取数字化的票面明细信息，并据此提升财务管理水平。同时，纳税人可以通过</a:t>
            </a:r>
            <a:r>
              <a:rPr lang="zh-CN" sz="2400" dirty="0">
                <a:solidFill>
                  <a:srgbClr val="FF0000"/>
                </a:solidFill>
                <a:sym typeface="+mn-ea"/>
              </a:rPr>
              <a:t>全国增值税发票查验平台</a:t>
            </a:r>
            <a:r>
              <a:rPr lang="zh-CN" sz="2400" dirty="0">
                <a:sym typeface="+mn-ea"/>
              </a:rPr>
              <a:t>，查阅电子专票并验证电子签名有效性，降低接收假发票的风险。</a:t>
            </a:r>
            <a:endParaRPr lang="zh-CN" sz="2400" dirty="0">
              <a:sym typeface="+mn-ea"/>
            </a:endParaRPr>
          </a:p>
          <a:p>
            <a:pPr marL="0" indent="0" algn="just">
              <a:lnSpc>
                <a:spcPct val="150000"/>
              </a:lnSpc>
              <a:spcBef>
                <a:spcPts val="0"/>
              </a:spcBef>
              <a:buFont typeface="Wingdings" panose="05000000000000000000" charset="0"/>
              <a:buNone/>
            </a:pPr>
            <a:r>
              <a:rPr lang="zh-CN" sz="2400" dirty="0">
                <a:sym typeface="+mn-ea"/>
              </a:rPr>
              <a:t>　　</a:t>
            </a:r>
            <a:r>
              <a:rPr lang="zh-CN" sz="2400" b="1" dirty="0">
                <a:sym typeface="+mn-ea"/>
              </a:rPr>
              <a:t>五是存储保管更经济。</a:t>
            </a:r>
            <a:r>
              <a:rPr lang="zh-CN" sz="2400" dirty="0">
                <a:sym typeface="+mn-ea"/>
              </a:rPr>
              <a:t>电子专票采用信息化存储方式，无需专门场所存放，也可以大幅降低后续人工管理的成本。此外，纳税人还可以从税务部门提供的免费渠道重新下载电子专票，防范发票丢失和损毁风险。</a:t>
            </a:r>
            <a:endParaRPr lang="zh-CN" sz="2400" dirty="0">
              <a:sym typeface="+mn-ea"/>
            </a:endParaRPr>
          </a:p>
          <a:p>
            <a:pPr marL="0" indent="0" algn="just">
              <a:lnSpc>
                <a:spcPct val="150000"/>
              </a:lnSpc>
              <a:spcBef>
                <a:spcPts val="0"/>
              </a:spcBef>
              <a:buFont typeface="Wingdings" panose="05000000000000000000" charset="0"/>
              <a:buNone/>
            </a:pPr>
            <a:r>
              <a:rPr lang="zh-CN" sz="2400" dirty="0">
                <a:sym typeface="+mn-ea"/>
              </a:rPr>
              <a:t>　</a:t>
            </a:r>
            <a:r>
              <a:rPr lang="zh-CN" sz="2400" b="1" dirty="0">
                <a:sym typeface="+mn-ea"/>
              </a:rPr>
              <a:t>　六是社会效益更显著。</a:t>
            </a:r>
            <a:r>
              <a:rPr lang="zh-CN" sz="2400" dirty="0">
                <a:sym typeface="+mn-ea"/>
              </a:rPr>
              <a:t>电子专票交付快捷，有利于交易双方加快结算速度，缩短回款周期，提升资金使用效率。同时，电子专票的推出，还有利于推动企业财务核算电子化的进一步普及，进而对整个经济社会的数字化建设产生积极影响。</a:t>
            </a:r>
            <a:endParaRPr lang="zh-CN" sz="2400" b="1" dirty="0">
              <a:sym typeface="+mn-ea"/>
            </a:endParaRPr>
          </a:p>
          <a:p>
            <a:pPr marL="0" indent="0" algn="just">
              <a:lnSpc>
                <a:spcPct val="150000"/>
              </a:lnSpc>
              <a:spcBef>
                <a:spcPts val="0"/>
              </a:spcBef>
              <a:buFont typeface="Wingdings" panose="05000000000000000000" charset="0"/>
              <a:buNone/>
            </a:pPr>
            <a:endParaRPr lang="zh-CN" sz="2400" dirty="0">
              <a:sym typeface="+mn-ea"/>
            </a:endParaRPr>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lgn="ctr">
              <a:buNone/>
            </a:pPr>
            <a:endParaRPr lang="zh-CN" altLang="en-US" sz="4400" b="1">
              <a:sym typeface="+mn-ea"/>
            </a:endParaRPr>
          </a:p>
          <a:p>
            <a:pPr marL="0" indent="0" algn="ctr">
              <a:buNone/>
            </a:pPr>
            <a:endParaRPr lang="zh-CN" altLang="en-US">
              <a:solidFill>
                <a:schemeClr val="bg1"/>
              </a:solidFill>
            </a:endParaRPr>
          </a:p>
        </p:txBody>
      </p:sp>
      <p:sp>
        <p:nvSpPr>
          <p:cNvPr id="13" name="Freeform 24"/>
          <p:cNvSpPr>
            <a:spLocks noEditPoints="1"/>
          </p:cNvSpPr>
          <p:nvPr/>
        </p:nvSpPr>
        <p:spPr bwMode="auto">
          <a:xfrm>
            <a:off x="1348740" y="2113280"/>
            <a:ext cx="1483360" cy="1205865"/>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panose="020B0503020204020204" charset="-122"/>
              <a:ea typeface="微软雅黑" panose="020B0503020204020204" charset="-122"/>
              <a:cs typeface="+mn-cs"/>
            </a:endParaRPr>
          </a:p>
        </p:txBody>
      </p:sp>
      <p:sp>
        <p:nvSpPr>
          <p:cNvPr id="5" name="圆角矩形 4"/>
          <p:cNvSpPr/>
          <p:nvPr/>
        </p:nvSpPr>
        <p:spPr bwMode="auto">
          <a:xfrm>
            <a:off x="3341370" y="2219960"/>
            <a:ext cx="6121400" cy="1316990"/>
          </a:xfrm>
          <a:prstGeom prst="roundRect">
            <a:avLst>
              <a:gd name="adj" fmla="val 50000"/>
            </a:avLst>
          </a:prstGeom>
          <a:gradFill>
            <a:gsLst>
              <a:gs pos="0">
                <a:schemeClr val="bg1">
                  <a:lumMod val="95000"/>
                </a:schemeClr>
              </a:gs>
              <a:gs pos="50000">
                <a:schemeClr val="bg1"/>
              </a:gs>
              <a:gs pos="100000">
                <a:schemeClr val="bg1">
                  <a:lumMod val="85000"/>
                </a:schemeClr>
              </a:gs>
            </a:gsLst>
            <a:lin ang="16200000" scaled="0"/>
          </a:gradFill>
          <a:ln w="28575" cap="flat" cmpd="sng" algn="ctr">
            <a:noFill/>
            <a:prstDash val="solid"/>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lIns="68543" tIns="34272" rIns="68543" bIns="34272"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6" name="文本框 5"/>
          <p:cNvSpPr txBox="1"/>
          <p:nvPr/>
        </p:nvSpPr>
        <p:spPr>
          <a:xfrm>
            <a:off x="3982085" y="2531745"/>
            <a:ext cx="4924425" cy="768350"/>
          </a:xfrm>
          <a:prstGeom prst="rect">
            <a:avLst/>
          </a:prstGeom>
          <a:noFill/>
        </p:spPr>
        <p:txBody>
          <a:bodyPr wrap="square" rtlCol="0">
            <a:spAutoFit/>
          </a:bodyPr>
          <a:lstStyle/>
          <a:p>
            <a:r>
              <a:rPr lang="zh-CN" altLang="en-US" sz="4400">
                <a:ln w="22225">
                  <a:solidFill>
                    <a:schemeClr val="accent2"/>
                  </a:solidFill>
                  <a:prstDash val="solid"/>
                </a:ln>
                <a:solidFill>
                  <a:schemeClr val="accent2">
                    <a:lumMod val="40000"/>
                    <a:lumOff val="60000"/>
                  </a:schemeClr>
                </a:solidFill>
                <a:effectLst/>
              </a:rPr>
              <a:t>三、 风险提醒</a:t>
            </a:r>
            <a:endParaRPr lang="zh-CN" altLang="en-US" sz="4400">
              <a:ln w="22225">
                <a:solidFill>
                  <a:schemeClr val="accent2"/>
                </a:solidFill>
                <a:prstDash val="solid"/>
              </a:ln>
              <a:solidFill>
                <a:schemeClr val="accent2">
                  <a:lumMod val="40000"/>
                  <a:lumOff val="60000"/>
                </a:schemeClr>
              </a:solidFill>
              <a:effectLst/>
            </a:endParaRPr>
          </a:p>
        </p:txBody>
      </p:sp>
      <p:pic>
        <p:nvPicPr>
          <p:cNvPr id="7" name="图片 6"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13725" y="3837305"/>
            <a:ext cx="3044190" cy="22891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par>
                                <p:cTn id="8" presetID="8" presetClass="entr" presetSubtype="16"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diamond(in)">
                                      <p:cBhvr>
                                        <p:cTn id="10"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120775"/>
            <a:ext cx="10972800" cy="5005705"/>
          </a:xfrm>
        </p:spPr>
        <p:txBody>
          <a:bodyPr/>
          <a:lstStyle/>
          <a:p>
            <a:pPr marL="0" indent="0">
              <a:buNone/>
            </a:pPr>
            <a:r>
              <a:rPr lang="en-US" altLang="zh-CN" sz="2800" b="1"/>
              <a:t>1.</a:t>
            </a:r>
            <a:r>
              <a:rPr lang="zh-CN" altLang="en-US" sz="2800" b="1"/>
              <a:t>未按税法规定时间确认收入</a:t>
            </a:r>
            <a:endParaRPr lang="zh-CN" altLang="en-US" sz="2800" b="1"/>
          </a:p>
          <a:p>
            <a:pPr marL="0" indent="0">
              <a:buNone/>
            </a:pPr>
            <a:r>
              <a:rPr lang="zh-CN" altLang="en-US" sz="2400"/>
              <a:t>建筑业增值税纳税义务发生时间为：</a:t>
            </a:r>
            <a:endParaRPr lang="zh-CN" altLang="en-US" sz="2400"/>
          </a:p>
          <a:p>
            <a:pPr marL="0" indent="0">
              <a:buNone/>
            </a:pPr>
            <a:r>
              <a:rPr lang="zh-CN" altLang="en-US" sz="2400"/>
              <a:t>（</a:t>
            </a:r>
            <a:r>
              <a:rPr lang="en-US" altLang="zh-CN" sz="2400"/>
              <a:t>1</a:t>
            </a:r>
            <a:r>
              <a:rPr lang="zh-CN" altLang="en-US" sz="2400"/>
              <a:t>）纳税人发生应税行为并收讫销售款项或者取得索取销售款项凭据的当天；先</a:t>
            </a:r>
            <a:r>
              <a:rPr lang="zh-CN" altLang="en-US" sz="2400" b="1">
                <a:solidFill>
                  <a:srgbClr val="FF0000"/>
                </a:solidFill>
              </a:rPr>
              <a:t>开具发票</a:t>
            </a:r>
            <a:r>
              <a:rPr lang="zh-CN" altLang="en-US" sz="2400"/>
              <a:t>的，为开具发票的当天。</a:t>
            </a:r>
            <a:endParaRPr lang="zh-CN" altLang="en-US" sz="2400"/>
          </a:p>
          <a:p>
            <a:pPr marL="0" indent="0">
              <a:buNone/>
            </a:pPr>
            <a:r>
              <a:rPr lang="zh-CN" altLang="en-US" sz="2400"/>
              <a:t>收讫销售款项，是指纳税人销售服务、无形资产、不动产过程中或者完成后收到款项。</a:t>
            </a:r>
            <a:endParaRPr lang="zh-CN" altLang="en-US" sz="2400"/>
          </a:p>
          <a:p>
            <a:pPr marL="0" indent="0">
              <a:buNone/>
            </a:pPr>
            <a:r>
              <a:rPr lang="zh-CN" altLang="en-US" sz="2400"/>
              <a:t>取得索取销售款项凭据的当天，是指书面合同确定的付款日期；未签订书面合同或者书面合同未确定付款日期的，为服务、无形资产转让完成的当天或者不动产权属变更的当天。</a:t>
            </a:r>
            <a:endParaRPr lang="zh-CN" altLang="en-US" sz="2400"/>
          </a:p>
          <a:p>
            <a:pPr marL="0" indent="0">
              <a:buNone/>
            </a:pPr>
            <a:endParaRPr lang="zh-CN" altLang="en-US" sz="2400"/>
          </a:p>
          <a:p>
            <a:pPr marL="0" indent="0">
              <a:buNone/>
            </a:pPr>
            <a:endParaRPr lang="zh-CN" altLang="en-US" sz="2400"/>
          </a:p>
        </p:txBody>
      </p:sp>
      <p:pic>
        <p:nvPicPr>
          <p:cNvPr id="7" name="图片 6"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pic>
        <p:nvPicPr>
          <p:cNvPr id="8" name="Picture 4" descr="C:\Users\tanyinfang\Desktop\t01950a38293c103ad5.jpg"/>
          <p:cNvPicPr>
            <a:picLocks noChangeAspect="1"/>
          </p:cNvPicPr>
          <p:nvPr/>
        </p:nvPicPr>
        <p:blipFill>
          <a:blip r:embed="rId2">
            <a:clrChange>
              <a:clrFrom>
                <a:srgbClr val="FFFFFF"/>
              </a:clrFrom>
              <a:clrTo>
                <a:srgbClr val="FFFFFF">
                  <a:alpha val="0"/>
                </a:srgbClr>
              </a:clrTo>
            </a:clrChange>
          </a:blip>
          <a:stretch>
            <a:fillRect/>
          </a:stretch>
        </p:blipFill>
        <p:spPr>
          <a:xfrm flipH="1">
            <a:off x="8822055" y="3952240"/>
            <a:ext cx="3074670" cy="2821940"/>
          </a:xfrm>
          <a:prstGeom prst="rect">
            <a:avLst/>
          </a:prstGeom>
          <a:noFill/>
          <a:ln w="9525">
            <a:noFill/>
          </a:ln>
        </p:spPr>
      </p:pic>
      <p:sp>
        <p:nvSpPr>
          <p:cNvPr id="2" name="圆角矩形标注 1"/>
          <p:cNvSpPr/>
          <p:nvPr/>
        </p:nvSpPr>
        <p:spPr>
          <a:xfrm>
            <a:off x="6784975" y="835025"/>
            <a:ext cx="4684395" cy="108712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FF0000"/>
                </a:solidFill>
              </a:rPr>
              <a:t>收到工程进度款（工程结算款）或合同约定付款条件实现的当天</a:t>
            </a:r>
            <a:endParaRPr lang="zh-CN" altLang="en-US" sz="2000" b="1">
              <a:solidFill>
                <a:srgbClr val="FF0000"/>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endParaRPr lang="zh-CN" altLang="en-US" sz="2800"/>
          </a:p>
          <a:p>
            <a:pPr marL="0" indent="0">
              <a:buNone/>
            </a:pPr>
            <a:r>
              <a:rPr lang="en-US" altLang="zh-CN" sz="2800" b="1"/>
              <a:t>2</a:t>
            </a:r>
            <a:r>
              <a:rPr lang="en-US" sz="2800" b="1"/>
              <a:t>.</a:t>
            </a:r>
            <a:r>
              <a:rPr lang="zh-CN" altLang="en-US" sz="2800" b="1"/>
              <a:t>提供建筑服务取得预收款，未按规定及时预缴税款</a:t>
            </a:r>
            <a:endParaRPr lang="zh-CN" altLang="en-US" sz="2800" b="1"/>
          </a:p>
          <a:p>
            <a:pPr marL="0" indent="0">
              <a:buNone/>
            </a:pPr>
            <a:r>
              <a:rPr lang="zh-CN" altLang="en-US" sz="2400">
                <a:sym typeface="+mn-ea"/>
              </a:rPr>
              <a:t>纳税人提供建筑服务取得的预收款，应在收到预收款时，以取得的预收款扣除支付的分包款后的余额，按照规定的预征率预缴增值税。</a:t>
            </a:r>
            <a:endParaRPr lang="zh-CN" altLang="en-US" sz="2400">
              <a:sym typeface="+mn-ea"/>
            </a:endParaRPr>
          </a:p>
          <a:p>
            <a:pPr marL="0" indent="0">
              <a:buNone/>
            </a:pPr>
            <a:r>
              <a:rPr lang="zh-CN" altLang="en-US" sz="2800"/>
              <a:t>  </a:t>
            </a:r>
            <a:endParaRPr lang="zh-CN" altLang="en-US" sz="2800"/>
          </a:p>
        </p:txBody>
      </p:sp>
      <p:pic>
        <p:nvPicPr>
          <p:cNvPr id="7" name="图片 6"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pic>
        <p:nvPicPr>
          <p:cNvPr id="4" name="图片 3" descr="11"/>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9255125" y="3909060"/>
            <a:ext cx="1597025" cy="2217420"/>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0"/>
            <a:ext cx="10972800" cy="4921250"/>
          </a:xfrm>
        </p:spPr>
        <p:txBody>
          <a:bodyPr/>
          <a:lstStyle/>
          <a:p>
            <a:pPr marL="0" indent="0">
              <a:buNone/>
            </a:pPr>
            <a:r>
              <a:rPr lang="en-US" sz="2800" b="1"/>
              <a:t>3.</a:t>
            </a:r>
            <a:r>
              <a:rPr lang="zh-CN" altLang="en-US" sz="2800" b="1"/>
              <a:t>混淆一般计税与简易计税项目，未按规定抵扣进项税额</a:t>
            </a:r>
            <a:endParaRPr lang="zh-CN" altLang="en-US" sz="2800" b="1"/>
          </a:p>
          <a:p>
            <a:pPr marL="0" indent="0">
              <a:buNone/>
            </a:pPr>
            <a:r>
              <a:rPr lang="zh-CN" altLang="en-US" sz="2400"/>
              <a:t>正确核算建筑业适用简易计税项目，对于适用简易计税方法的，不得抵扣相应的进项税额。</a:t>
            </a:r>
            <a:endParaRPr lang="zh-CN" altLang="en-US" sz="2400"/>
          </a:p>
          <a:p>
            <a:pPr marL="0" indent="0">
              <a:buNone/>
            </a:pPr>
            <a:r>
              <a:rPr lang="zh-CN" altLang="en-US" sz="2400"/>
              <a:t>一般纳税人发生财政部和国家税务总局规定的特定应税行为，可以选择适用简易计税方法，但一经选择，</a:t>
            </a:r>
            <a:r>
              <a:rPr lang="en-US" altLang="zh-CN" sz="2400"/>
              <a:t>36</a:t>
            </a:r>
            <a:r>
              <a:rPr lang="zh-CN" altLang="en-US" sz="2400"/>
              <a:t>个月内不得变更。</a:t>
            </a:r>
            <a:endParaRPr lang="zh-CN" altLang="en-US" sz="2800"/>
          </a:p>
          <a:p>
            <a:pPr marL="0" indent="0">
              <a:buNone/>
            </a:pPr>
            <a:endParaRPr sz="2800"/>
          </a:p>
          <a:p>
            <a:pPr marL="0" indent="0">
              <a:buNone/>
            </a:pPr>
            <a:endParaRPr sz="2400"/>
          </a:p>
          <a:p>
            <a:pPr marL="0" indent="0">
              <a:buNone/>
            </a:pPr>
            <a:endParaRPr sz="2400"/>
          </a:p>
        </p:txBody>
      </p:sp>
      <p:pic>
        <p:nvPicPr>
          <p:cNvPr id="7" name="图片 6"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pic>
        <p:nvPicPr>
          <p:cNvPr id="5" name="图片 4" descr="22"/>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8299450" y="2959735"/>
            <a:ext cx="4038600" cy="3898265"/>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591945"/>
            <a:ext cx="10972800" cy="4921250"/>
          </a:xfrm>
        </p:spPr>
        <p:txBody>
          <a:bodyPr/>
          <a:lstStyle/>
          <a:p>
            <a:pPr marL="0" indent="0">
              <a:buNone/>
            </a:pPr>
            <a:r>
              <a:rPr lang="en-US" sz="2800" b="1"/>
              <a:t>4.</a:t>
            </a:r>
            <a:r>
              <a:rPr lang="zh-CN" altLang="en-US" sz="2800" b="1"/>
              <a:t>企业施工过程中，处理建筑材料边角废料收入未申报缴纳增值税</a:t>
            </a:r>
            <a:endParaRPr lang="zh-CN" altLang="en-US" sz="2800" b="1"/>
          </a:p>
          <a:p>
            <a:pPr marL="0" indent="0">
              <a:buNone/>
            </a:pPr>
            <a:r>
              <a:rPr lang="zh-CN" altLang="en-US" sz="2400"/>
              <a:t>建筑企业销售废弃的脚手架、钢筋等边角废料收入属于销售货物，应当按适用税率缴纳增值税，一般纳税人销售货物适用税率</a:t>
            </a:r>
            <a:r>
              <a:rPr lang="en-US" altLang="zh-CN" sz="2400"/>
              <a:t>13%</a:t>
            </a:r>
            <a:r>
              <a:rPr lang="zh-CN" altLang="en-US" sz="2400"/>
              <a:t>，小规模纳税人</a:t>
            </a:r>
            <a:r>
              <a:rPr lang="zh-CN" altLang="en-US" sz="2400">
                <a:sym typeface="+mn-ea"/>
              </a:rPr>
              <a:t>销售货物</a:t>
            </a:r>
            <a:r>
              <a:rPr lang="zh-CN" altLang="en-US" sz="2400"/>
              <a:t>适用征收率</a:t>
            </a:r>
            <a:r>
              <a:rPr lang="en-US" altLang="zh-CN" sz="2400"/>
              <a:t>3%</a:t>
            </a:r>
            <a:r>
              <a:rPr lang="zh-CN" altLang="en-US" sz="2400"/>
              <a:t>。</a:t>
            </a:r>
            <a:endParaRPr lang="zh-CN" altLang="en-US" sz="2400"/>
          </a:p>
        </p:txBody>
      </p:sp>
      <p:pic>
        <p:nvPicPr>
          <p:cNvPr id="7" name="图片 6"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pic>
        <p:nvPicPr>
          <p:cNvPr id="4" name="图片 3" descr="男税务口罩"/>
          <p:cNvPicPr>
            <a:picLocks noChangeAspect="1"/>
          </p:cNvPicPr>
          <p:nvPr>
            <p:custDataLst>
              <p:tags r:id="rId2"/>
            </p:custDataLst>
          </p:nvPr>
        </p:nvPicPr>
        <p:blipFill>
          <a:blip r:embed="rId3"/>
          <a:stretch>
            <a:fillRect/>
          </a:stretch>
        </p:blipFill>
        <p:spPr>
          <a:xfrm>
            <a:off x="9524365" y="3567430"/>
            <a:ext cx="1627505" cy="2672715"/>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83689" y="300412"/>
            <a:ext cx="283845" cy="50165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665" b="1" i="0" u="none" strike="noStrike" kern="1200" cap="none" spc="0" normalizeH="0" baseline="0" noProof="0" dirty="0">
                <a:ln>
                  <a:noFill/>
                </a:ln>
                <a:solidFill>
                  <a:srgbClr val="2272AB"/>
                </a:solidFill>
                <a:effectLst/>
                <a:uLnTx/>
                <a:uFillTx/>
                <a:latin typeface="微软雅黑" panose="020B0503020204020204" charset="-122"/>
                <a:ea typeface="微软雅黑" panose="020B0503020204020204" charset="-122"/>
                <a:cs typeface="+mn-cs"/>
              </a:rPr>
              <a:t> </a:t>
            </a:r>
            <a:endParaRPr kumimoji="0" lang="zh-CN" altLang="en-US" sz="2665" b="1" i="0" u="none" strike="noStrike" kern="1200" cap="none" spc="0" normalizeH="0" baseline="0" noProof="0" dirty="0">
              <a:ln>
                <a:noFill/>
              </a:ln>
              <a:solidFill>
                <a:srgbClr val="2272AB"/>
              </a:solidFill>
              <a:effectLst/>
              <a:uLnTx/>
              <a:uFillTx/>
              <a:latin typeface="微软雅黑" panose="020B0503020204020204" charset="-122"/>
              <a:ea typeface="微软雅黑" panose="020B0503020204020204" charset="-122"/>
              <a:cs typeface="+mn-cs"/>
            </a:endParaRPr>
          </a:p>
        </p:txBody>
      </p:sp>
      <p:sp>
        <p:nvSpPr>
          <p:cNvPr id="17" name="TextBox 16"/>
          <p:cNvSpPr txBox="1"/>
          <p:nvPr/>
        </p:nvSpPr>
        <p:spPr>
          <a:xfrm>
            <a:off x="10242692" y="260049"/>
            <a:ext cx="345440" cy="5835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charset="-122"/>
                <a:cs typeface="+mn-cs"/>
              </a:rPr>
              <a:t> </a:t>
            </a:r>
            <a:endParaRPr kumimoji="0" lang="zh-CN" altLang="en-US" sz="3200" b="0" i="0" u="none" strike="noStrike" kern="1200" cap="none" spc="0" normalizeH="0" baseline="0" noProof="0" dirty="0">
              <a:ln>
                <a:noFill/>
              </a:ln>
              <a:solidFill>
                <a:srgbClr val="595959"/>
              </a:solidFill>
              <a:effectLst/>
              <a:uLnTx/>
              <a:uFillTx/>
              <a:latin typeface="Eras Bold ITC" panose="020B0907030504020204" pitchFamily="34" charset="0"/>
              <a:ea typeface="微软雅黑" panose="020B0503020204020204" charset="-122"/>
              <a:cs typeface="+mn-cs"/>
            </a:endParaRPr>
          </a:p>
        </p:txBody>
      </p:sp>
      <p:sp>
        <p:nvSpPr>
          <p:cNvPr id="27" name="箭头3"/>
          <p:cNvSpPr/>
          <p:nvPr/>
        </p:nvSpPr>
        <p:spPr bwMode="gray">
          <a:xfrm flipV="1">
            <a:off x="2035175" y="4394835"/>
            <a:ext cx="1092835" cy="19018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82824" tIns="41410" rIns="82824"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8" name="箭头2"/>
          <p:cNvSpPr/>
          <p:nvPr/>
        </p:nvSpPr>
        <p:spPr bwMode="gray">
          <a:xfrm rot="16200000">
            <a:off x="2410460" y="3299460"/>
            <a:ext cx="492125" cy="1105535"/>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p:spPr>
        <p:txBody>
          <a:bodyPr wrap="none" lIns="82824" tIns="41410" rIns="82824"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9" name="箭头1"/>
          <p:cNvSpPr/>
          <p:nvPr/>
        </p:nvSpPr>
        <p:spPr bwMode="gray">
          <a:xfrm>
            <a:off x="2035175" y="1275080"/>
            <a:ext cx="1092835" cy="219900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p:spPr>
        <p:txBody>
          <a:bodyPr wrap="none" lIns="82824" tIns="41410" rIns="82824"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0" name="文本1"/>
          <p:cNvSpPr>
            <a:spLocks noChangeArrowheads="1"/>
          </p:cNvSpPr>
          <p:nvPr/>
        </p:nvSpPr>
        <p:spPr bwMode="gray">
          <a:xfrm>
            <a:off x="4998720" y="5460365"/>
            <a:ext cx="6504305" cy="1336675"/>
          </a:xfrm>
          <a:prstGeom prst="roundRect">
            <a:avLst>
              <a:gd name="adj" fmla="val 11505"/>
            </a:avLst>
          </a:prstGeom>
          <a:noFill/>
          <a:ln w="15875" cap="flat" cmpd="sng" algn="ctr">
            <a:solidFill>
              <a:schemeClr val="accent1"/>
            </a:solidFill>
            <a:prstDash val="solid"/>
          </a:ln>
          <a:effectLst/>
        </p:spPr>
        <p:txBody>
          <a:bodyPr lIns="82824" tIns="41410" rIns="82824"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algn="l" defTabSz="914400" rtl="0" eaLnBrk="1" fontAlgn="base" latinLnBrk="0" hangingPunct="1">
              <a:lnSpc>
                <a:spcPct val="120000"/>
              </a:lnSpc>
              <a:buClrTx/>
              <a:buSzTx/>
              <a:buFontTx/>
              <a:buNone/>
              <a:defRPr/>
            </a:pPr>
            <a:r>
              <a:rPr kumimoji="0" lang="zh-CN" altLang="zh-CN" sz="1800" b="1" i="0" u="none" strike="noStrike" kern="1200" cap="none" spc="0" normalizeH="0" baseline="0" noProof="0" dirty="0">
                <a:ln>
                  <a:noFill/>
                </a:ln>
                <a:effectLst/>
                <a:uLnTx/>
                <a:uFillTx/>
                <a:latin typeface="微软雅黑" panose="020B0503020204020204" charset="-122"/>
                <a:ea typeface="微软雅黑" panose="020B0503020204020204" charset="-122"/>
                <a:cs typeface="+mn-cs"/>
              </a:rPr>
              <a:t>指上列工程作业之外的各种工程作业服务，如钻井（打井）、拆除建筑物或者构筑物、平整土地、园林绿化、疏浚（不包括航道疏浚）、建筑物平移、搭脚手架、爆破、矿山穿孔、表面附着物（包括岩层、土层、沙层等）剥离和清理等工程作业。</a:t>
            </a:r>
            <a:endParaRPr kumimoji="0" lang="zh-CN" altLang="zh-CN" sz="1800" b="1" i="0" u="none" strike="noStrike" kern="1200" cap="none" spc="0" normalizeH="0" baseline="0" noProof="0" dirty="0">
              <a:ln>
                <a:noFill/>
              </a:ln>
              <a:effectLst/>
              <a:uLnTx/>
              <a:uFillTx/>
              <a:latin typeface="微软雅黑" panose="020B0503020204020204" charset="-122"/>
              <a:ea typeface="微软雅黑" panose="020B0503020204020204" charset="-122"/>
              <a:cs typeface="+mn-cs"/>
            </a:endParaRPr>
          </a:p>
        </p:txBody>
      </p:sp>
      <p:sp>
        <p:nvSpPr>
          <p:cNvPr id="31" name="标题1"/>
          <p:cNvSpPr>
            <a:spLocks noChangeArrowheads="1"/>
          </p:cNvSpPr>
          <p:nvPr/>
        </p:nvSpPr>
        <p:spPr bwMode="gray">
          <a:xfrm>
            <a:off x="3590257" y="5453995"/>
            <a:ext cx="1242605" cy="1202113"/>
          </a:xfrm>
          <a:prstGeom prst="roundRect">
            <a:avLst>
              <a:gd name="adj" fmla="val 11921"/>
            </a:avLst>
          </a:prstGeom>
          <a:solidFill>
            <a:schemeClr val="accent1"/>
          </a:solidFill>
          <a:ln w="25400" cap="flat" cmpd="sng" algn="ctr">
            <a:noFill/>
            <a:prstDash val="solid"/>
          </a:ln>
          <a:effectLst/>
        </p:spPr>
        <p:txBody>
          <a:bodyPr lIns="82824" tIns="41410" rIns="82824"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zh-CN" sz="1865"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其他建筑服务</a:t>
            </a:r>
            <a:endParaRPr kumimoji="0" lang="zh-CN" altLang="zh-CN" sz="1865"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sp>
        <p:nvSpPr>
          <p:cNvPr id="32" name="文本2"/>
          <p:cNvSpPr>
            <a:spLocks noChangeArrowheads="1"/>
          </p:cNvSpPr>
          <p:nvPr/>
        </p:nvSpPr>
        <p:spPr bwMode="gray">
          <a:xfrm>
            <a:off x="4998720" y="646430"/>
            <a:ext cx="6504305" cy="1191895"/>
          </a:xfrm>
          <a:prstGeom prst="roundRect">
            <a:avLst>
              <a:gd name="adj" fmla="val 11505"/>
            </a:avLst>
          </a:prstGeom>
          <a:noFill/>
          <a:ln w="15875" cap="flat" cmpd="sng" algn="ctr">
            <a:solidFill>
              <a:schemeClr val="accent1"/>
            </a:solidFill>
            <a:prstDash val="solid"/>
          </a:ln>
          <a:effectLst/>
        </p:spPr>
        <p:txBody>
          <a:bodyPr lIns="82824" tIns="41410" rIns="82824"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endParaRPr kumimoji="0" lang="zh-CN" altLang="zh-CN" sz="16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33" name="标题2"/>
          <p:cNvSpPr>
            <a:spLocks noChangeArrowheads="1"/>
          </p:cNvSpPr>
          <p:nvPr/>
        </p:nvSpPr>
        <p:spPr bwMode="gray">
          <a:xfrm>
            <a:off x="3590257" y="646467"/>
            <a:ext cx="1242607" cy="1192036"/>
          </a:xfrm>
          <a:prstGeom prst="roundRect">
            <a:avLst>
              <a:gd name="adj" fmla="val 11921"/>
            </a:avLst>
          </a:prstGeom>
          <a:solidFill>
            <a:schemeClr val="accent1"/>
          </a:solidFill>
          <a:ln w="25400" cap="flat" cmpd="sng" algn="ctr">
            <a:noFill/>
            <a:prstDash val="solid"/>
          </a:ln>
          <a:effectLst/>
        </p:spPr>
        <p:txBody>
          <a:bodyPr lIns="82824" tIns="41410" rIns="82824"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zh-CN" sz="1865"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工程服务</a:t>
            </a:r>
            <a:endParaRPr kumimoji="0" lang="zh-CN" altLang="zh-CN" sz="1865"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sp>
        <p:nvSpPr>
          <p:cNvPr id="34" name="文本3"/>
          <p:cNvSpPr>
            <a:spLocks noChangeArrowheads="1"/>
          </p:cNvSpPr>
          <p:nvPr/>
        </p:nvSpPr>
        <p:spPr bwMode="ltGray">
          <a:xfrm>
            <a:off x="4998720" y="1930400"/>
            <a:ext cx="6504305" cy="1316355"/>
          </a:xfrm>
          <a:prstGeom prst="roundRect">
            <a:avLst>
              <a:gd name="adj" fmla="val 11505"/>
            </a:avLst>
          </a:prstGeom>
          <a:noFill/>
          <a:ln w="15875" cap="flat" cmpd="sng" algn="ctr">
            <a:solidFill>
              <a:schemeClr val="accent1"/>
            </a:solidFill>
            <a:prstDash val="solid"/>
          </a:ln>
          <a:effectLst/>
        </p:spPr>
        <p:txBody>
          <a:bodyPr lIns="82824" tIns="41410" rIns="82824"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zh-CN" sz="1800" b="1" i="0" u="none" strike="noStrike" kern="1200" cap="none" spc="0" normalizeH="0" baseline="0" noProof="0" dirty="0">
                <a:ln>
                  <a:noFill/>
                </a:ln>
                <a:effectLst/>
                <a:uLnTx/>
                <a:uFillTx/>
                <a:latin typeface="微软雅黑" panose="020B0503020204020204" charset="-122"/>
                <a:ea typeface="微软雅黑" panose="020B0503020204020204" charset="-122"/>
                <a:cs typeface="+mn-cs"/>
              </a:rPr>
              <a:t>指生产设备、动力设备、起重设备、运输设备、传动设备、医疗实验设备以及其他各种设备、设施的装配、安置工程作业，包括与被安装设备相连的工作台、梯子、栏杆的装设工程作业，以及被安装设备的绝缘、防腐、保温、油漆等工程作业。</a:t>
            </a:r>
            <a:endParaRPr kumimoji="0" lang="zh-CN" altLang="zh-CN" sz="1800" b="1" i="0" u="none" strike="noStrike" kern="1200" cap="none" spc="0" normalizeH="0" baseline="0" noProof="0" dirty="0">
              <a:ln>
                <a:noFill/>
              </a:ln>
              <a:effectLst/>
              <a:uLnTx/>
              <a:uFillTx/>
              <a:latin typeface="微软雅黑" panose="020B0503020204020204" charset="-122"/>
              <a:ea typeface="微软雅黑" panose="020B0503020204020204" charset="-122"/>
              <a:cs typeface="+mn-cs"/>
            </a:endParaRPr>
          </a:p>
        </p:txBody>
      </p:sp>
      <p:sp>
        <p:nvSpPr>
          <p:cNvPr id="35" name="标题3"/>
          <p:cNvSpPr>
            <a:spLocks noChangeArrowheads="1"/>
          </p:cNvSpPr>
          <p:nvPr/>
        </p:nvSpPr>
        <p:spPr bwMode="gray">
          <a:xfrm>
            <a:off x="3590257" y="2065949"/>
            <a:ext cx="1242605" cy="1181401"/>
          </a:xfrm>
          <a:prstGeom prst="roundRect">
            <a:avLst>
              <a:gd name="adj" fmla="val 11921"/>
            </a:avLst>
          </a:prstGeom>
          <a:solidFill>
            <a:schemeClr val="accent1"/>
          </a:solidFill>
          <a:ln w="25400" cap="flat" cmpd="sng" algn="ctr">
            <a:noFill/>
            <a:prstDash val="solid"/>
          </a:ln>
          <a:effectLst/>
        </p:spPr>
        <p:txBody>
          <a:bodyPr lIns="82824" tIns="41410" rIns="82824"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zh-CN" sz="1865"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安装服务</a:t>
            </a:r>
            <a:endParaRPr kumimoji="0" lang="zh-CN" altLang="zh-CN" sz="1865"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sp>
        <p:nvSpPr>
          <p:cNvPr id="36" name="Oval 19"/>
          <p:cNvSpPr>
            <a:spLocks noChangeArrowheads="1"/>
          </p:cNvSpPr>
          <p:nvPr/>
        </p:nvSpPr>
        <p:spPr bwMode="auto">
          <a:xfrm>
            <a:off x="1591791" y="3339291"/>
            <a:ext cx="1190548" cy="1192036"/>
          </a:xfrm>
          <a:prstGeom prst="ellipse">
            <a:avLst/>
          </a:prstGeom>
          <a:solidFill>
            <a:schemeClr val="accent1"/>
          </a:solidFill>
          <a:ln w="9525">
            <a:noFill/>
            <a:round/>
          </a:ln>
          <a:effectLst/>
        </p:spPr>
        <p:txBody>
          <a:bodyPr lIns="82824" tIns="41410" rIns="82824" bIns="41410" anchor="ct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535" b="1"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mn-cs"/>
              </a:rPr>
              <a:t>建筑服务</a:t>
            </a:r>
            <a:endParaRPr kumimoji="0" lang="zh-CN" altLang="en-US" sz="2535" b="1"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mn-cs"/>
            </a:endParaRPr>
          </a:p>
        </p:txBody>
      </p:sp>
      <p:sp>
        <p:nvSpPr>
          <p:cNvPr id="2" name="箭头2"/>
          <p:cNvSpPr/>
          <p:nvPr/>
        </p:nvSpPr>
        <p:spPr bwMode="gray">
          <a:xfrm rot="16200000">
            <a:off x="2333625" y="2279650"/>
            <a:ext cx="550545" cy="1038225"/>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p:spPr>
        <p:txBody>
          <a:bodyPr wrap="none" lIns="82824" tIns="41410" rIns="82824"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 name="标题3"/>
          <p:cNvSpPr>
            <a:spLocks noChangeArrowheads="1"/>
          </p:cNvSpPr>
          <p:nvPr/>
        </p:nvSpPr>
        <p:spPr bwMode="gray">
          <a:xfrm>
            <a:off x="3590290" y="3339465"/>
            <a:ext cx="1242695" cy="955675"/>
          </a:xfrm>
          <a:prstGeom prst="roundRect">
            <a:avLst>
              <a:gd name="adj" fmla="val 11921"/>
            </a:avLst>
          </a:prstGeom>
          <a:solidFill>
            <a:schemeClr val="accent1"/>
          </a:solidFill>
          <a:ln w="25400" cap="flat" cmpd="sng" algn="ctr">
            <a:noFill/>
            <a:prstDash val="solid"/>
          </a:ln>
          <a:effectLst/>
        </p:spPr>
        <p:txBody>
          <a:bodyPr lIns="82824" tIns="41410" rIns="82824"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zh-CN" sz="1865"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修缮服务</a:t>
            </a:r>
            <a:endParaRPr kumimoji="0" lang="zh-CN" altLang="zh-CN" sz="1865"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sp>
        <p:nvSpPr>
          <p:cNvPr id="4" name="文本3"/>
          <p:cNvSpPr>
            <a:spLocks noChangeArrowheads="1"/>
          </p:cNvSpPr>
          <p:nvPr/>
        </p:nvSpPr>
        <p:spPr bwMode="ltGray">
          <a:xfrm>
            <a:off x="4998720" y="3339465"/>
            <a:ext cx="6504305" cy="927100"/>
          </a:xfrm>
          <a:prstGeom prst="roundRect">
            <a:avLst>
              <a:gd name="adj" fmla="val 11505"/>
            </a:avLst>
          </a:prstGeom>
          <a:noFill/>
          <a:ln w="15875" cap="flat" cmpd="sng" algn="ctr">
            <a:solidFill>
              <a:schemeClr val="accent1"/>
            </a:solidFill>
            <a:prstDash val="solid"/>
          </a:ln>
          <a:effectLst/>
        </p:spPr>
        <p:txBody>
          <a:bodyPr lIns="82824" tIns="41410" rIns="82824"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algn="l" defTabSz="914400" rtl="0" eaLnBrk="1" fontAlgn="base" latinLnBrk="0" hangingPunct="1">
              <a:lnSpc>
                <a:spcPct val="120000"/>
              </a:lnSpc>
              <a:buClrTx/>
              <a:buSzTx/>
              <a:buFontTx/>
              <a:buNone/>
              <a:defRPr/>
            </a:pPr>
            <a:r>
              <a:rPr kumimoji="0" lang="zh-CN" altLang="zh-CN" sz="1800" b="1" i="0" u="none" strike="noStrike" kern="1200" cap="none" spc="0" normalizeH="0" baseline="0" noProof="0" dirty="0">
                <a:ln>
                  <a:noFill/>
                </a:ln>
                <a:effectLst/>
                <a:uLnTx/>
                <a:uFillTx/>
                <a:latin typeface="微软雅黑" panose="020B0503020204020204" charset="-122"/>
                <a:ea typeface="微软雅黑" panose="020B0503020204020204" charset="-122"/>
                <a:cs typeface="+mn-cs"/>
              </a:rPr>
              <a:t>指对建筑物、构筑物进行修补、加固、养护、改善，使之恢复原来的使用价值或者延长其使用期限的工程作业。</a:t>
            </a:r>
            <a:endParaRPr kumimoji="0" lang="zh-CN" altLang="zh-CN" sz="1800" b="1" i="0" u="none" strike="noStrike" kern="1200" cap="none" spc="0" normalizeH="0" baseline="0" noProof="0" dirty="0">
              <a:ln>
                <a:noFill/>
              </a:ln>
              <a:effectLst/>
              <a:uLnTx/>
              <a:uFillTx/>
              <a:latin typeface="微软雅黑" panose="020B0503020204020204" charset="-122"/>
              <a:ea typeface="微软雅黑" panose="020B0503020204020204" charset="-122"/>
              <a:cs typeface="+mn-cs"/>
            </a:endParaRPr>
          </a:p>
        </p:txBody>
      </p:sp>
      <p:sp>
        <p:nvSpPr>
          <p:cNvPr id="5" name="文本框 4"/>
          <p:cNvSpPr txBox="1"/>
          <p:nvPr/>
        </p:nvSpPr>
        <p:spPr>
          <a:xfrm>
            <a:off x="5129530" y="646430"/>
            <a:ext cx="6373495" cy="922020"/>
          </a:xfrm>
          <a:prstGeom prst="rect">
            <a:avLst/>
          </a:prstGeom>
          <a:noFill/>
        </p:spPr>
        <p:txBody>
          <a:bodyPr wrap="square" rtlCol="0" anchor="t">
            <a:spAutoFit/>
          </a:bodyPr>
          <a:lstStyle/>
          <a:p>
            <a:r>
              <a:rPr lang="zh-CN" altLang="zh-CN" b="1" noProof="0" dirty="0">
                <a:ln>
                  <a:noFill/>
                </a:ln>
                <a:solidFill>
                  <a:schemeClr val="tx1"/>
                </a:solidFill>
                <a:effectLst/>
                <a:uLnTx/>
                <a:uFillTx/>
                <a:latin typeface="微软雅黑" panose="020B0503020204020204" charset="-122"/>
                <a:ea typeface="微软雅黑" panose="020B0503020204020204" charset="-122"/>
              </a:rPr>
              <a:t>指新建、改建各种建筑物、构筑物的工程作业，包括与建筑物相连的各种设备或者支柱、操作平台的安装或者装设工程作业，以及各种窑炉和金属结构工程作业。</a:t>
            </a:r>
            <a:endParaRPr lang="zh-CN" altLang="zh-CN" b="1" noProof="0" dirty="0">
              <a:ln>
                <a:noFill/>
              </a:ln>
              <a:solidFill>
                <a:schemeClr val="tx1"/>
              </a:solidFill>
              <a:effectLst/>
              <a:uLnTx/>
              <a:uFillTx/>
              <a:latin typeface="微软雅黑" panose="020B0503020204020204" charset="-122"/>
              <a:ea typeface="微软雅黑" panose="020B0503020204020204" charset="-122"/>
            </a:endParaRPr>
          </a:p>
        </p:txBody>
      </p:sp>
      <p:sp>
        <p:nvSpPr>
          <p:cNvPr id="7" name="箭头2"/>
          <p:cNvSpPr/>
          <p:nvPr/>
        </p:nvSpPr>
        <p:spPr bwMode="gray">
          <a:xfrm rot="16200000">
            <a:off x="2334895" y="4406900"/>
            <a:ext cx="480695" cy="1105535"/>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p:spPr>
        <p:txBody>
          <a:bodyPr wrap="none" lIns="82824" tIns="41410" rIns="82824" bIns="4141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8" name="标题3"/>
          <p:cNvSpPr>
            <a:spLocks noChangeArrowheads="1"/>
          </p:cNvSpPr>
          <p:nvPr/>
        </p:nvSpPr>
        <p:spPr bwMode="gray">
          <a:xfrm>
            <a:off x="3590290" y="4394835"/>
            <a:ext cx="1242695" cy="927100"/>
          </a:xfrm>
          <a:prstGeom prst="roundRect">
            <a:avLst>
              <a:gd name="adj" fmla="val 11921"/>
            </a:avLst>
          </a:prstGeom>
          <a:solidFill>
            <a:schemeClr val="accent1"/>
          </a:solidFill>
          <a:ln w="25400" cap="flat" cmpd="sng" algn="ctr">
            <a:noFill/>
            <a:prstDash val="solid"/>
          </a:ln>
          <a:effectLst/>
        </p:spPr>
        <p:txBody>
          <a:bodyPr lIns="82824" tIns="41410" rIns="82824"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zh-CN" sz="1865"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装饰服务</a:t>
            </a:r>
            <a:endParaRPr kumimoji="0" lang="zh-CN" altLang="zh-CN" sz="1865"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sp>
        <p:nvSpPr>
          <p:cNvPr id="9" name="文本3"/>
          <p:cNvSpPr>
            <a:spLocks noChangeArrowheads="1"/>
          </p:cNvSpPr>
          <p:nvPr/>
        </p:nvSpPr>
        <p:spPr bwMode="ltGray">
          <a:xfrm>
            <a:off x="4998720" y="4394835"/>
            <a:ext cx="6504305" cy="927100"/>
          </a:xfrm>
          <a:prstGeom prst="roundRect">
            <a:avLst>
              <a:gd name="adj" fmla="val 11505"/>
            </a:avLst>
          </a:prstGeom>
          <a:noFill/>
          <a:ln w="15875" cap="flat" cmpd="sng" algn="ctr">
            <a:solidFill>
              <a:schemeClr val="accent1"/>
            </a:solidFill>
            <a:prstDash val="solid"/>
          </a:ln>
          <a:effectLst/>
        </p:spPr>
        <p:txBody>
          <a:bodyPr lIns="82824" tIns="41410" rIns="82824" bIns="4141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algn="l" defTabSz="914400" rtl="0" eaLnBrk="1" fontAlgn="base" latinLnBrk="0" hangingPunct="1">
              <a:lnSpc>
                <a:spcPct val="120000"/>
              </a:lnSpc>
              <a:buClrTx/>
              <a:buSzTx/>
              <a:buFontTx/>
              <a:buNone/>
              <a:defRPr/>
            </a:pPr>
            <a:r>
              <a:rPr kumimoji="0" lang="zh-CN" altLang="zh-CN" sz="1800" b="1" i="0" u="none" strike="noStrike" kern="1200" cap="none" spc="0" normalizeH="0" baseline="0" noProof="0" dirty="0">
                <a:ln>
                  <a:noFill/>
                </a:ln>
                <a:effectLst/>
                <a:uLnTx/>
                <a:uFillTx/>
                <a:latin typeface="微软雅黑" panose="020B0503020204020204" charset="-122"/>
                <a:ea typeface="微软雅黑" panose="020B0503020204020204" charset="-122"/>
                <a:cs typeface="+mn-cs"/>
              </a:rPr>
              <a:t>指对建筑物、构筑物进行修饰装修，使之美观或者具有特定用途的工程作业。</a:t>
            </a:r>
            <a:endParaRPr kumimoji="0" lang="zh-CN" altLang="zh-CN" sz="1800" b="1" i="0" u="none" strike="noStrike" kern="1200" cap="none" spc="0" normalizeH="0" baseline="0" noProof="0" dirty="0">
              <a:ln>
                <a:noFill/>
              </a:ln>
              <a:effectLst/>
              <a:uLnTx/>
              <a:uFillTx/>
              <a:latin typeface="微软雅黑" panose="020B0503020204020204" charset="-122"/>
              <a:ea typeface="微软雅黑" panose="020B0503020204020204"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diamond(in)">
                                      <p:cBhvr>
                                        <p:cTn id="7"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br>
              <a:rPr lang="zh-CN" altLang="en-US"/>
            </a:br>
            <a:br>
              <a:rPr lang="zh-CN" altLang="en-US"/>
            </a:br>
            <a:endParaRPr lang="zh-CN" altLang="en-US"/>
          </a:p>
        </p:txBody>
      </p:sp>
      <p:sp>
        <p:nvSpPr>
          <p:cNvPr id="3" name="副标题 2"/>
          <p:cNvSpPr>
            <a:spLocks noGrp="1"/>
          </p:cNvSpPr>
          <p:nvPr>
            <p:ph type="subTitle" idx="1"/>
          </p:nvPr>
        </p:nvSpPr>
        <p:spPr/>
        <p:txBody>
          <a:bodyPr/>
          <a:lstStyle/>
          <a:p>
            <a:endParaRPr lang="zh-CN" altLang="en-US" b="1">
              <a:solidFill>
                <a:schemeClr val="tx1"/>
              </a:solidFill>
            </a:endParaRPr>
          </a:p>
        </p:txBody>
      </p:sp>
      <p:pic>
        <p:nvPicPr>
          <p:cNvPr id="13" name="图片 12"/>
          <p:cNvPicPr>
            <a:picLocks noChangeAspect="1"/>
          </p:cNvPicPr>
          <p:nvPr/>
        </p:nvPicPr>
        <p:blipFill>
          <a:blip r:embed="rId1">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38430" y="-100965"/>
            <a:ext cx="3400425" cy="2406015"/>
          </a:xfrm>
          <a:prstGeom prst="rect">
            <a:avLst/>
          </a:prstGeom>
        </p:spPr>
      </p:pic>
      <p:grpSp>
        <p:nvGrpSpPr>
          <p:cNvPr id="5" name="组合 39"/>
          <p:cNvGrpSpPr/>
          <p:nvPr/>
        </p:nvGrpSpPr>
        <p:grpSpPr>
          <a:xfrm>
            <a:off x="7462616" y="3370337"/>
            <a:ext cx="1208111" cy="1248443"/>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0" name="椭圆 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6" name="组合 64"/>
          <p:cNvGrpSpPr/>
          <p:nvPr/>
        </p:nvGrpSpPr>
        <p:grpSpPr>
          <a:xfrm>
            <a:off x="6676490" y="3626713"/>
            <a:ext cx="1208111" cy="1248443"/>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3" name="椭圆 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7" name="组合 67"/>
          <p:cNvGrpSpPr/>
          <p:nvPr/>
        </p:nvGrpSpPr>
        <p:grpSpPr>
          <a:xfrm>
            <a:off x="5877551" y="3188465"/>
            <a:ext cx="1208111" cy="1248443"/>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8" name="组合 70"/>
          <p:cNvGrpSpPr/>
          <p:nvPr/>
        </p:nvGrpSpPr>
        <p:grpSpPr>
          <a:xfrm>
            <a:off x="8479221" y="3656776"/>
            <a:ext cx="1208111" cy="1248443"/>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9" name="组合 2"/>
          <p:cNvGrpSpPr/>
          <p:nvPr/>
        </p:nvGrpSpPr>
        <p:grpSpPr>
          <a:xfrm>
            <a:off x="4108252" y="3315901"/>
            <a:ext cx="1208111" cy="1248443"/>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2" name="椭圆 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0" name="组合 5"/>
          <p:cNvGrpSpPr/>
          <p:nvPr/>
        </p:nvGrpSpPr>
        <p:grpSpPr>
          <a:xfrm>
            <a:off x="3217749" y="3640033"/>
            <a:ext cx="1208111" cy="1248443"/>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1" name="组合 8"/>
          <p:cNvGrpSpPr/>
          <p:nvPr/>
        </p:nvGrpSpPr>
        <p:grpSpPr>
          <a:xfrm>
            <a:off x="2418809" y="3110517"/>
            <a:ext cx="1208111" cy="1248443"/>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grpSp>
        <p:nvGrpSpPr>
          <p:cNvPr id="12" name="组合 11"/>
          <p:cNvGrpSpPr/>
          <p:nvPr/>
        </p:nvGrpSpPr>
        <p:grpSpPr>
          <a:xfrm>
            <a:off x="5077977" y="3579360"/>
            <a:ext cx="1208111" cy="1248443"/>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52" name="矩形 51"/>
          <p:cNvSpPr>
            <a:spLocks noChangeArrowheads="1"/>
          </p:cNvSpPr>
          <p:nvPr/>
        </p:nvSpPr>
        <p:spPr bwMode="auto">
          <a:xfrm>
            <a:off x="2633663" y="3360738"/>
            <a:ext cx="749300" cy="769938"/>
          </a:xfrm>
          <a:prstGeom prst="rect">
            <a:avLst/>
          </a:prstGeom>
          <a:noFill/>
          <a:ln w="9525">
            <a:noFill/>
            <a:miter lim="800000"/>
          </a:ln>
        </p:spPr>
        <p:txBody>
          <a:bodyPr wrap="none" lIns="91416" tIns="45710" rIns="91416" bIns="4571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0" i="0" u="none" strike="noStrike" kern="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感</a:t>
            </a:r>
            <a:endParaRPr kumimoji="0" lang="zh-CN" altLang="en-US" sz="4400" b="0" i="0" u="none" strike="noStrike" kern="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53" name="矩形 52"/>
          <p:cNvSpPr>
            <a:spLocks noChangeArrowheads="1"/>
          </p:cNvSpPr>
          <p:nvPr/>
        </p:nvSpPr>
        <p:spPr bwMode="auto">
          <a:xfrm>
            <a:off x="3495675" y="3856038"/>
            <a:ext cx="749300" cy="769938"/>
          </a:xfrm>
          <a:prstGeom prst="rect">
            <a:avLst/>
          </a:prstGeom>
          <a:noFill/>
          <a:ln w="9525">
            <a:noFill/>
            <a:miter lim="800000"/>
          </a:ln>
        </p:spPr>
        <p:txBody>
          <a:bodyPr wrap="none" lIns="91416" tIns="45710" rIns="91416" bIns="4571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0" i="0" u="none" strike="noStrike" kern="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谢</a:t>
            </a:r>
            <a:endParaRPr kumimoji="0" lang="zh-CN" altLang="en-US" sz="4400" b="0" i="0" u="none" strike="noStrike" kern="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54" name="矩形 53"/>
          <p:cNvSpPr>
            <a:spLocks noChangeArrowheads="1"/>
          </p:cNvSpPr>
          <p:nvPr/>
        </p:nvSpPr>
        <p:spPr bwMode="auto">
          <a:xfrm>
            <a:off x="4335463" y="3575050"/>
            <a:ext cx="749300" cy="769938"/>
          </a:xfrm>
          <a:prstGeom prst="rect">
            <a:avLst/>
          </a:prstGeom>
          <a:noFill/>
          <a:ln w="9525">
            <a:noFill/>
            <a:miter lim="800000"/>
          </a:ln>
        </p:spPr>
        <p:txBody>
          <a:bodyPr wrap="none" lIns="91416" tIns="45710" rIns="91416" bIns="4571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0" i="0" u="none" strike="noStrike" kern="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各</a:t>
            </a:r>
            <a:endParaRPr kumimoji="0" lang="zh-CN" altLang="en-US" sz="4400" b="0" i="0" u="none" strike="noStrike" kern="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55" name="矩形 54"/>
          <p:cNvSpPr>
            <a:spLocks noChangeArrowheads="1"/>
          </p:cNvSpPr>
          <p:nvPr/>
        </p:nvSpPr>
        <p:spPr bwMode="auto">
          <a:xfrm>
            <a:off x="5284788" y="3776663"/>
            <a:ext cx="749300" cy="769938"/>
          </a:xfrm>
          <a:prstGeom prst="rect">
            <a:avLst/>
          </a:prstGeom>
          <a:noFill/>
          <a:ln w="9525">
            <a:noFill/>
            <a:miter lim="800000"/>
          </a:ln>
        </p:spPr>
        <p:txBody>
          <a:bodyPr wrap="none" lIns="91416" tIns="45710" rIns="91416" bIns="4571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0" i="0" u="none" strike="noStrike" kern="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位</a:t>
            </a:r>
            <a:endParaRPr kumimoji="0" lang="zh-CN" altLang="en-US" sz="4400" b="0" i="0" u="none" strike="noStrike" kern="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56" name="椭圆 55"/>
          <p:cNvSpPr/>
          <p:nvPr/>
        </p:nvSpPr>
        <p:spPr>
          <a:xfrm>
            <a:off x="5957888" y="4484688"/>
            <a:ext cx="501650" cy="500063"/>
          </a:xfrm>
          <a:prstGeom prst="ellipse">
            <a:avLst/>
          </a:prstGeom>
          <a:solidFill>
            <a:srgbClr val="00B0F0"/>
          </a:solidFill>
          <a:ln w="25400" cap="flat" cmpd="sng" algn="ctr">
            <a:noFill/>
            <a:prstDash val="solid"/>
          </a:ln>
          <a:effectLst>
            <a:outerShdw blurRad="317500" dist="190500" dir="8100000" algn="tr" rotWithShape="0">
              <a:prstClr val="black">
                <a:alpha val="5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57" name="椭圆 56"/>
          <p:cNvSpPr/>
          <p:nvPr/>
        </p:nvSpPr>
        <p:spPr>
          <a:xfrm>
            <a:off x="7100888" y="4708525"/>
            <a:ext cx="274638" cy="274638"/>
          </a:xfrm>
          <a:prstGeom prst="ellipse">
            <a:avLst/>
          </a:prstGeom>
          <a:solidFill>
            <a:srgbClr val="00B0F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58" name="椭圆 57"/>
          <p:cNvSpPr/>
          <p:nvPr/>
        </p:nvSpPr>
        <p:spPr>
          <a:xfrm>
            <a:off x="3935413" y="4708525"/>
            <a:ext cx="274638" cy="276225"/>
          </a:xfrm>
          <a:prstGeom prst="ellipse">
            <a:avLst/>
          </a:prstGeom>
          <a:solidFill>
            <a:srgbClr val="00B0F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59" name="椭圆 58"/>
          <p:cNvSpPr/>
          <p:nvPr/>
        </p:nvSpPr>
        <p:spPr>
          <a:xfrm>
            <a:off x="3640138" y="4827588"/>
            <a:ext cx="136525" cy="138113"/>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60" name="椭圆 59"/>
          <p:cNvSpPr/>
          <p:nvPr/>
        </p:nvSpPr>
        <p:spPr>
          <a:xfrm>
            <a:off x="7559675" y="4713288"/>
            <a:ext cx="274638" cy="274638"/>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61" name="椭圆 60"/>
          <p:cNvSpPr/>
          <p:nvPr/>
        </p:nvSpPr>
        <p:spPr>
          <a:xfrm>
            <a:off x="4445000" y="4706938"/>
            <a:ext cx="138113" cy="136525"/>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62" name="椭圆 61"/>
          <p:cNvSpPr/>
          <p:nvPr/>
        </p:nvSpPr>
        <p:spPr>
          <a:xfrm>
            <a:off x="7937500" y="4837113"/>
            <a:ext cx="136525" cy="138113"/>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63" name="椭圆 62"/>
          <p:cNvSpPr/>
          <p:nvPr/>
        </p:nvSpPr>
        <p:spPr>
          <a:xfrm>
            <a:off x="5233988" y="4740275"/>
            <a:ext cx="250825" cy="250825"/>
          </a:xfrm>
          <a:prstGeom prst="ellipse">
            <a:avLst/>
          </a:prstGeom>
          <a:solidFill>
            <a:srgbClr val="0070C0"/>
          </a:solidFill>
          <a:ln w="25400" cap="flat" cmpd="sng" algn="ctr">
            <a:noFill/>
            <a:prstDash val="solid"/>
          </a:ln>
          <a:effectLst>
            <a:outerShdw blurRad="317500" dist="190500" dir="8100000" algn="tr" rotWithShape="0">
              <a:prstClr val="black">
                <a:alpha val="5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64" name="椭圆 63"/>
          <p:cNvSpPr/>
          <p:nvPr/>
        </p:nvSpPr>
        <p:spPr>
          <a:xfrm>
            <a:off x="8110538" y="4706938"/>
            <a:ext cx="274638" cy="276225"/>
          </a:xfrm>
          <a:prstGeom prst="ellipse">
            <a:avLst/>
          </a:prstGeom>
          <a:solidFill>
            <a:srgbClr val="00B0F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65" name="椭圆 64"/>
          <p:cNvSpPr/>
          <p:nvPr/>
        </p:nvSpPr>
        <p:spPr>
          <a:xfrm>
            <a:off x="5535613" y="4714875"/>
            <a:ext cx="274638" cy="276225"/>
          </a:xfrm>
          <a:prstGeom prst="ellipse">
            <a:avLst/>
          </a:prstGeom>
          <a:solidFill>
            <a:srgbClr val="00B0F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66" name="椭圆 65"/>
          <p:cNvSpPr/>
          <p:nvPr/>
        </p:nvSpPr>
        <p:spPr>
          <a:xfrm>
            <a:off x="8743950" y="4764088"/>
            <a:ext cx="136525" cy="138113"/>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67" name="椭圆 66"/>
          <p:cNvSpPr/>
          <p:nvPr/>
        </p:nvSpPr>
        <p:spPr>
          <a:xfrm>
            <a:off x="7285038" y="4524375"/>
            <a:ext cx="274638" cy="276225"/>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68" name="椭圆 67"/>
          <p:cNvSpPr/>
          <p:nvPr/>
        </p:nvSpPr>
        <p:spPr>
          <a:xfrm>
            <a:off x="3454400" y="4838700"/>
            <a:ext cx="136525" cy="136525"/>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69" name="椭圆 68"/>
          <p:cNvSpPr/>
          <p:nvPr/>
        </p:nvSpPr>
        <p:spPr>
          <a:xfrm>
            <a:off x="5889625" y="4560888"/>
            <a:ext cx="138113" cy="138113"/>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70" name="椭圆 69"/>
          <p:cNvSpPr/>
          <p:nvPr/>
        </p:nvSpPr>
        <p:spPr>
          <a:xfrm>
            <a:off x="4589463" y="4652963"/>
            <a:ext cx="322263" cy="322263"/>
          </a:xfrm>
          <a:prstGeom prst="ellipse">
            <a:avLst/>
          </a:prstGeom>
          <a:solidFill>
            <a:srgbClr val="00B0F0"/>
          </a:solidFill>
          <a:ln w="25400" cap="flat" cmpd="sng" algn="ctr">
            <a:noFill/>
            <a:prstDash val="solid"/>
          </a:ln>
          <a:effectLst>
            <a:outerShdw blurRad="317500" dist="190500" dir="8100000" algn="tr" rotWithShape="0">
              <a:prstClr val="black">
                <a:alpha val="5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71" name="椭圆 70"/>
          <p:cNvSpPr/>
          <p:nvPr/>
        </p:nvSpPr>
        <p:spPr>
          <a:xfrm>
            <a:off x="6459538" y="4705350"/>
            <a:ext cx="274638" cy="274638"/>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72" name="椭圆 71"/>
          <p:cNvSpPr/>
          <p:nvPr/>
        </p:nvSpPr>
        <p:spPr>
          <a:xfrm>
            <a:off x="2590800" y="4708525"/>
            <a:ext cx="274638" cy="274638"/>
          </a:xfrm>
          <a:prstGeom prst="ellipse">
            <a:avLst/>
          </a:prstGeom>
          <a:solidFill>
            <a:srgbClr val="00B0F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73" name="椭圆 72"/>
          <p:cNvSpPr/>
          <p:nvPr/>
        </p:nvSpPr>
        <p:spPr>
          <a:xfrm>
            <a:off x="2305050" y="4840288"/>
            <a:ext cx="138113" cy="138113"/>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74" name="椭圆 73"/>
          <p:cNvSpPr/>
          <p:nvPr/>
        </p:nvSpPr>
        <p:spPr>
          <a:xfrm>
            <a:off x="4156075" y="4525963"/>
            <a:ext cx="274638" cy="274638"/>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75" name="椭圆 74"/>
          <p:cNvSpPr/>
          <p:nvPr/>
        </p:nvSpPr>
        <p:spPr>
          <a:xfrm>
            <a:off x="3073400" y="4762500"/>
            <a:ext cx="138113" cy="136525"/>
          </a:xfrm>
          <a:prstGeom prst="ellipse">
            <a:avLst/>
          </a:prstGeom>
          <a:solidFill>
            <a:srgbClr val="0070C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76" name="椭圆 75"/>
          <p:cNvSpPr/>
          <p:nvPr/>
        </p:nvSpPr>
        <p:spPr>
          <a:xfrm>
            <a:off x="7577138" y="4568825"/>
            <a:ext cx="136525" cy="136525"/>
          </a:xfrm>
          <a:prstGeom prst="ellipse">
            <a:avLst/>
          </a:prstGeom>
          <a:solidFill>
            <a:srgbClr val="00B0F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77" name="椭圆 76"/>
          <p:cNvSpPr/>
          <p:nvPr/>
        </p:nvSpPr>
        <p:spPr>
          <a:xfrm>
            <a:off x="9113838" y="4700588"/>
            <a:ext cx="274638" cy="274638"/>
          </a:xfrm>
          <a:prstGeom prst="ellipse">
            <a:avLst/>
          </a:prstGeom>
          <a:solidFill>
            <a:srgbClr val="00B0F0"/>
          </a:solidFill>
          <a:ln w="25400" cap="flat" cmpd="sng" algn="ctr">
            <a:noFill/>
            <a:prstDash val="solid"/>
          </a:ln>
          <a:effectLst>
            <a:outerShdw blurRad="254000" dist="127000" dir="8100000" algn="tr" rotWithShape="0">
              <a:prstClr val="black">
                <a:alpha val="60000"/>
              </a:prstClr>
            </a:outerShdw>
          </a:effectLst>
        </p:spPr>
        <p:txBody>
          <a:bodyPr lIns="91416" tIns="45710" rIns="91416" bIns="4571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charset="-122"/>
              <a:cs typeface="+mn-cs"/>
            </a:endParaRPr>
          </a:p>
        </p:txBody>
      </p:sp>
      <p:sp>
        <p:nvSpPr>
          <p:cNvPr id="78" name="矩形 77"/>
          <p:cNvSpPr>
            <a:spLocks noChangeArrowheads="1"/>
          </p:cNvSpPr>
          <p:nvPr/>
        </p:nvSpPr>
        <p:spPr bwMode="auto">
          <a:xfrm>
            <a:off x="6143625" y="3427413"/>
            <a:ext cx="749300" cy="769938"/>
          </a:xfrm>
          <a:prstGeom prst="rect">
            <a:avLst/>
          </a:prstGeom>
          <a:noFill/>
          <a:ln w="9525">
            <a:noFill/>
            <a:miter lim="800000"/>
          </a:ln>
        </p:spPr>
        <p:txBody>
          <a:bodyPr wrap="none" lIns="91416" tIns="45710" rIns="91416" bIns="4571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0" i="0" u="none" strike="noStrike" kern="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领</a:t>
            </a:r>
            <a:endParaRPr kumimoji="0" lang="zh-CN" altLang="en-US" sz="4400" b="0" i="0" u="none" strike="noStrike" kern="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79" name="矩形 78"/>
          <p:cNvSpPr>
            <a:spLocks noChangeArrowheads="1"/>
          </p:cNvSpPr>
          <p:nvPr/>
        </p:nvSpPr>
        <p:spPr bwMode="auto">
          <a:xfrm>
            <a:off x="6946900" y="3833813"/>
            <a:ext cx="749300" cy="769938"/>
          </a:xfrm>
          <a:prstGeom prst="rect">
            <a:avLst/>
          </a:prstGeom>
          <a:noFill/>
          <a:ln w="9525">
            <a:noFill/>
            <a:miter lim="800000"/>
          </a:ln>
        </p:spPr>
        <p:txBody>
          <a:bodyPr wrap="none" lIns="91416" tIns="45710" rIns="91416" bIns="4571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0" i="0" u="none" strike="noStrike" kern="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导</a:t>
            </a:r>
            <a:endParaRPr kumimoji="0" lang="zh-CN" altLang="en-US" sz="4400" b="0" i="0" u="none" strike="noStrike" kern="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80" name="矩形 79"/>
          <p:cNvSpPr>
            <a:spLocks noChangeArrowheads="1"/>
          </p:cNvSpPr>
          <p:nvPr/>
        </p:nvSpPr>
        <p:spPr bwMode="auto">
          <a:xfrm>
            <a:off x="7705725" y="3622675"/>
            <a:ext cx="749300" cy="769938"/>
          </a:xfrm>
          <a:prstGeom prst="rect">
            <a:avLst/>
          </a:prstGeom>
          <a:noFill/>
          <a:ln w="9525">
            <a:noFill/>
            <a:miter lim="800000"/>
          </a:ln>
        </p:spPr>
        <p:txBody>
          <a:bodyPr wrap="none" lIns="91416" tIns="45710" rIns="91416" bIns="4571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0" i="0" u="none" strike="noStrike" kern="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聆</a:t>
            </a:r>
            <a:endParaRPr kumimoji="0" lang="zh-CN" altLang="en-US" sz="4400" b="0" i="0" u="none" strike="noStrike" kern="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81" name="矩形 80"/>
          <p:cNvSpPr>
            <a:spLocks noChangeArrowheads="1"/>
          </p:cNvSpPr>
          <p:nvPr/>
        </p:nvSpPr>
        <p:spPr bwMode="auto">
          <a:xfrm>
            <a:off x="8720138" y="3867150"/>
            <a:ext cx="749300" cy="769938"/>
          </a:xfrm>
          <a:prstGeom prst="rect">
            <a:avLst/>
          </a:prstGeom>
          <a:noFill/>
          <a:ln w="9525">
            <a:noFill/>
            <a:miter lim="800000"/>
          </a:ln>
        </p:spPr>
        <p:txBody>
          <a:bodyPr wrap="none" lIns="91416" tIns="45710" rIns="91416" bIns="4571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0" i="0" u="none" strike="noStrike" kern="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rPr>
              <a:t>听</a:t>
            </a:r>
            <a:endParaRPr kumimoji="0" lang="zh-CN" altLang="en-US" sz="4400" b="0" i="0" u="none" strike="noStrike" kern="0" cap="none" spc="0" normalizeH="0" baseline="0" noProof="0" dirty="0">
              <a:ln>
                <a:noFill/>
              </a:ln>
              <a:solidFill>
                <a:srgbClr val="0070C0"/>
              </a:solidFill>
              <a:effectLst/>
              <a:uLnTx/>
              <a:uFillTx/>
              <a:latin typeface="微软雅黑" panose="020B0503020204020204" charset="-122"/>
              <a:ea typeface="微软雅黑" panose="020B0503020204020204" charset="-122"/>
              <a:cs typeface="+mn-cs"/>
            </a:endParaRPr>
          </a:p>
        </p:txBody>
      </p:sp>
      <p:sp>
        <p:nvSpPr>
          <p:cNvPr id="166962" name="矩形 3"/>
          <p:cNvSpPr/>
          <p:nvPr/>
        </p:nvSpPr>
        <p:spPr>
          <a:xfrm>
            <a:off x="2660650" y="1974850"/>
            <a:ext cx="6883400" cy="708025"/>
          </a:xfrm>
          <a:prstGeom prst="rect">
            <a:avLst/>
          </a:prstGeom>
          <a:noFill/>
          <a:ln w="9525">
            <a:noFill/>
          </a:ln>
        </p:spPr>
        <p:txBody>
          <a:bodyPr lIns="91434" tIns="45718" rIns="91434" bIns="45718" anchor="t">
            <a:spAutoFit/>
          </a:bodyPr>
          <a:lstStyle/>
          <a:p>
            <a:r>
              <a:rPr lang="zh-CN" altLang="en-US" sz="4000" dirty="0">
                <a:solidFill>
                  <a:schemeClr val="accent3"/>
                </a:solidFill>
                <a:latin typeface="隶书" panose="02010509060101010101" pitchFamily="49" charset="-122"/>
                <a:ea typeface="隶书" panose="02010509060101010101" pitchFamily="49" charset="-122"/>
              </a:rPr>
              <a:t>以上不妥之处，请批评指正！</a:t>
            </a:r>
            <a:endParaRPr lang="zh-CN" altLang="en-US" sz="4000" dirty="0">
              <a:solidFill>
                <a:schemeClr val="accent3"/>
              </a:solidFill>
              <a:latin typeface="隶书" panose="02010509060101010101" pitchFamily="49" charset="-122"/>
              <a:ea typeface="隶书" panose="020105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8" presetClass="entr" presetSubtype="12" fill="hold" grpId="0" nodeType="afterEffect" nodePh="1">
                                  <p:stCondLst>
                                    <p:cond delay="0"/>
                                  </p:stCondLst>
                                  <p:endCondLst>
                                    <p:cond evt="begin" delay="0">
                                      <p:tn val="11"/>
                                    </p:cond>
                                  </p:endCondLst>
                                  <p:childTnLst>
                                    <p:set>
                                      <p:cBhvr>
                                        <p:cTn id="12" dur="3000" fill="hold">
                                          <p:stCondLst>
                                            <p:cond delay="0"/>
                                          </p:stCondLst>
                                        </p:cTn>
                                        <p:tgtEl>
                                          <p:spTgt spid="3">
                                            <p:txEl>
                                              <p:pRg st="0" end="0"/>
                                            </p:txEl>
                                          </p:spTgt>
                                        </p:tgtEl>
                                        <p:attrNameLst>
                                          <p:attrName>style.visibility</p:attrName>
                                        </p:attrNameLst>
                                      </p:cBhvr>
                                      <p:to>
                                        <p:strVal val="visible"/>
                                      </p:to>
                                    </p:set>
                                    <p:animEffect transition="in" filter="strips(downLeft)">
                                      <p:cBhvr>
                                        <p:cTn id="13" dur="3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思考</a:t>
            </a:r>
            <a:endParaRPr lang="zh-CN" altLang="en-US" b="1"/>
          </a:p>
        </p:txBody>
      </p:sp>
      <p:sp>
        <p:nvSpPr>
          <p:cNvPr id="3" name="内容占位符 2"/>
          <p:cNvSpPr>
            <a:spLocks noGrp="1"/>
          </p:cNvSpPr>
          <p:nvPr>
            <p:ph idx="1"/>
          </p:nvPr>
        </p:nvSpPr>
        <p:spPr>
          <a:xfrm>
            <a:off x="609600" y="1309370"/>
            <a:ext cx="10972800" cy="4525963"/>
          </a:xfrm>
        </p:spPr>
        <p:txBody>
          <a:bodyPr/>
          <a:lstStyle/>
          <a:p>
            <a:pPr>
              <a:buFont typeface="Wingdings" panose="05000000000000000000" charset="0"/>
              <a:buChar char="u"/>
            </a:pPr>
            <a:r>
              <a:rPr sz="2800"/>
              <a:t>固定电话、有线电视、宽带、水、电、燃气、暖气等经营者向用户收取的安装费、初装费、开户费、扩容费以及类似收费，</a:t>
            </a:r>
            <a:r>
              <a:rPr lang="zh-CN" sz="2800"/>
              <a:t>是否属于建筑服务呢？</a:t>
            </a:r>
            <a:endParaRPr lang="zh-CN" sz="2800"/>
          </a:p>
          <a:p>
            <a:pPr>
              <a:buFont typeface="Wingdings" panose="05000000000000000000" charset="0"/>
              <a:buChar char="u"/>
            </a:pPr>
            <a:endParaRPr lang="zh-CN" altLang="en-US" sz="2400"/>
          </a:p>
          <a:p>
            <a:pPr marL="0" indent="0">
              <a:buFont typeface="Wingdings" panose="05000000000000000000" charset="0"/>
              <a:buNone/>
            </a:pPr>
            <a:r>
              <a:rPr lang="zh-CN" altLang="en-US" sz="2400"/>
              <a:t>  </a:t>
            </a:r>
            <a:r>
              <a:rPr lang="zh-CN" altLang="en-US" sz="2800"/>
              <a:t>答：固定电话、有线电视、宽带、水、电、燃气、暖气等经营者向用户收取的安装费、初装费、开户费、扩容费以及类似收费，按照</a:t>
            </a:r>
            <a:r>
              <a:rPr lang="zh-CN" altLang="en-US" sz="2800" b="1"/>
              <a:t>安装服务</a:t>
            </a:r>
            <a:r>
              <a:rPr lang="zh-CN" altLang="en-US" sz="2800"/>
              <a:t>缴纳增值税。</a:t>
            </a:r>
            <a:endParaRPr lang="zh-CN" altLang="en-US" sz="2400"/>
          </a:p>
          <a:p>
            <a:pPr marL="0" indent="0">
              <a:buFont typeface="Wingdings" panose="05000000000000000000" charset="0"/>
              <a:buNone/>
            </a:pPr>
            <a:endParaRPr lang="zh-CN" altLang="en-US" sz="240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易混淆点</a:t>
            </a:r>
            <a:endParaRPr lang="zh-CN" altLang="en-US" b="1"/>
          </a:p>
        </p:txBody>
      </p:sp>
      <p:sp>
        <p:nvSpPr>
          <p:cNvPr id="3" name="内容占位符 2"/>
          <p:cNvSpPr>
            <a:spLocks noGrp="1"/>
          </p:cNvSpPr>
          <p:nvPr>
            <p:ph idx="1"/>
          </p:nvPr>
        </p:nvSpPr>
        <p:spPr>
          <a:xfrm>
            <a:off x="609600" y="1309370"/>
            <a:ext cx="10972800" cy="4525963"/>
          </a:xfrm>
        </p:spPr>
        <p:txBody>
          <a:bodyPr/>
          <a:lstStyle/>
          <a:p>
            <a:pPr>
              <a:buFont typeface="Wingdings" panose="05000000000000000000" charset="0"/>
              <a:buChar char="u"/>
            </a:pPr>
            <a:r>
              <a:rPr lang="zh-CN" altLang="en-US" sz="3600"/>
              <a:t>这些是建筑服务！</a:t>
            </a:r>
            <a:endParaRPr lang="zh-CN" altLang="en-US" sz="3600"/>
          </a:p>
          <a:p>
            <a:pPr marL="0" indent="0">
              <a:buFont typeface="Wingdings" panose="05000000000000000000" charset="0"/>
              <a:buNone/>
            </a:pPr>
            <a:r>
              <a:rPr lang="en-US" altLang="zh-CN" sz="2400"/>
              <a:t> </a:t>
            </a:r>
            <a:endParaRPr lang="en-US" altLang="zh-CN" sz="2400"/>
          </a:p>
          <a:p>
            <a:pPr marL="0" indent="0">
              <a:lnSpc>
                <a:spcPct val="150000"/>
              </a:lnSpc>
              <a:spcBef>
                <a:spcPts val="0"/>
              </a:spcBef>
              <a:buFont typeface="Wingdings" panose="05000000000000000000" charset="0"/>
              <a:buNone/>
            </a:pPr>
            <a:r>
              <a:rPr lang="en-US" altLang="zh-CN" sz="2400"/>
              <a:t> 1.</a:t>
            </a:r>
            <a:r>
              <a:rPr lang="zh-CN" altLang="en-US" sz="2400"/>
              <a:t>电信安装服务，不是电信服务，而是建筑服务；</a:t>
            </a:r>
            <a:endParaRPr lang="zh-CN" altLang="en-US" sz="2400"/>
          </a:p>
          <a:p>
            <a:pPr marL="0" indent="0">
              <a:lnSpc>
                <a:spcPct val="150000"/>
              </a:lnSpc>
              <a:spcBef>
                <a:spcPts val="0"/>
              </a:spcBef>
              <a:buFont typeface="Wingdings" panose="05000000000000000000" charset="0"/>
              <a:buNone/>
            </a:pPr>
            <a:r>
              <a:rPr lang="en-US" altLang="zh-CN" sz="2400"/>
              <a:t> 2.</a:t>
            </a:r>
            <a:r>
              <a:rPr lang="zh-CN" altLang="en-US" sz="2400"/>
              <a:t>物业服务企业为业主提供的装修服务，不是物业管理服务，而是建筑服务；</a:t>
            </a:r>
            <a:endParaRPr lang="zh-CN" altLang="en-US" sz="2400"/>
          </a:p>
          <a:p>
            <a:pPr marL="0" indent="0">
              <a:lnSpc>
                <a:spcPct val="150000"/>
              </a:lnSpc>
              <a:spcBef>
                <a:spcPts val="0"/>
              </a:spcBef>
              <a:buFont typeface="Wingdings" panose="05000000000000000000" charset="0"/>
              <a:buNone/>
            </a:pPr>
            <a:r>
              <a:rPr lang="zh-CN" altLang="en-US" sz="2400"/>
              <a:t> </a:t>
            </a:r>
            <a:r>
              <a:rPr lang="en-US" altLang="zh-CN" sz="2400"/>
              <a:t>3.</a:t>
            </a:r>
            <a:r>
              <a:rPr lang="zh-CN" altLang="en-US" sz="2400"/>
              <a:t>将建筑施工设备出租给他人使用并配备操作人员的，不是租赁服务，而是建筑服务。</a:t>
            </a:r>
            <a:endParaRPr lang="zh-CN" altLang="en-US" sz="2400"/>
          </a:p>
          <a:p>
            <a:pPr marL="0" indent="0">
              <a:lnSpc>
                <a:spcPct val="150000"/>
              </a:lnSpc>
              <a:spcBef>
                <a:spcPts val="0"/>
              </a:spcBef>
              <a:buFont typeface="Wingdings" panose="05000000000000000000" charset="0"/>
              <a:buNone/>
            </a:pPr>
            <a:endParaRPr lang="zh-CN" altLang="en-US" sz="240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易混淆点</a:t>
            </a:r>
            <a:endParaRPr lang="zh-CN" altLang="en-US" b="1"/>
          </a:p>
        </p:txBody>
      </p:sp>
      <p:sp>
        <p:nvSpPr>
          <p:cNvPr id="3" name="内容占位符 2"/>
          <p:cNvSpPr>
            <a:spLocks noGrp="1"/>
          </p:cNvSpPr>
          <p:nvPr>
            <p:ph idx="1"/>
          </p:nvPr>
        </p:nvSpPr>
        <p:spPr>
          <a:xfrm>
            <a:off x="609600" y="1309370"/>
            <a:ext cx="10972800" cy="4525963"/>
          </a:xfrm>
        </p:spPr>
        <p:txBody>
          <a:bodyPr/>
          <a:lstStyle/>
          <a:p>
            <a:pPr>
              <a:buFont typeface="Wingdings" panose="05000000000000000000" charset="0"/>
              <a:buChar char="u"/>
            </a:pPr>
            <a:r>
              <a:rPr lang="zh-CN" altLang="en-US" sz="3600"/>
              <a:t>这些不是建筑服务！</a:t>
            </a:r>
            <a:endParaRPr lang="zh-CN" altLang="en-US" sz="3600"/>
          </a:p>
          <a:p>
            <a:pPr marL="0" indent="0">
              <a:buFont typeface="Wingdings" panose="05000000000000000000" charset="0"/>
              <a:buNone/>
            </a:pPr>
            <a:r>
              <a:rPr lang="en-US" altLang="zh-CN" sz="2400"/>
              <a:t> </a:t>
            </a:r>
            <a:endParaRPr lang="en-US" altLang="zh-CN" sz="2400"/>
          </a:p>
          <a:p>
            <a:pPr marL="0" indent="0">
              <a:lnSpc>
                <a:spcPct val="150000"/>
              </a:lnSpc>
              <a:spcBef>
                <a:spcPts val="0"/>
              </a:spcBef>
              <a:buFont typeface="Wingdings" panose="05000000000000000000" charset="0"/>
              <a:buNone/>
            </a:pPr>
            <a:r>
              <a:rPr lang="en-US" altLang="zh-CN" sz="2400"/>
              <a:t> 1.</a:t>
            </a:r>
            <a:r>
              <a:rPr lang="zh-CN" altLang="en-US" sz="2400"/>
              <a:t>工程设计，不是建筑服务，而是文化创意服务下的设计服务；</a:t>
            </a:r>
            <a:endParaRPr lang="zh-CN" altLang="en-US" sz="2400"/>
          </a:p>
          <a:p>
            <a:pPr marL="0" indent="0">
              <a:lnSpc>
                <a:spcPct val="150000"/>
              </a:lnSpc>
              <a:spcBef>
                <a:spcPts val="0"/>
              </a:spcBef>
              <a:buFont typeface="Wingdings" panose="05000000000000000000" charset="0"/>
              <a:buNone/>
            </a:pPr>
            <a:r>
              <a:rPr lang="en-US" altLang="zh-CN" sz="2400"/>
              <a:t> 2.</a:t>
            </a:r>
            <a:r>
              <a:rPr lang="zh-CN" altLang="en-US" sz="2400"/>
              <a:t>建筑图纸审核、工程造价鉴证、工程监理不是建筑服务，而是鉴证咨询服务；</a:t>
            </a:r>
            <a:endParaRPr lang="zh-CN" altLang="en-US" sz="2400"/>
          </a:p>
          <a:p>
            <a:pPr marL="0" indent="0">
              <a:lnSpc>
                <a:spcPct val="150000"/>
              </a:lnSpc>
              <a:spcBef>
                <a:spcPts val="0"/>
              </a:spcBef>
              <a:buFont typeface="Wingdings" panose="05000000000000000000" charset="0"/>
              <a:buNone/>
            </a:pPr>
            <a:r>
              <a:rPr lang="zh-CN" altLang="en-US" sz="2400"/>
              <a:t> </a:t>
            </a:r>
            <a:r>
              <a:rPr lang="en-US" altLang="zh-CN" sz="2400"/>
              <a:t>3.</a:t>
            </a:r>
            <a:r>
              <a:rPr lang="zh-CN" altLang="en-US" sz="2400"/>
              <a:t>工程勘察勘探服务，不是建筑服务，而是研发和技术服务；</a:t>
            </a:r>
            <a:endParaRPr lang="zh-CN" altLang="en-US" sz="2400"/>
          </a:p>
          <a:p>
            <a:pPr marL="0" indent="0">
              <a:lnSpc>
                <a:spcPct val="150000"/>
              </a:lnSpc>
              <a:spcBef>
                <a:spcPts val="0"/>
              </a:spcBef>
              <a:buFont typeface="Wingdings" panose="05000000000000000000" charset="0"/>
              <a:buNone/>
            </a:pPr>
            <a:r>
              <a:rPr lang="zh-CN" altLang="en-US" sz="2400"/>
              <a:t> </a:t>
            </a:r>
            <a:r>
              <a:rPr lang="en-US" altLang="zh-CN" sz="2400"/>
              <a:t>4.</a:t>
            </a:r>
            <a:r>
              <a:rPr lang="zh-CN" altLang="en-US" sz="2400"/>
              <a:t>植物养护服务，不是建筑服务，而是其他生活服务；</a:t>
            </a:r>
            <a:endParaRPr lang="zh-CN" altLang="en-US" sz="2400"/>
          </a:p>
          <a:p>
            <a:pPr marL="0" indent="0">
              <a:lnSpc>
                <a:spcPct val="150000"/>
              </a:lnSpc>
              <a:spcBef>
                <a:spcPts val="0"/>
              </a:spcBef>
              <a:buFont typeface="Wingdings" panose="05000000000000000000" charset="0"/>
              <a:buNone/>
            </a:pPr>
            <a:r>
              <a:rPr lang="zh-CN" altLang="en-US" sz="2400"/>
              <a:t> </a:t>
            </a:r>
            <a:r>
              <a:rPr lang="en-US" altLang="zh-CN" sz="2400"/>
              <a:t>5.</a:t>
            </a:r>
            <a:r>
              <a:rPr lang="zh-CN" altLang="en-US" sz="2400"/>
              <a:t>电梯维护保养服务，不是建筑服务，而是其他现代服务。</a:t>
            </a:r>
            <a:endParaRPr lang="zh-CN" altLang="en-US" sz="2400"/>
          </a:p>
          <a:p>
            <a:pPr marL="0" indent="0">
              <a:lnSpc>
                <a:spcPct val="150000"/>
              </a:lnSpc>
              <a:spcBef>
                <a:spcPts val="0"/>
              </a:spcBef>
              <a:buFont typeface="Wingdings" panose="05000000000000000000" charset="0"/>
              <a:buNone/>
            </a:pPr>
            <a:endParaRPr lang="zh-CN" altLang="en-US" sz="2400"/>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（二）计税方法</a:t>
            </a:r>
            <a:endParaRPr lang="zh-CN" altLang="en-US" b="1"/>
          </a:p>
        </p:txBody>
      </p:sp>
      <p:sp>
        <p:nvSpPr>
          <p:cNvPr id="3" name="内容占位符 2"/>
          <p:cNvSpPr>
            <a:spLocks noGrp="1"/>
          </p:cNvSpPr>
          <p:nvPr>
            <p:ph idx="1"/>
          </p:nvPr>
        </p:nvSpPr>
        <p:spPr>
          <a:xfrm>
            <a:off x="609600" y="1309370"/>
            <a:ext cx="10972800" cy="4525963"/>
          </a:xfrm>
        </p:spPr>
        <p:txBody>
          <a:bodyPr/>
          <a:lstStyle/>
          <a:p>
            <a:pPr>
              <a:buFont typeface="Wingdings" panose="05000000000000000000" charset="0"/>
              <a:buChar char="u"/>
            </a:pPr>
            <a:r>
              <a:rPr lang="zh-CN" altLang="en-US" sz="2400">
                <a:sym typeface="+mn-ea"/>
              </a:rPr>
              <a:t>建筑业一般纳税人发生应税行为适用一般计税方法计税，除可选择适用简易计税方法的情形外。</a:t>
            </a:r>
            <a:endParaRPr lang="zh-CN" altLang="en-US" sz="2400"/>
          </a:p>
          <a:p>
            <a:pPr>
              <a:buFont typeface="Wingdings" panose="05000000000000000000" charset="0"/>
              <a:buChar char="u"/>
            </a:pPr>
            <a:r>
              <a:rPr lang="zh-CN" altLang="en-US" sz="2400">
                <a:sym typeface="+mn-ea"/>
              </a:rPr>
              <a:t>建筑业小规模纳税人发生应税行为适用简易计税方法计税。</a:t>
            </a:r>
            <a:endParaRPr lang="zh-CN" altLang="en-US" sz="2400"/>
          </a:p>
          <a:p>
            <a:pPr marL="0" indent="0">
              <a:buNone/>
            </a:pPr>
            <a:endParaRPr lang="zh-CN" altLang="en-US" sz="2400"/>
          </a:p>
          <a:p>
            <a:pPr marL="0" indent="0">
              <a:buNone/>
            </a:pPr>
            <a:r>
              <a:rPr lang="zh-CN" altLang="en-US"/>
              <a:t>                                          </a:t>
            </a:r>
            <a:endParaRPr lang="zh-CN" altLang="en-US"/>
          </a:p>
          <a:p>
            <a:pPr marL="0" indent="0">
              <a:buNone/>
            </a:pPr>
            <a:endParaRPr lang="zh-CN" altLang="en-US"/>
          </a:p>
          <a:p>
            <a:pPr marL="0" indent="0">
              <a:buNone/>
            </a:pPr>
            <a:r>
              <a:rPr lang="zh-CN" altLang="en-US"/>
              <a:t>                                          </a:t>
            </a:r>
            <a:endParaRPr lang="zh-CN" altLang="en-US"/>
          </a:p>
          <a:p>
            <a:pPr marL="0" indent="0">
              <a:buNone/>
            </a:pPr>
            <a:r>
              <a:rPr lang="zh-CN" altLang="en-US"/>
              <a:t>                                            </a:t>
            </a:r>
            <a:endParaRPr lang="zh-CN" altLang="en-US"/>
          </a:p>
          <a:p>
            <a:pPr marL="0" indent="0">
              <a:buFont typeface="Wingdings" panose="05000000000000000000" charset="0"/>
              <a:buNone/>
            </a:pPr>
            <a:endParaRPr lang="zh-CN" altLang="en-US"/>
          </a:p>
        </p:txBody>
      </p:sp>
      <p:pic>
        <p:nvPicPr>
          <p:cNvPr id="4" name="图片 3" descr="图片1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0880" y="123825"/>
            <a:ext cx="1095375" cy="711200"/>
          </a:xfrm>
          <a:prstGeom prst="rect">
            <a:avLst/>
          </a:prstGeom>
        </p:spPr>
      </p:pic>
      <p:sp>
        <p:nvSpPr>
          <p:cNvPr id="5" name="右箭头 4"/>
          <p:cNvSpPr/>
          <p:nvPr/>
        </p:nvSpPr>
        <p:spPr>
          <a:xfrm>
            <a:off x="4217670" y="4763770"/>
            <a:ext cx="979170" cy="485775"/>
          </a:xfrm>
          <a:prstGeom prst="rightArrow">
            <a:avLst/>
          </a:prstGeom>
          <a:solidFill>
            <a:srgbClr val="92D05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6" name="右箭头 5"/>
          <p:cNvSpPr/>
          <p:nvPr/>
        </p:nvSpPr>
        <p:spPr>
          <a:xfrm>
            <a:off x="4217670" y="2835275"/>
            <a:ext cx="979170" cy="485775"/>
          </a:xfrm>
          <a:prstGeom prst="rightArrow">
            <a:avLst/>
          </a:prstGeom>
          <a:solidFill>
            <a:srgbClr val="92D05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7" name="流程图: 可选过程 6"/>
          <p:cNvSpPr/>
          <p:nvPr/>
        </p:nvSpPr>
        <p:spPr>
          <a:xfrm>
            <a:off x="775335" y="2687955"/>
            <a:ext cx="3329940" cy="781050"/>
          </a:xfrm>
          <a:prstGeom prst="flowChartAlternateProcess">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800" b="1">
                <a:solidFill>
                  <a:srgbClr val="0070C0"/>
                </a:solidFill>
                <a:sym typeface="+mn-ea"/>
              </a:rPr>
              <a:t>一般计税方法计税</a:t>
            </a:r>
            <a:endParaRPr lang="zh-CN" altLang="en-US" sz="2800" b="1">
              <a:solidFill>
                <a:srgbClr val="0070C0"/>
              </a:solidFill>
              <a:sym typeface="+mn-ea"/>
            </a:endParaRPr>
          </a:p>
        </p:txBody>
      </p:sp>
      <p:sp>
        <p:nvSpPr>
          <p:cNvPr id="8" name="流程图: 可选过程 7"/>
          <p:cNvSpPr/>
          <p:nvPr/>
        </p:nvSpPr>
        <p:spPr>
          <a:xfrm>
            <a:off x="775335" y="4625975"/>
            <a:ext cx="3329940" cy="760730"/>
          </a:xfrm>
          <a:prstGeom prst="flowChartAlternateProcess">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800" b="1">
                <a:solidFill>
                  <a:srgbClr val="0070C0"/>
                </a:solidFill>
                <a:sym typeface="+mn-ea"/>
              </a:rPr>
              <a:t>简易计税方法计税</a:t>
            </a:r>
            <a:endParaRPr lang="zh-CN" altLang="en-US" sz="2800" b="1">
              <a:solidFill>
                <a:srgbClr val="0070C0"/>
              </a:solidFill>
              <a:sym typeface="+mn-ea"/>
            </a:endParaRPr>
          </a:p>
        </p:txBody>
      </p:sp>
      <p:sp>
        <p:nvSpPr>
          <p:cNvPr id="9" name="流程图: 可选过程 8"/>
          <p:cNvSpPr/>
          <p:nvPr/>
        </p:nvSpPr>
        <p:spPr>
          <a:xfrm>
            <a:off x="5337175" y="2688590"/>
            <a:ext cx="3329940" cy="781050"/>
          </a:xfrm>
          <a:prstGeom prst="flowChartAlternateProcess">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800" b="1">
                <a:solidFill>
                  <a:srgbClr val="0070C0"/>
                </a:solidFill>
                <a:sym typeface="+mn-ea"/>
              </a:rPr>
              <a:t>税率</a:t>
            </a:r>
            <a:r>
              <a:rPr lang="en-US" altLang="zh-CN" sz="2800" b="1">
                <a:solidFill>
                  <a:srgbClr val="0070C0"/>
                </a:solidFill>
                <a:sym typeface="+mn-ea"/>
              </a:rPr>
              <a:t>9%</a:t>
            </a:r>
            <a:endParaRPr lang="en-US" altLang="zh-CN" sz="2800" b="1">
              <a:solidFill>
                <a:srgbClr val="0070C0"/>
              </a:solidFill>
              <a:sym typeface="+mn-ea"/>
            </a:endParaRPr>
          </a:p>
        </p:txBody>
      </p:sp>
      <p:sp>
        <p:nvSpPr>
          <p:cNvPr id="10" name="流程图: 可选过程 9"/>
          <p:cNvSpPr/>
          <p:nvPr/>
        </p:nvSpPr>
        <p:spPr>
          <a:xfrm>
            <a:off x="5337175" y="4625975"/>
            <a:ext cx="3329940" cy="760730"/>
          </a:xfrm>
          <a:prstGeom prst="flowChartAlternateProcess">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800" b="1">
                <a:solidFill>
                  <a:srgbClr val="0070C0"/>
                </a:solidFill>
                <a:sym typeface="+mn-ea"/>
              </a:rPr>
              <a:t>征收率</a:t>
            </a:r>
            <a:r>
              <a:rPr lang="en-US" altLang="zh-CN" sz="2800" b="1">
                <a:solidFill>
                  <a:srgbClr val="0070C0"/>
                </a:solidFill>
                <a:sym typeface="+mn-ea"/>
              </a:rPr>
              <a:t>3%</a:t>
            </a:r>
            <a:endParaRPr lang="en-US" altLang="zh-CN" sz="2800" b="1">
              <a:solidFill>
                <a:srgbClr val="0070C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p:tgtEl>
                                          <p:spTgt spid="8"/>
                                        </p:tgtEl>
                                        <p:attrNameLst>
                                          <p:attrName>ppt_y</p:attrName>
                                        </p:attrNameLst>
                                      </p:cBhvr>
                                      <p:tavLst>
                                        <p:tav tm="0">
                                          <p:val>
                                            <p:strVal val="#ppt_y+#ppt_h*1.125000"/>
                                          </p:val>
                                        </p:tav>
                                        <p:tav tm="100000">
                                          <p:val>
                                            <p:strVal val="#ppt_y"/>
                                          </p:val>
                                        </p:tav>
                                      </p:tavLst>
                                    </p:anim>
                                    <p:animEffect transition="in" filter="wipe(up)">
                                      <p:cBhvr>
                                        <p:cTn id="22" dur="500"/>
                                        <p:tgtEl>
                                          <p:spTgt spid="8"/>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ppt_y</p:attrName>
                                        </p:attrNameLst>
                                      </p:cBhvr>
                                      <p:tavLst>
                                        <p:tav tm="0">
                                          <p:val>
                                            <p:strVal val="#ppt_y+#ppt_h*1.125000"/>
                                          </p:val>
                                        </p:tav>
                                        <p:tav tm="100000">
                                          <p:val>
                                            <p:strVal val="#ppt_y"/>
                                          </p:val>
                                        </p:tav>
                                      </p:tavLst>
                                    </p:anim>
                                    <p:animEffect transition="in" filter="wipe(up)">
                                      <p:cBhvr>
                                        <p:cTn id="26" dur="500"/>
                                        <p:tgtEl>
                                          <p:spTgt spid="5"/>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ppt_y</p:attrName>
                                        </p:attrNameLst>
                                      </p:cBhvr>
                                      <p:tavLst>
                                        <p:tav tm="0">
                                          <p:val>
                                            <p:strVal val="#ppt_y+#ppt_h*1.125000"/>
                                          </p:val>
                                        </p:tav>
                                        <p:tav tm="100000">
                                          <p:val>
                                            <p:strVal val="#ppt_y"/>
                                          </p:val>
                                        </p:tav>
                                      </p:tavLst>
                                    </p:anim>
                                    <p:animEffect transition="in" filter="wipe(up)">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ldLvl="0" animBg="1"/>
      <p:bldP spid="7" grpId="0" animBg="1"/>
      <p:bldP spid="8" grpId="0" animBg="1"/>
      <p:bldP spid="9" grpId="0" animBg="1"/>
      <p:bldP spid="10" grpId="0" animBg="1"/>
    </p:bldLst>
  </p:timing>
</p:sld>
</file>

<file path=ppt/tags/tag1.xml><?xml version="1.0" encoding="utf-8"?>
<p:tagLst xmlns:p="http://schemas.openxmlformats.org/presentationml/2006/main">
  <p:tag name="REFSHAPE" val="298337388"/>
  <p:tag name="KSO_WM_UNIT_PLACING_PICTURE_USER_VIEWPORT" val="{&quot;height&quot;:8985,&quot;width&quot;:3825}"/>
</p:tagLst>
</file>

<file path=ppt/theme/theme1.xml><?xml version="1.0" encoding="utf-8"?>
<a:theme xmlns:a="http://schemas.openxmlformats.org/drawingml/2006/main" name="友好合作">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Rounded MT Bold"/>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9813</Words>
  <Application>WPS 演示</Application>
  <PresentationFormat>宽屏</PresentationFormat>
  <Paragraphs>390</Paragraphs>
  <Slides>50</Slides>
  <Notes>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50</vt:i4>
      </vt:variant>
    </vt:vector>
  </HeadingPairs>
  <TitlesOfParts>
    <vt:vector size="66" baseType="lpstr">
      <vt:lpstr>Arial</vt:lpstr>
      <vt:lpstr>宋体</vt:lpstr>
      <vt:lpstr>Wingdings</vt:lpstr>
      <vt:lpstr>Arial Black</vt:lpstr>
      <vt:lpstr>Arial Rounded MT Bold</vt:lpstr>
      <vt:lpstr>黑体</vt:lpstr>
      <vt:lpstr>Calibri</vt:lpstr>
      <vt:lpstr>Calibri</vt:lpstr>
      <vt:lpstr>微软雅黑</vt:lpstr>
      <vt:lpstr>Times New Roman</vt:lpstr>
      <vt:lpstr>Wingdings</vt:lpstr>
      <vt:lpstr>Eras Bold ITC</vt:lpstr>
      <vt:lpstr>Segoe Print</vt:lpstr>
      <vt:lpstr>Arial Unicode MS</vt:lpstr>
      <vt:lpstr>隶书</vt:lpstr>
      <vt:lpstr>友好合作</vt:lpstr>
      <vt:lpstr>建筑业税收政策</vt:lpstr>
      <vt:lpstr>PowerPoint 演示文稿</vt:lpstr>
      <vt:lpstr>PowerPoint 演示文稿</vt:lpstr>
      <vt:lpstr>（一）税目</vt:lpstr>
      <vt:lpstr>PowerPoint 演示文稿</vt:lpstr>
      <vt:lpstr>思考</vt:lpstr>
      <vt:lpstr>易混淆点</vt:lpstr>
      <vt:lpstr>易混淆点</vt:lpstr>
      <vt:lpstr>（二）计税方法</vt:lpstr>
      <vt:lpstr>PowerPoint 演示文稿</vt:lpstr>
      <vt:lpstr>PowerPoint 演示文稿</vt:lpstr>
      <vt:lpstr>PowerPoint 演示文稿</vt:lpstr>
      <vt:lpstr>PowerPoint 演示文稿</vt:lpstr>
      <vt:lpstr>（三）预缴</vt:lpstr>
      <vt:lpstr>PowerPoint 演示文稿</vt:lpstr>
      <vt:lpstr>PowerPoint 演示文稿</vt:lpstr>
      <vt:lpstr>PowerPoint 演示文稿</vt:lpstr>
      <vt:lpstr>PowerPoint 演示文稿</vt:lpstr>
      <vt:lpstr>（一）增值税税收优惠</vt:lpstr>
      <vt:lpstr>PowerPoint 演示文稿</vt:lpstr>
      <vt:lpstr>PowerPoint 演示文稿</vt:lpstr>
      <vt:lpstr>PowerPoint 演示文稿</vt:lpstr>
      <vt:lpstr>（二）企业所得税税收优惠</vt:lpstr>
      <vt:lpstr>PowerPoint 演示文稿</vt:lpstr>
      <vt:lpstr>PowerPoint 演示文稿</vt:lpstr>
      <vt:lpstr>PowerPoint 演示文稿</vt:lpstr>
      <vt:lpstr>PowerPoint 演示文稿</vt:lpstr>
      <vt:lpstr>（三）其他税费税收优惠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建筑业税收政策</dc:title>
  <dc:creator/>
  <cp:lastModifiedBy>Administrator</cp:lastModifiedBy>
  <cp:revision>26</cp:revision>
  <dcterms:created xsi:type="dcterms:W3CDTF">2021-08-11T08:31:00Z</dcterms:created>
  <dcterms:modified xsi:type="dcterms:W3CDTF">2021-09-23T12:04:53Z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y fmtid="{D5CDD505-2E9C-101B-9397-08002B2CF9AE}" pid="3" name="ICV">
    <vt:lpwstr>39A56CFB79FD448EB97D7E71BC9082F6</vt:lpwstr>
  </property>
</Properties>
</file>