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</p:sldMasterIdLst>
  <p:notesMasterIdLst>
    <p:notesMasterId r:id="rId5"/>
  </p:notesMasterIdLst>
  <p:handoutMasterIdLst>
    <p:handoutMasterId r:id="rId25"/>
  </p:handoutMasterIdLst>
  <p:sldIdLst>
    <p:sldId id="869" r:id="rId4"/>
    <p:sldId id="870" r:id="rId6"/>
    <p:sldId id="871" r:id="rId7"/>
    <p:sldId id="872" r:id="rId8"/>
    <p:sldId id="874" r:id="rId9"/>
    <p:sldId id="875" r:id="rId10"/>
    <p:sldId id="876" r:id="rId11"/>
    <p:sldId id="873" r:id="rId12"/>
    <p:sldId id="887" r:id="rId13"/>
    <p:sldId id="877" r:id="rId14"/>
    <p:sldId id="878" r:id="rId15"/>
    <p:sldId id="879" r:id="rId16"/>
    <p:sldId id="880" r:id="rId17"/>
    <p:sldId id="881" r:id="rId18"/>
    <p:sldId id="882" r:id="rId19"/>
    <p:sldId id="888" r:id="rId20"/>
    <p:sldId id="883" r:id="rId21"/>
    <p:sldId id="884" r:id="rId22"/>
    <p:sldId id="885" r:id="rId23"/>
    <p:sldId id="886" r:id="rId24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939E859-75D8-47FC-8184-DF78D045EAAE}">
          <p14:sldIdLst/>
        </p14:section>
        <p14:section name="电脑端" id="{2B2572EE-FFED-B54D-A6B5-A190D97E0969}">
          <p14:sldIdLst/>
        </p14:section>
        <p14:section name="联系方式" id="{4B47F46B-FCB4-4B59-9A43-01BA8515EA09}">
          <p14:sldIdLst>
            <p14:sldId id="869"/>
            <p14:sldId id="870"/>
            <p14:sldId id="871"/>
            <p14:sldId id="872"/>
            <p14:sldId id="874"/>
            <p14:sldId id="875"/>
            <p14:sldId id="876"/>
            <p14:sldId id="873"/>
            <p14:sldId id="887"/>
            <p14:sldId id="877"/>
            <p14:sldId id="878"/>
            <p14:sldId id="879"/>
            <p14:sldId id="880"/>
            <p14:sldId id="881"/>
            <p14:sldId id="882"/>
            <p14:sldId id="888"/>
            <p14:sldId id="883"/>
            <p14:sldId id="884"/>
            <p14:sldId id="885"/>
            <p14:sldId id="88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作者" initials="A" lastIdx="0" clrIdx="1"/>
  <p:cmAuthor id="3" name="田春园" initials="tcy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F7"/>
    <a:srgbClr val="0075A5"/>
    <a:srgbClr val="FFFFFF"/>
    <a:srgbClr val="0099D7"/>
    <a:srgbClr val="0087BF"/>
    <a:srgbClr val="00A6E8"/>
    <a:srgbClr val="B89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57" autoAdjust="0"/>
    <p:restoredTop sz="76889" autoAdjust="0"/>
  </p:normalViewPr>
  <p:slideViewPr>
    <p:cSldViewPr>
      <p:cViewPr varScale="1">
        <p:scale>
          <a:sx n="57" d="100"/>
          <a:sy n="57" d="100"/>
        </p:scale>
        <p:origin x="1110" y="66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44" y="60"/>
      </p:cViewPr>
      <p:guideLst>
        <p:guide orient="horz" pos="2880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3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C00B5-3848-4E80-B6FD-EA9C5EC64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注册成功后，系统会有提示“注册成功”，未注册成功的，一般情况下是有红色标记，提示哪里的信息填写有问题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注册成功后，系统会有提示“注册成功”，未注册成功的，一般情况下是有红色标记，提示哪里的信息填写有问题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注册成功后，系统会有提示“注册成功”，未注册成功的，一般情况下是有红色标记，提示哪里的信息填写有问题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75-9B27-49B8-B777-B8CD49C9A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7FA-CD68-43E9-86DF-5B141A7D94E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7F5E-F718-4433-90B9-ACA09CB7EAD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90E-3F40-4DCA-B7E1-37A4103422C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fld id="{F2D24473-6415-4007-B0F2-965F98975CCD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 userDrawn="1"/>
        </p:nvSpPr>
        <p:spPr>
          <a:xfrm>
            <a:off x="623392" y="188640"/>
            <a:ext cx="5532784" cy="5452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 userDrawn="1"/>
        </p:nvSpPr>
        <p:spPr>
          <a:xfrm>
            <a:off x="623392" y="188640"/>
            <a:ext cx="5532784" cy="5452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07504" y="1071638"/>
            <a:ext cx="443211" cy="53105"/>
          </a:xfrm>
          <a:prstGeom prst="rect">
            <a:avLst/>
          </a:prstGeom>
          <a:gradFill flip="none" rotWithShape="1">
            <a:gsLst>
              <a:gs pos="0">
                <a:srgbClr val="F6892A">
                  <a:shade val="30000"/>
                  <a:satMod val="115000"/>
                </a:srgbClr>
              </a:gs>
              <a:gs pos="50000">
                <a:srgbClr val="F6892A">
                  <a:shade val="67500"/>
                  <a:satMod val="115000"/>
                </a:srgbClr>
              </a:gs>
              <a:gs pos="100000">
                <a:srgbClr val="F6892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39552" y="1073151"/>
            <a:ext cx="8365429" cy="5159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360" y="317424"/>
            <a:ext cx="720080" cy="519288"/>
          </a:xfrm>
          <a:prstGeom prst="rect">
            <a:avLst/>
          </a:prstGeom>
        </p:spPr>
      </p:pic>
      <p:sp>
        <p:nvSpPr>
          <p:cNvPr id="12" name="标题 1"/>
          <p:cNvSpPr txBox="1"/>
          <p:nvPr userDrawn="1"/>
        </p:nvSpPr>
        <p:spPr>
          <a:xfrm>
            <a:off x="623392" y="188640"/>
            <a:ext cx="5532784" cy="5452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6" name="标题 1"/>
          <p:cNvSpPr>
            <a:spLocks noGrp="1"/>
          </p:cNvSpPr>
          <p:nvPr userDrawn="1"/>
        </p:nvSpPr>
        <p:spPr>
          <a:xfrm>
            <a:off x="370490" y="350540"/>
            <a:ext cx="7081830" cy="7021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kumimoji="1" lang="zh-CN" altLang="en-US" sz="2800" dirty="0" smtClean="0">
                <a:solidFill>
                  <a:prstClr val="black"/>
                </a:solidFill>
              </a:rPr>
              <a:t>工商联信息化建设的规划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07504" y="1071638"/>
            <a:ext cx="443211" cy="53105"/>
          </a:xfrm>
          <a:prstGeom prst="rect">
            <a:avLst/>
          </a:prstGeom>
          <a:gradFill flip="none" rotWithShape="1">
            <a:gsLst>
              <a:gs pos="0">
                <a:srgbClr val="F6892A">
                  <a:shade val="30000"/>
                  <a:satMod val="115000"/>
                </a:srgbClr>
              </a:gs>
              <a:gs pos="50000">
                <a:srgbClr val="F6892A">
                  <a:shade val="67500"/>
                  <a:satMod val="115000"/>
                </a:srgbClr>
              </a:gs>
              <a:gs pos="100000">
                <a:srgbClr val="F6892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39552" y="1073151"/>
            <a:ext cx="8365429" cy="5159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360" y="317424"/>
            <a:ext cx="720080" cy="519288"/>
          </a:xfrm>
          <a:prstGeom prst="rect">
            <a:avLst/>
          </a:prstGeom>
        </p:spPr>
      </p:pic>
      <p:sp>
        <p:nvSpPr>
          <p:cNvPr id="12" name="标题 1"/>
          <p:cNvSpPr txBox="1"/>
          <p:nvPr userDrawn="1"/>
        </p:nvSpPr>
        <p:spPr>
          <a:xfrm>
            <a:off x="623392" y="188640"/>
            <a:ext cx="5532784" cy="5452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6" name="标题 1"/>
          <p:cNvSpPr>
            <a:spLocks noGrp="1"/>
          </p:cNvSpPr>
          <p:nvPr userDrawn="1"/>
        </p:nvSpPr>
        <p:spPr>
          <a:xfrm>
            <a:off x="370490" y="350540"/>
            <a:ext cx="7081830" cy="7021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kumimoji="1" lang="zh-CN" altLang="en-US" sz="2800" dirty="0" smtClean="0">
                <a:solidFill>
                  <a:prstClr val="black"/>
                </a:solidFill>
              </a:rPr>
              <a:t>信息化工作会议后的工作及进展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07504" y="1071638"/>
            <a:ext cx="443211" cy="53105"/>
          </a:xfrm>
          <a:prstGeom prst="rect">
            <a:avLst/>
          </a:prstGeom>
          <a:gradFill flip="none" rotWithShape="1">
            <a:gsLst>
              <a:gs pos="0">
                <a:srgbClr val="F6892A">
                  <a:shade val="30000"/>
                  <a:satMod val="115000"/>
                </a:srgbClr>
              </a:gs>
              <a:gs pos="50000">
                <a:srgbClr val="F6892A">
                  <a:shade val="67500"/>
                  <a:satMod val="115000"/>
                </a:srgbClr>
              </a:gs>
              <a:gs pos="100000">
                <a:srgbClr val="F6892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39552" y="1073151"/>
            <a:ext cx="8365429" cy="5159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360" y="317424"/>
            <a:ext cx="720080" cy="519288"/>
          </a:xfrm>
          <a:prstGeom prst="rect">
            <a:avLst/>
          </a:prstGeom>
        </p:spPr>
      </p:pic>
      <p:sp>
        <p:nvSpPr>
          <p:cNvPr id="12" name="标题 1"/>
          <p:cNvSpPr txBox="1"/>
          <p:nvPr userDrawn="1"/>
        </p:nvSpPr>
        <p:spPr>
          <a:xfrm>
            <a:off x="623392" y="188640"/>
            <a:ext cx="5532784" cy="5452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6" name="标题 1"/>
          <p:cNvSpPr>
            <a:spLocks noGrp="1"/>
          </p:cNvSpPr>
          <p:nvPr userDrawn="1"/>
        </p:nvSpPr>
        <p:spPr>
          <a:xfrm>
            <a:off x="370490" y="350540"/>
            <a:ext cx="7081830" cy="7021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sz="30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kumimoji="1" lang="zh-CN" altLang="en-US" sz="2800" dirty="0" smtClean="0">
                <a:solidFill>
                  <a:prstClr val="black"/>
                </a:solidFill>
              </a:rPr>
              <a:t>几点要求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B35C-249C-4E1E-926D-8C18974578C6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3753-908D-468F-8FF1-43905F47A1D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logo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3299" y="260648"/>
            <a:ext cx="1629181" cy="55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 userDrawn="1"/>
        </p:nvSpPr>
        <p:spPr>
          <a:xfrm>
            <a:off x="569995" y="980728"/>
            <a:ext cx="2088232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658227" y="980728"/>
            <a:ext cx="2088232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anchor="ctr"/>
          <a:lstStyle>
            <a:lvl1pPr algn="l">
              <a:defRPr sz="2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fld id="{04E8A25C-D521-4D59-B808-C3E953FAEA9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fld id="{60A8ED1E-7C95-45D6-9B40-0FCD88555B4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39C-BE1D-4F96-BBAB-AB4BB37EA63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97DF-5F2D-4B24-8A37-5FD6836AA24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8378-1D62-4780-914D-E4E0FDC1E8E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332-96D9-4284-B7F6-31CAEB1134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BFA4-0DD9-420E-84F8-E992AA76DA0B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3981-893C-4C36-9778-0DE5327E072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D2C4-43F1-4E21-AF87-CB914ACD543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1B20-B0C5-41E8-94AA-FCAF4BACC76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03CE-22AD-4682-92DB-BC1E79E02FC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8491-5AB1-43BC-A6B8-9A5A98DA564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7541-A9EC-408B-97A4-99D78247D36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9A7-C7AA-42CF-A11C-84F546970E2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fld id="{05CFEF70-76AC-4D6F-8AA8-F1534C92A52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fld id="{05CFEF70-76AC-4D6F-8AA8-F1534C92A52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en-US" altLang="zh-CN" smtClean="0"/>
          </a:p>
        </p:txBody>
      </p:sp>
      <p:sp>
        <p:nvSpPr>
          <p:cNvPr id="8" name="矩形 7"/>
          <p:cNvSpPr/>
          <p:nvPr userDrawn="1"/>
        </p:nvSpPr>
        <p:spPr>
          <a:xfrm>
            <a:off x="107504" y="1071638"/>
            <a:ext cx="443211" cy="53105"/>
          </a:xfrm>
          <a:prstGeom prst="rect">
            <a:avLst/>
          </a:prstGeom>
          <a:gradFill flip="none" rotWithShape="1">
            <a:gsLst>
              <a:gs pos="0">
                <a:srgbClr val="F6892A">
                  <a:shade val="30000"/>
                  <a:satMod val="115000"/>
                </a:srgbClr>
              </a:gs>
              <a:gs pos="50000">
                <a:srgbClr val="F6892A">
                  <a:shade val="67500"/>
                  <a:satMod val="115000"/>
                </a:srgbClr>
              </a:gs>
              <a:gs pos="100000">
                <a:srgbClr val="F6892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39552" y="1073151"/>
            <a:ext cx="8365429" cy="5159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07504" y="1071638"/>
            <a:ext cx="443211" cy="53105"/>
          </a:xfrm>
          <a:prstGeom prst="rect">
            <a:avLst/>
          </a:prstGeom>
          <a:gradFill flip="none" rotWithShape="1">
            <a:gsLst>
              <a:gs pos="0">
                <a:srgbClr val="F6892A">
                  <a:shade val="30000"/>
                  <a:satMod val="115000"/>
                </a:srgbClr>
              </a:gs>
              <a:gs pos="50000">
                <a:srgbClr val="F6892A">
                  <a:shade val="67500"/>
                  <a:satMod val="115000"/>
                </a:srgbClr>
              </a:gs>
              <a:gs pos="100000">
                <a:srgbClr val="F6892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39552" y="1073151"/>
            <a:ext cx="8365429" cy="5159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标题 1"/>
          <p:cNvSpPr txBox="1"/>
          <p:nvPr userDrawn="1"/>
        </p:nvSpPr>
        <p:spPr>
          <a:xfrm>
            <a:off x="623392" y="188640"/>
            <a:ext cx="5532784" cy="5452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</p:spPr>
        <p:txBody>
          <a:bodyPr/>
          <a:p>
            <a:fld id="{05CFEF70-76AC-4D6F-8AA8-F1534C92A52C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07504" y="1071638"/>
            <a:ext cx="443211" cy="53105"/>
          </a:xfrm>
          <a:prstGeom prst="rect">
            <a:avLst/>
          </a:prstGeom>
          <a:gradFill flip="none" rotWithShape="1">
            <a:gsLst>
              <a:gs pos="91004">
                <a:srgbClr val="F9841A"/>
              </a:gs>
              <a:gs pos="94000">
                <a:srgbClr val="F68219"/>
              </a:gs>
              <a:gs pos="0">
                <a:srgbClr val="F6892A">
                  <a:shade val="30000"/>
                  <a:satMod val="115000"/>
                </a:srgbClr>
              </a:gs>
              <a:gs pos="50000">
                <a:srgbClr val="F6892A">
                  <a:shade val="67500"/>
                  <a:satMod val="115000"/>
                </a:srgbClr>
              </a:gs>
              <a:gs pos="100000">
                <a:srgbClr val="F6892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39552" y="1073151"/>
            <a:ext cx="8365429" cy="5159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标题 1"/>
          <p:cNvSpPr txBox="1"/>
          <p:nvPr userDrawn="1"/>
        </p:nvSpPr>
        <p:spPr>
          <a:xfrm>
            <a:off x="623392" y="188640"/>
            <a:ext cx="5532784" cy="5452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fld id="{05CFEF70-76AC-4D6F-8AA8-F1534C92A52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07504" y="1071638"/>
            <a:ext cx="443211" cy="53105"/>
          </a:xfrm>
          <a:prstGeom prst="rect">
            <a:avLst/>
          </a:prstGeom>
          <a:gradFill flip="none" rotWithShape="1">
            <a:gsLst>
              <a:gs pos="0">
                <a:srgbClr val="F6892A">
                  <a:shade val="30000"/>
                  <a:satMod val="115000"/>
                </a:srgbClr>
              </a:gs>
              <a:gs pos="50000">
                <a:srgbClr val="F6892A">
                  <a:shade val="67500"/>
                  <a:satMod val="115000"/>
                </a:srgbClr>
              </a:gs>
              <a:gs pos="100000">
                <a:srgbClr val="F6892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39552" y="1073151"/>
            <a:ext cx="8365429" cy="5159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0648-2AC9-4F34-B739-263F7EBD9B8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11D-5550-4959-BC72-2724FBC64B99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70A0-3290-40FF-86B0-E2255B9B0B4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877A-95B8-4F67-B28C-913D1D4ECBC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838D-86D7-472C-AC98-3404A1740D9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9B9A-3801-4E2D-AB30-4CE34DFCFB1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FBB3-75D3-420D-AC29-52FDD418A03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E68A-5967-425F-A4B9-3E0AB37CEED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1.tiff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2.xml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hyperlink" Target="http://www.zgshfp.com.cn&#13;" TargetMode="External"/><Relationship Id="rId1" Type="http://schemas.openxmlformats.org/officeDocument/2006/relationships/hyperlink" Target="wqxwc.acfic.org.cn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3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8" y="4149080"/>
            <a:ext cx="784408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324544" y="1844871"/>
            <a:ext cx="9280723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万企兴万村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”行动台账系统企业培训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2858" y="3165986"/>
            <a:ext cx="718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" y="19025"/>
            <a:ext cx="9144000" cy="130877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2391" y="332656"/>
            <a:ext cx="72008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67995" y="1268730"/>
            <a:ext cx="8548370" cy="147637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在系统右上角下拉菜单中找到【个人中心】，点击进入个人信息维护页面，即可修改本用户密码和手机号。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注意：密码需要设置在8位-16位之间，同时具备大写字母、小写字母和数字。</a:t>
            </a:r>
            <a:endParaRPr 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995" y="2745105"/>
            <a:ext cx="8286750" cy="2007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35785" y="4004945"/>
            <a:ext cx="2209800" cy="2806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855" y="4070985"/>
            <a:ext cx="2212340" cy="278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" y="2636520"/>
            <a:ext cx="8427720" cy="39725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8179" y="332656"/>
            <a:ext cx="532859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信息填报－企业基本信息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5605" y="1124585"/>
            <a:ext cx="8473440" cy="147637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完善企业基本信息，带红色“*”号的为必填项，点击【下一步】按钮保存并进入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项目填写页面。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注意：根据实际情况确认企业是否需获金融支持，选填“企业金融信息填报”。</a:t>
            </a:r>
            <a:endParaRPr lang="zh-CN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95" y="3932555"/>
            <a:ext cx="1385570" cy="2565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55875" y="3860800"/>
            <a:ext cx="429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根据实际情况选填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企业金融信息填报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2391" y="332656"/>
            <a:ext cx="72008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企业信息维护</a:t>
            </a:r>
            <a:endParaRPr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605" y="1238885"/>
            <a:ext cx="8548370" cy="101473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在左侧菜单栏找到【企业信息维护】菜单，点击进入企业信息维护页面。此页面可完善企业基本信息、可勾选及修改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企业获金融支持信息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65" y="2517140"/>
            <a:ext cx="8371840" cy="35756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43305" y="3789045"/>
            <a:ext cx="1385570" cy="2565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20950" y="3789045"/>
            <a:ext cx="429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根据实际情况选填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企业金融信息填报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29705" y="6356351"/>
            <a:ext cx="2057400" cy="36512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544" y="332656"/>
            <a:ext cx="5328592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新增填报－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兴村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910" y="1149350"/>
            <a:ext cx="8473440" cy="147637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选择项目类型为【投资经营类】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【公益捐赠类】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。需依次录入项目所在地等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信息，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带红色“*”号的为必填项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一个项目只能选一个类型。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如在行动类型中选择了实验项目，可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企业金融信息。</a:t>
            </a:r>
            <a:endParaRPr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625725"/>
            <a:ext cx="7564755" cy="2186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4653280"/>
            <a:ext cx="6470650" cy="215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544" y="332656"/>
            <a:ext cx="5328592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新增填报－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兴村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详情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750" y="1125220"/>
            <a:ext cx="8305165" cy="193802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填写完“兴村”项目，点击【下一步】，填写“兴村”详情，选择所兴之村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 【添加】按钮。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：如果一个项目涉及多个村，可以在此页面添加多个村。通过【编辑】按钮可以修改完善“兴村”详情，通过【删除】按钮删除。</a:t>
            </a:r>
            <a:endParaRPr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3063240"/>
            <a:ext cx="7045960" cy="340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544" y="332656"/>
            <a:ext cx="5328592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新增填报－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兴村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详情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530" y="1124585"/>
            <a:ext cx="8721090" cy="193802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添加完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所兴之村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，需要填写对应行动类型的“兴村”详情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，根据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第二步</a:t>
            </a:r>
            <a:r>
              <a: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兴村</a:t>
            </a:r>
            <a:r>
              <a: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选择的项目类型是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投资经营类</a:t>
            </a:r>
            <a:r>
              <a:rPr 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捐赠公益类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分别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写具体的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兴村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详情内容。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注意：“兴村”详情中至少填写一项才能保存成功。</a:t>
            </a:r>
            <a:endParaRPr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755" y="3429000"/>
            <a:ext cx="4308475" cy="2164715"/>
          </a:xfrm>
          <a:prstGeom prst="rect">
            <a:avLst/>
          </a:prstGeom>
        </p:spPr>
      </p:pic>
      <p:pic>
        <p:nvPicPr>
          <p:cNvPr id="35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429000"/>
            <a:ext cx="4133850" cy="21647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395605" y="3429000"/>
            <a:ext cx="4104005" cy="21602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44390" y="3429000"/>
            <a:ext cx="4104005" cy="21602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20816" y="5733385"/>
            <a:ext cx="1452880" cy="553085"/>
          </a:xfrm>
          <a:prstGeom prst="rect">
            <a:avLst/>
          </a:prstGeom>
        </p:spPr>
        <p:txBody>
          <a:bodyPr wrap="none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投资经营类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1201" y="5733385"/>
            <a:ext cx="1452880" cy="553085"/>
          </a:xfrm>
          <a:prstGeom prst="rect">
            <a:avLst/>
          </a:prstGeom>
        </p:spPr>
        <p:txBody>
          <a:bodyPr wrap="none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捐赠公益类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544" y="332656"/>
            <a:ext cx="5328592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新增填报－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兴村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详情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750" y="1125220"/>
            <a:ext cx="8305165" cy="193802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填写完“兴村”项目，点击【下一步】，填写“兴村”详情，选择所兴之村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 【添加】按钮。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：如果一个项目涉及多个村，可以在此页面添加多个村。通过【编辑】按钮可以修改完善“兴村”详情，通过【删除】按钮删除。</a:t>
            </a:r>
            <a:endParaRPr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3063240"/>
            <a:ext cx="7045960" cy="340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544" y="332656"/>
            <a:ext cx="5328592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新增填报－完成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05" y="1124585"/>
            <a:ext cx="8305165" cy="147637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完成“兴村”详情，点击【下一步】，进入填写完成页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，这是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分步填写内容的总览，以表格形式展现详情等信息。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如发现填写错误可以通过点击【上一步】返回填写。无误则点击完成确认。 </a:t>
            </a:r>
            <a:endParaRPr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2708910"/>
            <a:ext cx="7776210" cy="371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67544" y="332656"/>
            <a:ext cx="532859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项目列表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5605" y="1124585"/>
            <a:ext cx="8548370" cy="147637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进入项目列表页面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可以看到本企业填报的参与“万企兴万村”行动的项目内容。项目列表分为全部项目、已审核项目、待审核项目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，同时可进行相关关键词搜索查询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在操作栏下，可通过【编辑】按钮完善填报内容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2655570"/>
            <a:ext cx="7912100" cy="3646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360" y="332740"/>
            <a:ext cx="8344535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与我们联系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67360" y="1892935"/>
            <a:ext cx="3048635" cy="3071495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gradFill>
            <a:gsLst>
              <a:gs pos="85000">
                <a:srgbClr val="00B2F7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1" tIns="41140" rIns="82281" bIns="41140" numCol="1" anchor="t" anchorCtr="0" compatLnSpc="1"/>
          <a:p>
            <a:endParaRPr lang="id-ID" sz="675" dirty="0">
              <a:solidFill>
                <a:srgbClr val="0087B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3075" y="2930525"/>
            <a:ext cx="206883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400" b="1" dirty="0">
                <a:solidFill>
                  <a:srgbClr val="008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联系工商联</a:t>
            </a:r>
            <a:endParaRPr lang="zh-CN" altLang="en-US" sz="2400" b="1" dirty="0">
              <a:solidFill>
                <a:srgbClr val="008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43305" y="2181225"/>
            <a:ext cx="1374140" cy="4140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100" b="1" dirty="0">
                <a:solidFill>
                  <a:srgbClr val="008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填报咨询</a:t>
            </a:r>
            <a:endParaRPr lang="zh-CN" altLang="en-US" sz="2100" b="1" dirty="0">
              <a:solidFill>
                <a:srgbClr val="008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223010" y="3579495"/>
            <a:ext cx="1218565" cy="33718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600" b="1" dirty="0">
                <a:solidFill>
                  <a:srgbClr val="008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使用教程</a:t>
            </a:r>
            <a:endParaRPr lang="zh-CN" altLang="en-US" sz="1600" b="1" dirty="0">
              <a:solidFill>
                <a:srgbClr val="008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18185" y="2552065"/>
            <a:ext cx="758190" cy="32194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500" b="1" dirty="0">
                <a:solidFill>
                  <a:srgbClr val="008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上报</a:t>
            </a:r>
            <a:endParaRPr lang="zh-CN" altLang="en-US" sz="1500" b="1" dirty="0">
              <a:solidFill>
                <a:srgbClr val="008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939925" y="3390900"/>
            <a:ext cx="601980" cy="2298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900" b="1" dirty="0">
                <a:solidFill>
                  <a:srgbClr val="008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疑问</a:t>
            </a:r>
            <a:endParaRPr lang="zh-CN" altLang="en-US" sz="900" b="1" dirty="0">
              <a:solidFill>
                <a:srgbClr val="008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697355" y="2616835"/>
            <a:ext cx="758190" cy="32194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500" b="1" dirty="0">
                <a:solidFill>
                  <a:srgbClr val="008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数据化</a:t>
            </a:r>
            <a:endParaRPr lang="zh-CN" altLang="en-US" sz="1500" b="1" dirty="0">
              <a:solidFill>
                <a:srgbClr val="008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12800" y="3366770"/>
            <a:ext cx="824230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200" b="1" dirty="0">
                <a:solidFill>
                  <a:srgbClr val="008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账号审核</a:t>
            </a:r>
            <a:endParaRPr lang="zh-CN" altLang="en-US" sz="1200" b="1" dirty="0">
              <a:solidFill>
                <a:srgbClr val="008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71270" y="2808605"/>
            <a:ext cx="601980" cy="2298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900" b="1" dirty="0">
                <a:solidFill>
                  <a:srgbClr val="008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</a:t>
            </a:r>
            <a:endParaRPr lang="zh-CN" altLang="en-US" sz="900" b="1" dirty="0">
              <a:solidFill>
                <a:srgbClr val="008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7720" y="2277110"/>
            <a:ext cx="5645785" cy="1938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联系人：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社会服务部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王立吉 010-58050719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信息中心   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张  洁 010-58050796  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传真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010-58050721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邮箱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wangliji@acfic.org.cn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62D8C1-E647-461E-A814-580E66363D48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655955" y="2421255"/>
            <a:ext cx="7831455" cy="2167255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万企兴万村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行动台账系统，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企业是兴村项目的录入主体，各企业在系统中自行注册账号，由所属工商联审核通过后，对本企业兴村项目进行填报，所填项目需由项目所在地工商联审核。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企业在系统中除填报兴村项目外，还可完善企业信息、提交金融需求信息，查看本企业的兴村项目信息等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40311" y="407666"/>
            <a:ext cx="1306135" cy="1269327"/>
            <a:chOff x="2132199" y="770251"/>
            <a:chExt cx="1306135" cy="1269327"/>
          </a:xfrm>
        </p:grpSpPr>
        <p:grpSp>
          <p:nvGrpSpPr>
            <p:cNvPr id="7" name="组合 6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" name="同心圆 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412194" y="1024774"/>
              <a:ext cx="950693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 </a:t>
              </a:r>
              <a:endParaRPr lang="zh-CN" altLang="en-US" sz="4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90865" y="1240638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73219" y="854654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29511" y="1019202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7794388" y="5802800"/>
            <a:ext cx="500908" cy="5009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423305" y="4882233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83751" y="612217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1037" y="406913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11685" y="5510784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6629511" y="6067179"/>
            <a:ext cx="274777" cy="274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585278" y="6343742"/>
            <a:ext cx="137389" cy="13738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694808" y="419731"/>
            <a:ext cx="1306135" cy="1269327"/>
            <a:chOff x="2132199" y="770251"/>
            <a:chExt cx="1306135" cy="1269327"/>
          </a:xfrm>
        </p:grpSpPr>
        <p:grpSp>
          <p:nvGrpSpPr>
            <p:cNvPr id="38" name="组合 37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4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9" name="TextBox 11"/>
            <p:cNvSpPr txBox="1"/>
            <p:nvPr/>
          </p:nvSpPr>
          <p:spPr>
            <a:xfrm>
              <a:off x="2409019" y="1000644"/>
              <a:ext cx="950693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</a:t>
              </a:r>
              <a:endParaRPr lang="zh-CN" altLang="en-US" sz="4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88641" y="436876"/>
            <a:ext cx="1306135" cy="1269327"/>
            <a:chOff x="2132199" y="770251"/>
            <a:chExt cx="1306135" cy="1269327"/>
          </a:xfrm>
        </p:grpSpPr>
        <p:grpSp>
          <p:nvGrpSpPr>
            <p:cNvPr id="36" name="组合 35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7" name="椭圆 4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8" name="TextBox 11"/>
            <p:cNvSpPr txBox="1"/>
            <p:nvPr/>
          </p:nvSpPr>
          <p:spPr>
            <a:xfrm>
              <a:off x="2431879" y="1015249"/>
              <a:ext cx="950693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况 </a:t>
              </a:r>
              <a:endParaRPr lang="zh-CN" altLang="en-US" sz="4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502646" y="424811"/>
            <a:ext cx="1306135" cy="1269327"/>
            <a:chOff x="2132199" y="770251"/>
            <a:chExt cx="1306135" cy="1269327"/>
          </a:xfrm>
        </p:grpSpPr>
        <p:grpSp>
          <p:nvGrpSpPr>
            <p:cNvPr id="50" name="组合 49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4" name="椭圆 5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5" name="TextBox 11"/>
            <p:cNvSpPr txBox="1"/>
            <p:nvPr/>
          </p:nvSpPr>
          <p:spPr>
            <a:xfrm>
              <a:off x="2412194" y="1027314"/>
              <a:ext cx="950693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 </a:t>
              </a:r>
              <a:endParaRPr lang="zh-CN" altLang="en-US" sz="4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6983" y="2780928"/>
            <a:ext cx="18592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 smtClean="0"/>
              <a:t>谢谢！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0027"/>
            <a:ext cx="626469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环境准备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324913" y="1557171"/>
            <a:ext cx="7125112" cy="405143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浏览器推荐：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、谷歌浏览器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Font typeface="Symbol" panose="05050102010706020507" pitchFamily="18" charset="2"/>
              <a:buNone/>
            </a:pP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Firefox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Font typeface="Symbol" panose="05050102010706020507" pitchFamily="18" charset="2"/>
              <a:buNone/>
            </a:pP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Edge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浏览器（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windows10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以上系统自带） 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5625" y="2637155"/>
            <a:ext cx="2365375" cy="6115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470" y="3573145"/>
            <a:ext cx="3141345" cy="6781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260" y="4437380"/>
            <a:ext cx="1156335" cy="1062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0027"/>
            <a:ext cx="626469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系统入口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如何访问系统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0766" y="1551275"/>
            <a:ext cx="2468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全国工商联官网入口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61271" y="5229195"/>
            <a:ext cx="3338195" cy="39878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网址：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2"/>
              </a:rPr>
              <a:t>www.zgshfp.com.cn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2"/>
            </a:endParaRPr>
          </a:p>
        </p:txBody>
      </p:sp>
      <p:pic>
        <p:nvPicPr>
          <p:cNvPr id="12" name="图片 11" descr="1648867557"/>
          <p:cNvPicPr>
            <a:picLocks noChangeAspect="1"/>
          </p:cNvPicPr>
          <p:nvPr/>
        </p:nvPicPr>
        <p:blipFill>
          <a:blip r:embed="rId3"/>
          <a:srcRect l="6198" r="5596"/>
          <a:stretch>
            <a:fillRect/>
          </a:stretch>
        </p:blipFill>
        <p:spPr>
          <a:xfrm>
            <a:off x="4979670" y="2197100"/>
            <a:ext cx="3813810" cy="1686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35307"/>
          <a:stretch>
            <a:fillRect/>
          </a:stretch>
        </p:blipFill>
        <p:spPr>
          <a:xfrm>
            <a:off x="5003800" y="3712210"/>
            <a:ext cx="3876040" cy="1317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96246" y="1628745"/>
            <a:ext cx="2468880" cy="39878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中国社会帮扶网入口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906" y="5151725"/>
            <a:ext cx="3197225" cy="553085"/>
          </a:xfrm>
          <a:prstGeom prst="rect">
            <a:avLst/>
          </a:prstGeom>
        </p:spPr>
        <p:txBody>
          <a:bodyPr wrap="none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网址：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wqxwc.acfic.org.cn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" y="2189480"/>
            <a:ext cx="4608195" cy="277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0027"/>
            <a:ext cx="626469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企业注册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05" y="1340485"/>
            <a:ext cx="825881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首次使用此系统，需先注册。点击【企业注册】按钮，进行帐号注册。填写信息后点击【提交】，即为注册成功。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6280" y="2564765"/>
            <a:ext cx="3136900" cy="3670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780665"/>
            <a:ext cx="5321300" cy="33210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rot="958889">
            <a:off x="5936203" y="436008"/>
            <a:ext cx="1302678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lang="zh-CN" alt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！</a:t>
            </a:r>
            <a:endParaRPr lang="zh-CN" altLang="en-US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9552" y="330027"/>
            <a:ext cx="6264696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企业登录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05" y="1340485"/>
            <a:ext cx="8258810" cy="101473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注册成功后按照弹窗提示点击确定进入登录页面。账号密码登录和验证码登录两种方式。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注意：需要按照验证码图形计算结果输入验证码。</a:t>
            </a:r>
            <a:endParaRPr lang="zh-CN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95" y="3130550"/>
            <a:ext cx="4058285" cy="2440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3285490"/>
            <a:ext cx="4120515" cy="21075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7495" y="5733415"/>
            <a:ext cx="1960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用户名密码登录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8035" y="5661025"/>
            <a:ext cx="1960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手机验证码登录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9552" y="330027"/>
            <a:ext cx="6264696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企业认证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2780665"/>
            <a:ext cx="3442970" cy="36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611505" y="1268730"/>
            <a:ext cx="8258810" cy="147637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登录后进入身份认证页面。填写企业信息，搜索企业名称系统自动匹配社会信用代码，并选择提请认证工商联，点击【提交】完成。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注意：提交后需线下联系认证工商联进行审核。</a:t>
            </a:r>
            <a:endParaRPr lang="zh-CN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6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24810"/>
            <a:ext cx="4157345" cy="2213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4679950" y="5213985"/>
            <a:ext cx="3937000" cy="92202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提交后如信息错误，可点击按钮“撤回申请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按钮，修改后再次提交。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958889">
            <a:off x="5936203" y="436008"/>
            <a:ext cx="1302678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lang="zh-CN" alt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！</a:t>
            </a:r>
            <a:endParaRPr lang="zh-CN" altLang="en-US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0027"/>
            <a:ext cx="626469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使用手册、操作视频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988820"/>
            <a:ext cx="8453120" cy="3163570"/>
          </a:xfrm>
          <a:prstGeom prst="rect">
            <a:avLst/>
          </a:prstGeom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004088" y="2996917"/>
            <a:ext cx="2880320" cy="432048"/>
          </a:xfrm>
          <a:prstGeom prst="wedgeRoundRectCallout">
            <a:avLst>
              <a:gd name="adj1" fmla="val -84547"/>
              <a:gd name="adj2" fmla="val -15045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使用手册、操作视频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290" y="1630680"/>
            <a:ext cx="3156585" cy="4057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539552" y="330027"/>
            <a:ext cx="626469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使用手册、操作视频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34490" y="4583430"/>
          <a:ext cx="971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2" imgW="971550" imgH="952500" progId="Package">
                  <p:embed/>
                </p:oleObj>
              </mc:Choice>
              <mc:Fallback>
                <p:oleObj name="" showAsIcon="1" r:id="rId2" imgW="971550" imgH="95250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4490" y="4583430"/>
                        <a:ext cx="9715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055" y="2170430"/>
            <a:ext cx="4611370" cy="241300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6228080" y="3357245"/>
            <a:ext cx="360680" cy="360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652135" y="485267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分步操作视频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9205" y="598805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文字版操作指南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161,&quot;width&quot;:13050}"/>
</p:tagLst>
</file>

<file path=ppt/tags/tag2.xml><?xml version="1.0" encoding="utf-8"?>
<p:tagLst xmlns:p="http://schemas.openxmlformats.org/presentationml/2006/main">
  <p:tag name="KSO_WM_UNIT_PLACING_PICTURE_USER_VIEWPORT" val="{&quot;height&quot;:4420,&quot;width&quot;:3480}"/>
</p:tagLst>
</file>

<file path=ppt/tags/tag3.xml><?xml version="1.0" encoding="utf-8"?>
<p:tagLst xmlns:p="http://schemas.openxmlformats.org/presentationml/2006/main">
  <p:tag name="COMMONDATA" val="eyJoZGlkIjoiNGMyY2U5Y2E2ODNiMDc1NDFlMDFjMGUxYmU2NTg3MDY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1676</Words>
  <Application>WPS 演示</Application>
  <PresentationFormat>全屏显示(4:3)</PresentationFormat>
  <Paragraphs>177</Paragraphs>
  <Slides>20</Slides>
  <Notes>32</Notes>
  <HiddenSlides>1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</vt:lpstr>
      <vt:lpstr>Symbol</vt:lpstr>
      <vt:lpstr>Calibri</vt:lpstr>
      <vt:lpstr>Arial Unicode MS</vt:lpstr>
      <vt:lpstr>Calibri Light</vt:lpstr>
      <vt:lpstr>自定义设计方案</vt:lpstr>
      <vt:lpstr>Office 主题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2217</cp:revision>
  <dcterms:created xsi:type="dcterms:W3CDTF">2014-09-17T07:05:00Z</dcterms:created>
  <dcterms:modified xsi:type="dcterms:W3CDTF">2022-06-10T02:01:13Z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A43F592A1ADC413D9D9B373F1E21B4DD</vt:lpwstr>
  </property>
</Properties>
</file>