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362" r:id="rId3"/>
    <p:sldId id="363" r:id="rId4"/>
    <p:sldId id="256" r:id="rId5"/>
    <p:sldId id="258" r:id="rId6"/>
    <p:sldId id="257" r:id="rId7"/>
    <p:sldId id="281" r:id="rId8"/>
    <p:sldId id="282" r:id="rId9"/>
    <p:sldId id="312" r:id="rId10"/>
    <p:sldId id="313" r:id="rId11"/>
    <p:sldId id="314" r:id="rId12"/>
    <p:sldId id="315" r:id="rId13"/>
    <p:sldId id="316" r:id="rId14"/>
    <p:sldId id="317" r:id="rId15"/>
    <p:sldId id="340" r:id="rId16"/>
    <p:sldId id="318" r:id="rId17"/>
    <p:sldId id="341" r:id="rId18"/>
    <p:sldId id="342" r:id="rId19"/>
    <p:sldId id="343" r:id="rId20"/>
    <p:sldId id="344" r:id="rId21"/>
    <p:sldId id="345" r:id="rId22"/>
    <p:sldId id="346" r:id="rId23"/>
    <p:sldId id="349" r:id="rId24"/>
    <p:sldId id="347" r:id="rId25"/>
    <p:sldId id="351" r:id="rId26"/>
    <p:sldId id="350" r:id="rId27"/>
    <p:sldId id="353" r:id="rId29"/>
    <p:sldId id="352" r:id="rId30"/>
    <p:sldId id="355" r:id="rId31"/>
    <p:sldId id="354" r:id="rId32"/>
    <p:sldId id="357" r:id="rId33"/>
    <p:sldId id="356" r:id="rId34"/>
    <p:sldId id="361" r:id="rId35"/>
    <p:sldId id="360" r:id="rId36"/>
    <p:sldId id="398" r:id="rId37"/>
    <p:sldId id="397" r:id="rId38"/>
    <p:sldId id="400" r:id="rId39"/>
    <p:sldId id="399" r:id="rId40"/>
    <p:sldId id="401" r:id="rId41"/>
    <p:sldId id="396" r:id="rId42"/>
    <p:sldId id="359" r:id="rId43"/>
  </p:sldIdLst>
  <p:sldSz cx="12192000" cy="6858000"/>
  <p:notesSz cx="6858000" cy="9144000"/>
  <p:custDataLst>
    <p:tags r:id="rId4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7" Type="http://schemas.openxmlformats.org/officeDocument/2006/relationships/tags" Target="tags/tag1.xml"/><Relationship Id="rId46" Type="http://schemas.openxmlformats.org/officeDocument/2006/relationships/tableStyles" Target="tableStyles.xml"/><Relationship Id="rId45" Type="http://schemas.openxmlformats.org/officeDocument/2006/relationships/viewProps" Target="viewProps.xml"/><Relationship Id="rId44" Type="http://schemas.openxmlformats.org/officeDocument/2006/relationships/presProps" Target="presProps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40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-57150" y="1220470"/>
            <a:ext cx="12305665" cy="2651760"/>
          </a:xfrm>
        </p:spPr>
        <p:txBody>
          <a:bodyPr>
            <a:normAutofit/>
          </a:bodyPr>
          <a:p>
            <a:r>
              <a:rPr lang="zh-CN" sz="96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工伤预防培训</a:t>
            </a:r>
            <a:r>
              <a:rPr lang="zh-CN" sz="80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br>
              <a:rPr lang="zh-CN" sz="80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</a:br>
            <a:endParaRPr lang="zh-CN" sz="8000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299143"/>
            <a:ext cx="9144000" cy="1655762"/>
          </a:xfrm>
        </p:spPr>
        <p:txBody>
          <a:bodyPr>
            <a:noAutofit/>
          </a:bodyPr>
          <a:p>
            <a:r>
              <a:rPr lang="zh-CN" sz="54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黄山市中医医院</a:t>
            </a:r>
            <a:endParaRPr lang="zh-CN" sz="54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r>
              <a:rPr lang="zh-CN" sz="54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王旭东</a:t>
            </a:r>
            <a:endParaRPr lang="zh-CN" sz="54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algn="ctr" fontAlgn="base">
              <a:lnSpc>
                <a:spcPct val="100000"/>
              </a:lnSpc>
              <a:buClrTx/>
              <a:buSzTx/>
              <a:buFontTx/>
            </a:pPr>
            <a:r>
              <a:rPr lang="en-US" altLang="zh-CN" sz="54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华文隶书" panose="02010800040101010101" charset="-122"/>
                <a:ea typeface="华文隶书" panose="02010800040101010101" charset="-122"/>
                <a:cs typeface="华文行楷" panose="02010800040101010101" charset="-122"/>
                <a:sym typeface="+mn-ea"/>
              </a:rPr>
              <a:t>2022年8月23日</a:t>
            </a:r>
            <a:endParaRPr lang="zh-CN" altLang="en-US" sz="5400"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07950" y="1026160"/>
            <a:ext cx="12305665" cy="1261745"/>
          </a:xfrm>
        </p:spPr>
        <p:txBody>
          <a:bodyPr>
            <a:normAutofit/>
          </a:bodyPr>
          <a:p>
            <a:pPr algn="ctr">
              <a:buClrTx/>
              <a:buSzTx/>
              <a:buFontTx/>
            </a:pPr>
            <a:r>
              <a:rPr lang="zh-CN" sz="72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九、组织保障</a:t>
            </a:r>
            <a:endParaRPr lang="zh-CN" sz="7200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  <a:sym typeface="+mn-ea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62890" y="2457450"/>
            <a:ext cx="11666220" cy="3898265"/>
          </a:xfrm>
        </p:spPr>
        <p:txBody>
          <a:bodyPr>
            <a:noAutofit/>
          </a:bodyPr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（一）健全指挥体系。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（二）强化信息支撑。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（三）加强能力建设。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（四）加强物资保障。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（五）强化督导检查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4770" y="344170"/>
            <a:ext cx="12305665" cy="4441190"/>
          </a:xfrm>
        </p:spPr>
        <p:txBody>
          <a:bodyPr>
            <a:normAutofit/>
          </a:bodyPr>
          <a:p>
            <a:pPr algn="ctr">
              <a:buClrTx/>
              <a:buSzTx/>
              <a:buFontTx/>
            </a:pPr>
            <a:r>
              <a:rPr lang="zh-CN" sz="72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《重点场所、重点机构和重点人群新冠肺炎疫情防控技术</a:t>
            </a:r>
            <a:br>
              <a:rPr lang="zh-CN" sz="72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</a:br>
            <a:r>
              <a:rPr lang="zh-CN" sz="72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指南》</a:t>
            </a:r>
            <a:endParaRPr lang="zh-CN" sz="7200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  <a:sym typeface="+mn-ea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915670"/>
            <a:ext cx="12305665" cy="1261745"/>
          </a:xfrm>
        </p:spPr>
        <p:txBody>
          <a:bodyPr>
            <a:normAutofit/>
          </a:bodyPr>
          <a:p>
            <a:pPr algn="ctr">
              <a:buClrTx/>
              <a:buSzTx/>
              <a:buFontTx/>
            </a:pPr>
            <a:r>
              <a:rPr lang="zh-CN" sz="72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一、术语和定义</a:t>
            </a:r>
            <a:endParaRPr lang="zh-CN" sz="7200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37820" y="1802130"/>
            <a:ext cx="11666220" cy="4264025"/>
          </a:xfrm>
        </p:spPr>
        <p:txBody>
          <a:bodyPr>
            <a:noAutofit/>
          </a:bodyPr>
          <a:p>
            <a:pPr algn="l"/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（一）重点场所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（二）重点机构：工地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（三）重点人群：建设施工人员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9540" y="807720"/>
            <a:ext cx="12305665" cy="1261745"/>
          </a:xfrm>
        </p:spPr>
        <p:txBody>
          <a:bodyPr>
            <a:normAutofit/>
          </a:bodyPr>
          <a:p>
            <a:pPr algn="ctr">
              <a:buClrTx/>
              <a:buSzTx/>
              <a:buFontTx/>
            </a:pPr>
            <a:r>
              <a:rPr lang="zh-CN" sz="72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二、常态化疫情防控要求</a:t>
            </a:r>
            <a:endParaRPr lang="zh-CN" sz="7200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  <a:sym typeface="+mn-ea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37820" y="2069465"/>
            <a:ext cx="11666220" cy="4264025"/>
          </a:xfrm>
          <a:noFill/>
        </p:spPr>
        <p:txBody>
          <a:bodyPr>
            <a:noAutofit/>
          </a:bodyPr>
          <a:p>
            <a:pPr algn="l"/>
            <a:r>
              <a:rPr lang="en-US" altLang="zh-CN" sz="54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华文隶书" panose="02010800040101010101" charset="-122"/>
                <a:ea typeface="华文隶书" panose="02010800040101010101" charset="-122"/>
                <a:cs typeface="华文行楷" panose="02010800040101010101" charset="-122"/>
              </a:rPr>
              <a:t> 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（二）重点机构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en-US" altLang="zh-CN" sz="4400">
                <a:latin typeface="华文楷体" panose="02010600040101010101" charset="-122"/>
                <a:ea typeface="华文楷体" panose="02010600040101010101" charset="-122"/>
              </a:rPr>
              <a:t>       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1、落实单位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主体责任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，制定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应急工作预案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，开展应急演练，做好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防疫物资储备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。 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en-US" altLang="zh-CN" sz="4400">
                <a:latin typeface="华文楷体" panose="02010600040101010101" charset="-122"/>
                <a:ea typeface="华文楷体" panose="02010600040101010101" charset="-122"/>
              </a:rPr>
              <a:t>        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2、建立健康监测制度。每日对工作人员进行健康监测，如出现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发热、干咳、乏力、咽痛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等症状，须及时就医。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24180" y="1165860"/>
            <a:ext cx="11666220" cy="4264025"/>
          </a:xfrm>
        </p:spPr>
        <p:txBody>
          <a:bodyPr>
            <a:noAutofit/>
          </a:bodyPr>
          <a:p>
            <a:pPr algn="l"/>
            <a:r>
              <a:rPr lang="en-US" altLang="zh-CN" sz="54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华文隶书" panose="02010800040101010101" charset="-122"/>
                <a:ea typeface="华文隶书" panose="02010800040101010101" charset="-122"/>
                <a:cs typeface="华文行楷" panose="02010800040101010101" charset="-122"/>
              </a:rPr>
              <a:t> 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3、在单位入口处对工作人员进行体温检测，对来访人员进行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体温检测、核验健康码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并进行登记，正常者方可进入。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 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4、加强办公室、食堂和卫生间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通风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换气，保持空气流通。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62890" y="1296670"/>
            <a:ext cx="11666220" cy="4264025"/>
          </a:xfrm>
        </p:spPr>
        <p:txBody>
          <a:bodyPr>
            <a:noAutofit/>
          </a:bodyPr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5、加强对食堂、宿舍、卫生间、电梯间等重点区域和电梯按钮、门把手等高频接触物体表面的清洁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消毒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6、在办公室、食堂和卫生间等场所配备足够的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洗手液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，有条件时可配备速干手消毒剂或感应式手消毒设备。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48615" y="1297305"/>
            <a:ext cx="11666220" cy="4264025"/>
          </a:xfrm>
        </p:spPr>
        <p:txBody>
          <a:bodyPr>
            <a:noAutofit/>
          </a:bodyPr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7、倡导食堂采取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分餐、错峰用餐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，减少堂食和交流。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8、倡导采用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无纸化办公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，减少人员之间的直接接触；尽可能减少大型会议、培训以及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人员聚集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的活动，人员之间保持安全距离。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59410" y="1468120"/>
            <a:ext cx="11666220" cy="4264025"/>
          </a:xfrm>
        </p:spPr>
        <p:txBody>
          <a:bodyPr>
            <a:noAutofit/>
          </a:bodyPr>
          <a:p>
            <a:pPr algn="l"/>
            <a:r>
              <a:rPr lang="en-US" altLang="zh-CN" sz="54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华文隶书" panose="02010800040101010101" charset="-122"/>
                <a:ea typeface="华文隶书" panose="02010800040101010101" charset="-122"/>
                <a:cs typeface="华文行楷" panose="02010800040101010101" charset="-122"/>
              </a:rPr>
              <a:t> 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9、改善工作人员宿舍或临时居所的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居住环境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和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卫生设施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。宜按照使用面积不低于4m2/人的标准进行配置。 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10、工作人员结合自身的工作岗位性质、风险等级全程戴医用外科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口罩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、N95/KN95颗粒物防护口罩或以上级别口罩，戴一次性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手套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25780" y="1058545"/>
            <a:ext cx="11666220" cy="5579110"/>
          </a:xfrm>
        </p:spPr>
        <p:txBody>
          <a:bodyPr>
            <a:noAutofit/>
          </a:bodyPr>
          <a:p>
            <a:pPr algn="l"/>
            <a:r>
              <a:rPr lang="en-US" altLang="zh-CN" sz="40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华文隶书" panose="02010800040101010101" charset="-122"/>
                <a:ea typeface="华文隶书" panose="02010800040101010101" charset="-122"/>
                <a:cs typeface="华文行楷" panose="02010800040101010101" charset="-122"/>
              </a:rPr>
              <a:t> </a:t>
            </a:r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</a:rPr>
              <a:t>11、推进无禁忌症、符合接种条件的工作人员</a:t>
            </a:r>
            <a:r>
              <a:rPr lang="zh-CN" altLang="en-US" sz="40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接种新冠 病毒疫苗</a:t>
            </a:r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</a:rPr>
              <a:t>。</a:t>
            </a:r>
            <a:endParaRPr lang="zh-CN" altLang="en-US" sz="40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</a:rPr>
              <a:t> </a:t>
            </a:r>
            <a:endParaRPr lang="zh-CN" altLang="en-US" sz="40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</a:rPr>
              <a:t>12、提醒人员注意</a:t>
            </a:r>
            <a:r>
              <a:rPr lang="zh-CN" altLang="en-US" sz="40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个人卫生</a:t>
            </a:r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</a:rPr>
              <a:t>。打喷嚏时用纸巾遮住或肘臂遮挡口鼻，将使用过的纸巾放入有盖的垃圾桶内，打喷嚏和咳嗽后应用洗手液（或肥皂）彻底清洗双手。</a:t>
            </a:r>
            <a:endParaRPr lang="zh-CN" altLang="en-US" sz="40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</a:rPr>
              <a:t> </a:t>
            </a:r>
            <a:endParaRPr lang="zh-CN" altLang="en-US" sz="40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</a:rPr>
              <a:t>13、加强人员</a:t>
            </a:r>
            <a:r>
              <a:rPr lang="zh-CN" altLang="en-US" sz="40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健康培训</a:t>
            </a:r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  <a:sym typeface="+mn-ea"/>
              </a:rPr>
              <a:t>。</a:t>
            </a:r>
            <a:endParaRPr lang="zh-CN" altLang="en-US" sz="4000">
              <a:solidFill>
                <a:srgbClr val="FF0000"/>
              </a:solidFill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91795" y="1123315"/>
            <a:ext cx="11666220" cy="4264025"/>
          </a:xfrm>
        </p:spPr>
        <p:txBody>
          <a:bodyPr>
            <a:noAutofit/>
          </a:bodyPr>
          <a:p>
            <a:pPr algn="l"/>
            <a:r>
              <a:rPr lang="en-US" altLang="zh-CN" sz="54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华文隶书" panose="02010800040101010101" charset="-122"/>
                <a:ea typeface="华文隶书" panose="02010800040101010101" charset="-122"/>
                <a:cs typeface="华文行楷" panose="02010800040101010101" charset="-122"/>
              </a:rPr>
              <a:t> 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（三）重点人群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  <a:sym typeface="+mn-ea"/>
            </a:endParaRPr>
          </a:p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cs typeface="+mn-cs"/>
                <a:sym typeface="+mn-ea"/>
              </a:rPr>
              <a:t>1、应做好自我健康监测。如出现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+mn-cs"/>
                <a:sym typeface="+mn-ea"/>
              </a:rPr>
              <a:t>发热、干咳、乏力、咽痛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cs typeface="+mn-cs"/>
                <a:sym typeface="+mn-ea"/>
              </a:rPr>
              <a:t>等症状时，须及时就医，不带病上班。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  <a:cs typeface="+mn-cs"/>
              <a:sym typeface="+mn-ea"/>
            </a:endParaRPr>
          </a:p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cs typeface="+mn-cs"/>
                <a:sym typeface="+mn-ea"/>
              </a:rPr>
              <a:t> 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  <a:cs typeface="+mn-cs"/>
              <a:sym typeface="+mn-ea"/>
            </a:endParaRPr>
          </a:p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cs typeface="+mn-cs"/>
                <a:sym typeface="+mn-ea"/>
              </a:rPr>
              <a:t>2、科学佩戴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+mn-cs"/>
                <a:sym typeface="+mn-ea"/>
              </a:rPr>
              <a:t>口罩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cs typeface="+mn-cs"/>
                <a:sym typeface="+mn-ea"/>
              </a:rPr>
              <a:t>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  <a:cs typeface="+mn-cs"/>
              <a:sym typeface="+mn-ea"/>
            </a:endParaRPr>
          </a:p>
          <a:p>
            <a:pPr algn="l"/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8" name="任意多边形 3079172"/>
          <p:cNvSpPr/>
          <p:nvPr/>
        </p:nvSpPr>
        <p:spPr>
          <a:xfrm>
            <a:off x="3326130" y="1844675"/>
            <a:ext cx="8105140" cy="1044575"/>
          </a:xfrm>
          <a:custGeom>
            <a:avLst/>
            <a:gdLst/>
            <a:ahLst/>
            <a:cxnLst/>
            <a:pathLst>
              <a:path w="4538" h="1080">
                <a:moveTo>
                  <a:pt x="4538" y="0"/>
                </a:moveTo>
                <a:lnTo>
                  <a:pt x="0" y="0"/>
                </a:lnTo>
                <a:lnTo>
                  <a:pt x="105" y="541"/>
                </a:lnTo>
                <a:lnTo>
                  <a:pt x="0" y="1080"/>
                </a:lnTo>
                <a:lnTo>
                  <a:pt x="4538" y="1080"/>
                </a:lnTo>
                <a:lnTo>
                  <a:pt x="4538" y="0"/>
                </a:lnTo>
              </a:path>
            </a:pathLst>
          </a:custGeom>
          <a:noFill/>
          <a:ln w="9525" cap="flat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" name="五边形 3079170"/>
          <p:cNvSpPr/>
          <p:nvPr/>
        </p:nvSpPr>
        <p:spPr>
          <a:xfrm>
            <a:off x="1826578" y="3464878"/>
            <a:ext cx="1225550" cy="1008062"/>
          </a:xfrm>
          <a:prstGeom prst="homePlate">
            <a:avLst>
              <a:gd name="adj" fmla="val 15894"/>
            </a:avLst>
          </a:prstGeom>
          <a:solidFill>
            <a:schemeClr val="folHlink"/>
          </a:solidFill>
          <a:ln w="6350">
            <a:noFill/>
          </a:ln>
          <a:effectLst>
            <a:outerShdw dist="35921" dir="2699999" algn="ctr" rotWithShape="0">
              <a:schemeClr val="bg2"/>
            </a:outerShdw>
          </a:effectLst>
        </p:spPr>
        <p:txBody>
          <a:bodyPr anchor="t" anchorCtr="0"/>
          <a:p>
            <a:pPr algn="ctr"/>
            <a:r>
              <a:rPr lang="en-US" altLang="zh-CN" sz="60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endParaRPr lang="en-US" altLang="zh-CN" sz="60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503930" y="1964055"/>
            <a:ext cx="792734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sz="48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新型冠状病毒肺炎防控方案</a:t>
            </a:r>
            <a:endParaRPr sz="48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750945" y="3664585"/>
            <a:ext cx="64389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sz="48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中暑的预防</a:t>
            </a:r>
            <a:endParaRPr lang="zh-CN" sz="4800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sp>
        <p:nvSpPr>
          <p:cNvPr id="59393" name="五边形 3079170"/>
          <p:cNvSpPr/>
          <p:nvPr/>
        </p:nvSpPr>
        <p:spPr>
          <a:xfrm>
            <a:off x="1826578" y="1862773"/>
            <a:ext cx="1225550" cy="1008062"/>
          </a:xfrm>
          <a:prstGeom prst="homePlate">
            <a:avLst>
              <a:gd name="adj" fmla="val 15894"/>
            </a:avLst>
          </a:prstGeom>
          <a:solidFill>
            <a:schemeClr val="folHlink"/>
          </a:solidFill>
          <a:ln w="6350">
            <a:noFill/>
          </a:ln>
          <a:effectLst>
            <a:outerShdw dist="35921" dir="2699999" algn="ctr" rotWithShape="0">
              <a:schemeClr val="bg2"/>
            </a:outerShdw>
          </a:effectLst>
        </p:spPr>
        <p:txBody>
          <a:bodyPr anchor="t" anchorCtr="0"/>
          <a:p>
            <a:pPr algn="ctr"/>
            <a:r>
              <a:rPr lang="en-US" altLang="zh-CN" sz="600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endParaRPr lang="en-US" altLang="zh-CN" sz="60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0" name="任意多边形 3079172"/>
          <p:cNvSpPr/>
          <p:nvPr/>
        </p:nvSpPr>
        <p:spPr>
          <a:xfrm>
            <a:off x="3403600" y="3465195"/>
            <a:ext cx="8027670" cy="1044575"/>
          </a:xfrm>
          <a:custGeom>
            <a:avLst/>
            <a:gdLst/>
            <a:ahLst/>
            <a:cxnLst/>
            <a:pathLst>
              <a:path w="4538" h="1080">
                <a:moveTo>
                  <a:pt x="4538" y="0"/>
                </a:moveTo>
                <a:lnTo>
                  <a:pt x="0" y="0"/>
                </a:lnTo>
                <a:lnTo>
                  <a:pt x="105" y="541"/>
                </a:lnTo>
                <a:lnTo>
                  <a:pt x="0" y="1080"/>
                </a:lnTo>
                <a:lnTo>
                  <a:pt x="4538" y="1080"/>
                </a:lnTo>
                <a:lnTo>
                  <a:pt x="4538" y="0"/>
                </a:lnTo>
              </a:path>
            </a:pathLst>
          </a:custGeom>
          <a:noFill/>
          <a:ln w="9525" cap="flat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" name="五边形 3079170"/>
          <p:cNvSpPr/>
          <p:nvPr/>
        </p:nvSpPr>
        <p:spPr>
          <a:xfrm>
            <a:off x="1826578" y="5166043"/>
            <a:ext cx="1225550" cy="1008062"/>
          </a:xfrm>
          <a:prstGeom prst="homePlate">
            <a:avLst>
              <a:gd name="adj" fmla="val 15894"/>
            </a:avLst>
          </a:prstGeom>
          <a:solidFill>
            <a:schemeClr val="folHlink"/>
          </a:solidFill>
          <a:ln w="6350">
            <a:noFill/>
          </a:ln>
          <a:effectLst>
            <a:outerShdw dist="35921" dir="2699999" algn="ctr" rotWithShape="0">
              <a:schemeClr val="bg2"/>
            </a:outerShdw>
          </a:effectLst>
        </p:spPr>
        <p:txBody>
          <a:bodyPr anchor="t" anchorCtr="0"/>
          <a:p>
            <a:pPr algn="ctr"/>
            <a:r>
              <a:rPr lang="en-US" altLang="zh-CN" sz="600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endParaRPr lang="en-US" altLang="zh-CN" sz="60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任意多边形 3079172"/>
          <p:cNvSpPr/>
          <p:nvPr/>
        </p:nvSpPr>
        <p:spPr>
          <a:xfrm>
            <a:off x="3364865" y="5165725"/>
            <a:ext cx="8027670" cy="1044575"/>
          </a:xfrm>
          <a:custGeom>
            <a:avLst/>
            <a:gdLst/>
            <a:ahLst/>
            <a:cxnLst/>
            <a:pathLst>
              <a:path w="4538" h="1080">
                <a:moveTo>
                  <a:pt x="4538" y="0"/>
                </a:moveTo>
                <a:lnTo>
                  <a:pt x="0" y="0"/>
                </a:lnTo>
                <a:lnTo>
                  <a:pt x="105" y="541"/>
                </a:lnTo>
                <a:lnTo>
                  <a:pt x="0" y="1080"/>
                </a:lnTo>
                <a:lnTo>
                  <a:pt x="4538" y="1080"/>
                </a:lnTo>
                <a:lnTo>
                  <a:pt x="4538" y="0"/>
                </a:lnTo>
              </a:path>
            </a:pathLst>
          </a:custGeom>
          <a:noFill/>
          <a:ln w="9525" cap="flat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750945" y="5321935"/>
            <a:ext cx="64389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sz="48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中毒的预防</a:t>
            </a:r>
            <a:endParaRPr lang="zh-CN" sz="4800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01955" y="1297305"/>
            <a:ext cx="11666220" cy="5093970"/>
          </a:xfrm>
        </p:spPr>
        <p:txBody>
          <a:bodyPr>
            <a:noAutofit/>
          </a:bodyPr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3、做好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手卫生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4、注意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个人卫生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。个人生活用品单独使用，不可共用。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5、加强家庭、宿舍和工作区域等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通风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换气和清洁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消毒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21335" y="1208405"/>
            <a:ext cx="11407775" cy="4070985"/>
          </a:xfrm>
        </p:spPr>
        <p:txBody>
          <a:bodyPr>
            <a:noAutofit/>
          </a:bodyPr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6、注意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厕所卫生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。 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7、注意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咳嗽礼仪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。咳嗽打喷嚏时，用纸巾捂住口鼻，无纸巾时用手肘代替。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8、遵守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1米线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，减少人员聚集。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37820" y="1802130"/>
            <a:ext cx="11666220" cy="3736340"/>
          </a:xfrm>
        </p:spPr>
        <p:txBody>
          <a:bodyPr>
            <a:noAutofit/>
          </a:bodyPr>
          <a:p>
            <a:pPr algn="l"/>
            <a:r>
              <a:rPr lang="en-US" altLang="zh-CN" sz="54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华文隶书" panose="02010800040101010101" charset="-122"/>
                <a:ea typeface="华文隶书" panose="02010800040101010101" charset="-122"/>
                <a:cs typeface="华文行楷" panose="02010800040101010101" charset="-122"/>
              </a:rPr>
              <a:t> 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9、接种新冠病毒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疫苗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 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10、保持正常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生活规律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，保证充足睡眠，清淡饮食，均衡营养。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" name="文本框 1"/>
          <p:cNvSpPr txBox="1">
            <a:spLocks noGrp="1"/>
          </p:cNvSpPr>
          <p:nvPr/>
        </p:nvSpPr>
        <p:spPr>
          <a:xfrm>
            <a:off x="2513965" y="2331720"/>
            <a:ext cx="6938010" cy="1568450"/>
          </a:xfrm>
          <a:prstGeom prst="rect">
            <a:avLst/>
          </a:prstGeom>
          <a:gradFill>
            <a:gsLst>
              <a:gs pos="25000">
                <a:srgbClr val="FE4444">
                  <a:alpha val="100000"/>
                  <a:lumMod val="80000"/>
                </a:srgbClr>
              </a:gs>
              <a:gs pos="100000">
                <a:srgbClr val="832B2B"/>
              </a:gs>
            </a:gsLst>
            <a:lin ang="5400000" scaled="0"/>
          </a:gradFill>
          <a:ln w="9525">
            <a:noFill/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>
            <a:spAutoFit/>
            <a:scene3d>
              <a:camera prst="orthographicFront"/>
              <a:lightRig rig="threePt" dir="t"/>
            </a:scene3d>
          </a:bodyPr>
          <a:lstStyle>
            <a:lvl1pPr marL="457200" indent="-457200" algn="l" defTabSz="121856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381000" algn="l" defTabSz="121856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000" indent="-304800" algn="l" defTabSz="121856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600" indent="-304800" algn="l" defTabSz="121856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-304800" algn="l" defTabSz="1218565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800" indent="-304800" algn="l" defTabSz="121856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400" indent="-304800" algn="l" defTabSz="121856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2000" indent="-304800" algn="l" defTabSz="121856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600" indent="-304800" algn="l" defTabSz="121856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zh-CN" altLang="en-US" sz="9600" b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  <a:latin typeface="华文行楷" panose="02010800040101010101" charset="-122"/>
                <a:ea typeface="华文行楷" panose="02010800040101010101" charset="-122"/>
                <a:cs typeface="+mn-ea"/>
                <a:sym typeface="+mn-ea"/>
              </a:rPr>
              <a:t>中暑的预防</a:t>
            </a:r>
            <a:endParaRPr lang="zh-CN" altLang="en-US" sz="9600" b="1" noProof="1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  <a:latin typeface="华文行楷" panose="02010800040101010101" charset="-122"/>
              <a:ea typeface="华文行楷" panose="02010800040101010101" charset="-122"/>
              <a:cs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88620" y="1004570"/>
            <a:ext cx="11666220" cy="5419090"/>
          </a:xfrm>
        </p:spPr>
        <p:txBody>
          <a:bodyPr>
            <a:noAutofit/>
          </a:bodyPr>
          <a:p>
            <a:pPr algn="ctr">
              <a:buClrTx/>
              <a:buSzTx/>
              <a:buFontTx/>
            </a:pPr>
            <a:r>
              <a:rPr lang="zh-CN" sz="72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中暑的定义</a:t>
            </a:r>
            <a:endParaRPr lang="zh-CN" sz="7200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algn="l" fontAlgn="auto">
              <a:lnSpc>
                <a:spcPts val="6480"/>
              </a:lnSpc>
            </a:pPr>
            <a:r>
              <a:rPr lang="en-US" altLang="zh-CN" sz="4400">
                <a:latin typeface="华文楷体" panose="02010600040101010101" charset="-122"/>
                <a:ea typeface="华文楷体" panose="02010600040101010101" charset="-122"/>
              </a:rPr>
              <a:t>    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    人体在高温和热辐射的长时间作用下，机体体温调节出现障碍，水、电解质代谢紊乱及神经系统损害症状的总称。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 fontAlgn="auto">
              <a:lnSpc>
                <a:spcPts val="6480"/>
              </a:lnSpc>
            </a:pP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        可分为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先兆中暑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、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轻度中暑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及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重度中暑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62890" y="706755"/>
            <a:ext cx="11666220" cy="6151245"/>
          </a:xfrm>
        </p:spPr>
        <p:txBody>
          <a:bodyPr>
            <a:noAutofit/>
          </a:bodyPr>
          <a:p>
            <a:pPr algn="ctr">
              <a:lnSpc>
                <a:spcPct val="150000"/>
              </a:lnSpc>
              <a:buClrTx/>
              <a:buSzTx/>
              <a:buFontTx/>
            </a:pPr>
            <a:r>
              <a:rPr lang="zh-CN" sz="72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预防中暑措施</a:t>
            </a:r>
            <a:endParaRPr lang="zh-CN" sz="7200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4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1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、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不宜高温作业人群：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各类急性病、高血压、贫血、肺气肿、肾病、心血管疾病和中枢神经系统疾病患者，一般不宜从事高温作业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4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2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、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膳食：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不宜高脂、辛辣的食物。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25780" y="1090930"/>
            <a:ext cx="11666220" cy="4264025"/>
          </a:xfrm>
        </p:spPr>
        <p:txBody>
          <a:bodyPr>
            <a:noAutofit/>
          </a:bodyPr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4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3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、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喝水：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多喝茶水、绿豆汤和含盐浓度</a:t>
            </a:r>
            <a:r>
              <a:rPr lang="en-US" altLang="zh-CN" sz="4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0.1-0.3%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的清凉饮料 。饮水要适当过量，少量多次为好，出汗多适当补充盐分。</a:t>
            </a:r>
            <a:endParaRPr 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sz="4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4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、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休息：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保证必要的睡眠，适当增加午休。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25780" y="976630"/>
            <a:ext cx="11666220" cy="5553710"/>
          </a:xfrm>
        </p:spPr>
        <p:txBody>
          <a:bodyPr>
            <a:noAutofit/>
          </a:bodyPr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44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华文隶书" panose="02010800040101010101" charset="-122"/>
                <a:ea typeface="华文隶书" panose="02010800040101010101" charset="-122"/>
                <a:cs typeface="华文行楷" panose="02010800040101010101" charset="-122"/>
              </a:rPr>
              <a:t> 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5、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加强个人防护。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穿浅色衣服，衣着宽松，做好防晒措施，佩戴透气的安全帽，避免阳光直射头部。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6、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关注气温。</a:t>
            </a:r>
            <a:endParaRPr lang="zh-CN" altLang="en-US" sz="4400">
              <a:solidFill>
                <a:srgbClr val="FF0000"/>
              </a:solidFill>
              <a:latin typeface="华文楷体" panose="02010600040101010101" charset="-122"/>
              <a:ea typeface="华文楷体" panose="02010600040101010101" charset="-122"/>
              <a:sym typeface="+mn-ea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37820" y="1802130"/>
            <a:ext cx="11666220" cy="4264025"/>
          </a:xfrm>
        </p:spPr>
        <p:txBody>
          <a:bodyPr>
            <a:noAutofit/>
          </a:bodyPr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54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华文隶书" panose="02010800040101010101" charset="-122"/>
                <a:ea typeface="华文隶书" panose="02010800040101010101" charset="-122"/>
                <a:cs typeface="华文行楷" panose="02010800040101010101" charset="-122"/>
              </a:rPr>
              <a:t> 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7、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药物配备：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藿香正气水、人丹、十滴水、风油精等。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3190" y="620395"/>
            <a:ext cx="11666220" cy="6004560"/>
          </a:xfrm>
        </p:spPr>
        <p:txBody>
          <a:bodyPr>
            <a:noAutofit/>
          </a:bodyPr>
          <a:p>
            <a:pPr algn="ctr">
              <a:lnSpc>
                <a:spcPct val="150000"/>
              </a:lnSpc>
              <a:buClrTx/>
              <a:buSzTx/>
              <a:buFontTx/>
            </a:pPr>
            <a:r>
              <a:rPr lang="zh-CN" sz="72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先兆-轻度中暑</a:t>
            </a:r>
            <a:endParaRPr lang="zh-CN" sz="7200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    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表现：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大汗、口渴、无力、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头晕、胸闷、恶心、呕吐、皮肤干燥、体温上升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    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处置：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立即离开高温环境，到清凉处休息，补充水分和盐分。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806700" y="4401185"/>
            <a:ext cx="6579235" cy="1510030"/>
          </a:xfrm>
        </p:spPr>
        <p:txBody>
          <a:bodyPr>
            <a:normAutofit fontScale="90000"/>
          </a:bodyPr>
          <a:p>
            <a:br>
              <a:rPr lang="zh-CN" sz="80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</a:br>
            <a:r>
              <a:rPr lang="zh-CN" sz="80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（第九版）</a:t>
            </a:r>
            <a:endParaRPr lang="zh-CN" sz="8000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5" name="文本框 1"/>
          <p:cNvSpPr txBox="1">
            <a:spLocks noGrp="1"/>
          </p:cNvSpPr>
          <p:nvPr/>
        </p:nvSpPr>
        <p:spPr>
          <a:xfrm>
            <a:off x="544195" y="909320"/>
            <a:ext cx="11104245" cy="3046095"/>
          </a:xfrm>
          <a:prstGeom prst="rect">
            <a:avLst/>
          </a:prstGeom>
          <a:gradFill>
            <a:gsLst>
              <a:gs pos="25000">
                <a:srgbClr val="FE4444">
                  <a:alpha val="100000"/>
                  <a:lumMod val="80000"/>
                </a:srgbClr>
              </a:gs>
              <a:gs pos="100000">
                <a:srgbClr val="832B2B"/>
              </a:gs>
            </a:gsLst>
            <a:lin ang="5400000" scaled="0"/>
          </a:gradFill>
          <a:ln w="9525">
            <a:noFill/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>
            <a:spAutoFit/>
            <a:scene3d>
              <a:camera prst="orthographicFront"/>
              <a:lightRig rig="threePt" dir="t"/>
            </a:scene3d>
          </a:bodyPr>
          <a:lstStyle>
            <a:lvl1pPr marL="457200" indent="-457200" algn="l" defTabSz="121856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381000" algn="l" defTabSz="121856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000" indent="-304800" algn="l" defTabSz="121856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600" indent="-304800" algn="l" defTabSz="121856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-304800" algn="l" defTabSz="1218565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800" indent="-304800" algn="l" defTabSz="121856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400" indent="-304800" algn="l" defTabSz="121856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2000" indent="-304800" algn="l" defTabSz="121856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600" indent="-304800" algn="l" defTabSz="121856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zh-CN" altLang="en-US" sz="9600" b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  <a:latin typeface="华文行楷" panose="02010800040101010101" charset="-122"/>
                <a:ea typeface="华文行楷" panose="02010800040101010101" charset="-122"/>
                <a:cs typeface="+mn-ea"/>
                <a:sym typeface="+mn-ea"/>
              </a:rPr>
              <a:t>新型冠状病毒肺炎防控方案</a:t>
            </a:r>
            <a:endParaRPr lang="zh-CN" altLang="en-US" sz="9600" b="1" noProof="1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  <a:latin typeface="华文行楷" panose="02010800040101010101" charset="-122"/>
              <a:ea typeface="华文行楷" panose="02010800040101010101" charset="-122"/>
              <a:cs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3190" y="620395"/>
            <a:ext cx="11666220" cy="6004560"/>
          </a:xfrm>
        </p:spPr>
        <p:txBody>
          <a:bodyPr>
            <a:noAutofit/>
          </a:bodyPr>
          <a:p>
            <a:pPr algn="ctr">
              <a:lnSpc>
                <a:spcPct val="150000"/>
              </a:lnSpc>
              <a:buClrTx/>
              <a:buSzTx/>
              <a:buFontTx/>
            </a:pPr>
            <a:r>
              <a:rPr lang="zh-CN" sz="72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重度中暑</a:t>
            </a:r>
            <a:endParaRPr lang="zh-CN" sz="7200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  <a:sym typeface="+mn-ea"/>
            </a:endParaRPr>
          </a:p>
          <a:p>
            <a:pPr algn="ctr">
              <a:lnSpc>
                <a:spcPct val="150000"/>
              </a:lnSpc>
              <a:buClrTx/>
              <a:buSzTx/>
              <a:buFontTx/>
            </a:pP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包括热痉挛、热衰竭和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热射病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三种类型。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  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17855" y="420370"/>
            <a:ext cx="11298555" cy="6017260"/>
          </a:xfrm>
        </p:spPr>
        <p:txBody>
          <a:bodyPr>
            <a:noAutofit/>
          </a:bodyPr>
          <a:p>
            <a:pPr algn="ctr">
              <a:lnSpc>
                <a:spcPct val="150000"/>
              </a:lnSpc>
              <a:buClrTx/>
              <a:buSzTx/>
              <a:buFontTx/>
            </a:pPr>
            <a:r>
              <a:rPr lang="en-US" altLang="zh-CN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   </a:t>
            </a:r>
            <a:r>
              <a:rPr lang="zh-CN" sz="72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热射病</a:t>
            </a:r>
            <a:endParaRPr sz="4400">
              <a:solidFill>
                <a:srgbClr val="FF0000"/>
              </a:solidFill>
              <a:latin typeface="华文楷体" panose="02010600040101010101" charset="-122"/>
              <a:ea typeface="华文楷体" panose="02010600040101010101" charset="-122"/>
              <a:sym typeface="+mn-ea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4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   </a:t>
            </a:r>
            <a:r>
              <a:rPr lang="en-US" altLang="zh-CN" sz="4000">
                <a:latin typeface="华文楷体" panose="02010600040101010101" charset="-122"/>
                <a:ea typeface="华文楷体" panose="02010600040101010101" charset="-122"/>
                <a:sym typeface="+mn-ea"/>
              </a:rPr>
              <a:t>  </a:t>
            </a:r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  <a:sym typeface="+mn-ea"/>
              </a:rPr>
              <a:t>长时间暴露于高温、高湿、无风的环境中，进行重体力劳动一段时间后，出现发热、头痛或忽然晕倒、神志不清等。继而体温迅速升高，达40摄氏度以上，出现谵妄、嗜睡和昏迷。</a:t>
            </a:r>
            <a:endParaRPr sz="4000">
              <a:solidFill>
                <a:srgbClr val="FF0000"/>
              </a:solidFill>
              <a:latin typeface="华文楷体" panose="02010600040101010101" charset="-122"/>
              <a:ea typeface="华文楷体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47040" y="1336040"/>
            <a:ext cx="11298555" cy="4645660"/>
          </a:xfrm>
        </p:spPr>
        <p:txBody>
          <a:bodyPr>
            <a:noAutofit/>
          </a:bodyPr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     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患者可伴有横纹肌溶解、急性肾衰竭、急性肝损害、弥散性血管内凝血（DIC）等多脏器功能衰竭等表现，病情恶化快，病死率极高。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00355" y="218440"/>
            <a:ext cx="11298555" cy="6017260"/>
          </a:xfrm>
        </p:spPr>
        <p:txBody>
          <a:bodyPr>
            <a:noAutofit/>
          </a:bodyPr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    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处置</a:t>
            </a:r>
            <a:endParaRPr lang="zh-CN" altLang="en-US" sz="4400">
              <a:solidFill>
                <a:srgbClr val="FF0000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1、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脱离热环境：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迅速转移到清凉通风处，解开衣服 ，保证通风。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2、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快速降温：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在病人的头部、腋下及腹股沟处放置冰袋或冷水喷洒擦拭全身。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  <a:sym typeface="+mn-ea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4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3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、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拨打120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 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" name="文本框 1"/>
          <p:cNvSpPr txBox="1">
            <a:spLocks noGrp="1"/>
          </p:cNvSpPr>
          <p:nvPr/>
        </p:nvSpPr>
        <p:spPr>
          <a:xfrm>
            <a:off x="2626995" y="2374265"/>
            <a:ext cx="6938010" cy="1568450"/>
          </a:xfrm>
          <a:prstGeom prst="rect">
            <a:avLst/>
          </a:prstGeom>
          <a:gradFill>
            <a:gsLst>
              <a:gs pos="25000">
                <a:srgbClr val="FE4444">
                  <a:alpha val="100000"/>
                  <a:lumMod val="80000"/>
                </a:srgbClr>
              </a:gs>
              <a:gs pos="100000">
                <a:srgbClr val="832B2B"/>
              </a:gs>
            </a:gsLst>
            <a:lin ang="5400000" scaled="0"/>
          </a:gradFill>
          <a:ln w="9525">
            <a:noFill/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>
            <a:spAutoFit/>
            <a:scene3d>
              <a:camera prst="orthographicFront"/>
              <a:lightRig rig="threePt" dir="t"/>
            </a:scene3d>
          </a:bodyPr>
          <a:lstStyle>
            <a:lvl1pPr marL="457200" indent="-457200" algn="l" defTabSz="121856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381000" algn="l" defTabSz="121856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000" indent="-304800" algn="l" defTabSz="121856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600" indent="-304800" algn="l" defTabSz="121856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-304800" algn="l" defTabSz="1218565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800" indent="-304800" algn="l" defTabSz="121856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400" indent="-304800" algn="l" defTabSz="121856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2000" indent="-304800" algn="l" defTabSz="121856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600" indent="-304800" algn="l" defTabSz="121856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zh-CN" altLang="en-US" sz="9600" b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  <a:latin typeface="华文行楷" panose="02010800040101010101" charset="-122"/>
                <a:ea typeface="华文行楷" panose="02010800040101010101" charset="-122"/>
                <a:cs typeface="+mn-ea"/>
                <a:sym typeface="+mn-ea"/>
              </a:rPr>
              <a:t>中毒的预防</a:t>
            </a:r>
            <a:endParaRPr lang="zh-CN" altLang="en-US" sz="9600" b="1" noProof="1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  <a:latin typeface="华文行楷" panose="02010800040101010101" charset="-122"/>
              <a:ea typeface="华文行楷" panose="02010800040101010101" charset="-122"/>
              <a:cs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9393" name="五边形 3079170"/>
          <p:cNvSpPr/>
          <p:nvPr/>
        </p:nvSpPr>
        <p:spPr>
          <a:xfrm>
            <a:off x="1826578" y="1862773"/>
            <a:ext cx="1225550" cy="1008062"/>
          </a:xfrm>
          <a:prstGeom prst="homePlate">
            <a:avLst>
              <a:gd name="adj" fmla="val 15894"/>
            </a:avLst>
          </a:prstGeom>
          <a:solidFill>
            <a:schemeClr val="folHlink"/>
          </a:solidFill>
          <a:ln w="6350">
            <a:noFill/>
          </a:ln>
          <a:effectLst>
            <a:outerShdw dist="35921" dir="2699999" algn="ctr" rotWithShape="0">
              <a:schemeClr val="bg2"/>
            </a:outerShdw>
          </a:effectLst>
        </p:spPr>
        <p:txBody>
          <a:bodyPr anchor="t" anchorCtr="0"/>
          <a:p>
            <a:pPr algn="ctr"/>
            <a:r>
              <a:rPr lang="en-US" altLang="zh-CN" sz="6000">
                <a:solidFill>
                  <a:srgbClr val="FFFF00"/>
                </a:solidFill>
                <a:latin typeface="Arial" panose="020B0604020202020204" pitchFamily="34" charset="0"/>
              </a:rPr>
              <a:t>1</a:t>
            </a:r>
            <a:endParaRPr lang="en-US" altLang="zh-CN" sz="60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3" name="五边形 3079170"/>
          <p:cNvSpPr/>
          <p:nvPr/>
        </p:nvSpPr>
        <p:spPr>
          <a:xfrm>
            <a:off x="1826578" y="3854768"/>
            <a:ext cx="1225550" cy="1008062"/>
          </a:xfrm>
          <a:prstGeom prst="homePlate">
            <a:avLst>
              <a:gd name="adj" fmla="val 15894"/>
            </a:avLst>
          </a:prstGeom>
          <a:solidFill>
            <a:schemeClr val="folHlink"/>
          </a:solidFill>
          <a:ln w="6350">
            <a:noFill/>
          </a:ln>
          <a:effectLst>
            <a:outerShdw dist="35921" dir="2699999" algn="ctr" rotWithShape="0">
              <a:schemeClr val="bg2"/>
            </a:outerShdw>
          </a:effectLst>
        </p:spPr>
        <p:txBody>
          <a:bodyPr anchor="t" anchorCtr="0"/>
          <a:p>
            <a:pPr algn="ctr"/>
            <a:r>
              <a:rPr lang="en-US" altLang="zh-CN" sz="6000">
                <a:solidFill>
                  <a:srgbClr val="FFFF00"/>
                </a:solidFill>
                <a:latin typeface="Arial" panose="020B0604020202020204" pitchFamily="34" charset="0"/>
              </a:rPr>
              <a:t>2</a:t>
            </a:r>
            <a:endParaRPr lang="en-US" altLang="zh-CN" sz="60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4" name="任意多边形 3079172"/>
          <p:cNvSpPr/>
          <p:nvPr/>
        </p:nvSpPr>
        <p:spPr>
          <a:xfrm>
            <a:off x="3364865" y="3855085"/>
            <a:ext cx="6734810" cy="1044575"/>
          </a:xfrm>
          <a:custGeom>
            <a:avLst/>
            <a:gdLst/>
            <a:ahLst/>
            <a:cxnLst/>
            <a:pathLst>
              <a:path w="4538" h="1080">
                <a:moveTo>
                  <a:pt x="4538" y="0"/>
                </a:moveTo>
                <a:lnTo>
                  <a:pt x="0" y="0"/>
                </a:lnTo>
                <a:lnTo>
                  <a:pt x="105" y="541"/>
                </a:lnTo>
                <a:lnTo>
                  <a:pt x="0" y="1080"/>
                </a:lnTo>
                <a:lnTo>
                  <a:pt x="4538" y="1080"/>
                </a:lnTo>
                <a:lnTo>
                  <a:pt x="4538" y="0"/>
                </a:lnTo>
              </a:path>
            </a:pathLst>
          </a:custGeom>
          <a:noFill/>
          <a:ln w="9525" cap="flat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" name="任意多边形 3079172"/>
          <p:cNvSpPr/>
          <p:nvPr/>
        </p:nvSpPr>
        <p:spPr>
          <a:xfrm>
            <a:off x="3364865" y="1863090"/>
            <a:ext cx="6734810" cy="1044575"/>
          </a:xfrm>
          <a:custGeom>
            <a:avLst/>
            <a:gdLst/>
            <a:ahLst/>
            <a:cxnLst/>
            <a:pathLst>
              <a:path w="4538" h="1080">
                <a:moveTo>
                  <a:pt x="4538" y="0"/>
                </a:moveTo>
                <a:lnTo>
                  <a:pt x="0" y="0"/>
                </a:lnTo>
                <a:lnTo>
                  <a:pt x="105" y="541"/>
                </a:lnTo>
                <a:lnTo>
                  <a:pt x="0" y="1080"/>
                </a:lnTo>
                <a:lnTo>
                  <a:pt x="4538" y="1080"/>
                </a:lnTo>
                <a:lnTo>
                  <a:pt x="4538" y="0"/>
                </a:lnTo>
              </a:path>
            </a:pathLst>
          </a:custGeom>
          <a:noFill/>
          <a:ln w="9525" cap="flat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3660775" y="3943985"/>
            <a:ext cx="64389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48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      </a:t>
            </a:r>
            <a:r>
              <a:rPr lang="zh-CN" sz="48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施工</a:t>
            </a:r>
            <a:r>
              <a:rPr lang="zh-CN" sz="48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中毒</a:t>
            </a:r>
            <a:endParaRPr lang="zh-CN" sz="4800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660775" y="1951990"/>
            <a:ext cx="64389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48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      </a:t>
            </a:r>
            <a:r>
              <a:rPr lang="zh-CN" altLang="en-US" sz="48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食堂</a:t>
            </a:r>
            <a:r>
              <a:rPr lang="zh-CN" sz="48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安全</a:t>
            </a:r>
            <a:endParaRPr lang="zh-CN" sz="4800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21640" y="970280"/>
            <a:ext cx="11628120" cy="47999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sz="48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食品中毒（食堂）</a:t>
            </a:r>
            <a:endParaRPr lang="zh-CN" sz="4800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endParaRPr lang="zh-CN" altLang="en-US"/>
          </a:p>
          <a:p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</a:rPr>
              <a:t>1、严把</a:t>
            </a:r>
            <a:r>
              <a:rPr lang="zh-CN" altLang="en-US" sz="40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进货</a:t>
            </a:r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</a:rPr>
              <a:t>渠道关</a:t>
            </a:r>
            <a:endParaRPr lang="zh-CN" altLang="en-US" sz="4000">
              <a:latin typeface="华文楷体" panose="02010600040101010101" charset="-122"/>
              <a:ea typeface="华文楷体" panose="02010600040101010101" charset="-122"/>
            </a:endParaRPr>
          </a:p>
          <a:p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</a:rPr>
              <a:t>2、严禁使用</a:t>
            </a:r>
            <a:r>
              <a:rPr lang="zh-CN" altLang="en-US" sz="40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食品卫生法第九条</a:t>
            </a:r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</a:rPr>
              <a:t>规定的食品：</a:t>
            </a:r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  <a:sym typeface="+mn-ea"/>
              </a:rPr>
              <a:t>变质的、</a:t>
            </a:r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</a:rPr>
              <a:t>有毒的、含致病微生物（寄生虫）的、死因不明的动物、检疫不合格的、包装不合格的、超保质期的、农药超标的......</a:t>
            </a:r>
            <a:endParaRPr lang="zh-CN" altLang="en-US" sz="4000">
              <a:latin typeface="华文楷体" panose="02010600040101010101" charset="-122"/>
              <a:ea typeface="华文楷体" panose="02010600040101010101" charset="-122"/>
            </a:endParaRPr>
          </a:p>
          <a:p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</a:rPr>
              <a:t>3、</a:t>
            </a:r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  <a:sym typeface="+mn-ea"/>
              </a:rPr>
              <a:t>加工食品时，必须做到</a:t>
            </a:r>
            <a:r>
              <a:rPr lang="zh-CN" altLang="en-US" sz="40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生熟分开</a:t>
            </a:r>
            <a:endParaRPr lang="zh-CN" altLang="en-US" sz="4000">
              <a:solidFill>
                <a:srgbClr val="FF0000"/>
              </a:solidFill>
              <a:latin typeface="华文楷体" panose="02010600040101010101" charset="-122"/>
              <a:ea typeface="华文楷体" panose="02010600040101010101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408940" y="1175385"/>
            <a:ext cx="11380470" cy="41541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48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群体性食物中毒</a:t>
            </a:r>
            <a:endParaRPr lang="zh-CN" sz="4800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  <a:sym typeface="+mn-ea"/>
            </a:endParaRPr>
          </a:p>
          <a:p>
            <a:endParaRPr lang="zh-CN" sz="4800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  <a:sym typeface="+mn-ea"/>
            </a:endParaRPr>
          </a:p>
          <a:p>
            <a:r>
              <a:rPr lang="en-US" altLang="zh-CN" sz="48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    </a:t>
            </a:r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  <a:sym typeface="+mn-ea"/>
              </a:rPr>
              <a:t>因进食某种食物后，出现3例以上的相同症状者。</a:t>
            </a:r>
            <a:endParaRPr lang="zh-CN" sz="4800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  <a:sym typeface="+mn-ea"/>
            </a:endParaRPr>
          </a:p>
          <a:p>
            <a:r>
              <a:rPr lang="zh-CN" altLang="en-US" sz="40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消化道症状：</a:t>
            </a:r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</a:rPr>
              <a:t>恶心、呕吐、腹痛、腹泻</a:t>
            </a:r>
            <a:endParaRPr lang="zh-CN" altLang="en-US" sz="4000">
              <a:latin typeface="华文楷体" panose="02010600040101010101" charset="-122"/>
              <a:ea typeface="华文楷体" panose="02010600040101010101" charset="-122"/>
            </a:endParaRPr>
          </a:p>
          <a:p>
            <a:r>
              <a:rPr lang="zh-CN" altLang="en-US" sz="40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全身症状：</a:t>
            </a:r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</a:rPr>
              <a:t>畏寒、发热、乏力、全身不适、头晕、头痛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87350" y="1153795"/>
            <a:ext cx="11617325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处置：</a:t>
            </a:r>
            <a:endParaRPr lang="zh-CN" altLang="en-US" sz="4000">
              <a:solidFill>
                <a:srgbClr val="FF0000"/>
              </a:solidFill>
              <a:latin typeface="华文楷体" panose="02010600040101010101" charset="-122"/>
              <a:ea typeface="华文楷体" panose="02010600040101010101" charset="-122"/>
              <a:sym typeface="+mn-ea"/>
            </a:endParaRPr>
          </a:p>
          <a:p>
            <a:endParaRPr lang="zh-CN" altLang="en-US" sz="4000">
              <a:solidFill>
                <a:srgbClr val="FF0000"/>
              </a:solidFill>
              <a:latin typeface="华文楷体" panose="02010600040101010101" charset="-122"/>
              <a:ea typeface="华文楷体" panose="02010600040101010101" charset="-122"/>
              <a:sym typeface="+mn-ea"/>
            </a:endParaRPr>
          </a:p>
          <a:p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  <a:sym typeface="+mn-ea"/>
              </a:rPr>
              <a:t>1、拨打120或及时</a:t>
            </a:r>
            <a:r>
              <a:rPr lang="zh-CN" altLang="en-US" sz="40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送医</a:t>
            </a:r>
            <a:endParaRPr lang="zh-CN" altLang="en-US" sz="4000">
              <a:latin typeface="华文楷体" panose="02010600040101010101" charset="-122"/>
              <a:ea typeface="华文楷体" panose="02010600040101010101" charset="-122"/>
            </a:endParaRPr>
          </a:p>
          <a:p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  <a:sym typeface="+mn-ea"/>
              </a:rPr>
              <a:t>2、</a:t>
            </a:r>
            <a:r>
              <a:rPr lang="zh-CN" altLang="en-US" sz="40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封存</a:t>
            </a:r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  <a:sym typeface="+mn-ea"/>
              </a:rPr>
              <a:t>可疑食材、设备及加工工具，保护加工现场</a:t>
            </a:r>
            <a:endParaRPr lang="zh-CN" altLang="en-US" sz="4000">
              <a:latin typeface="华文楷体" panose="02010600040101010101" charset="-122"/>
              <a:ea typeface="华文楷体" panose="02010600040101010101" charset="-122"/>
              <a:sym typeface="+mn-ea"/>
            </a:endParaRPr>
          </a:p>
          <a:p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  <a:sym typeface="+mn-ea"/>
              </a:rPr>
              <a:t>3、立即</a:t>
            </a:r>
            <a:r>
              <a:rPr lang="zh-CN" altLang="en-US" sz="40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报告</a:t>
            </a:r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  <a:sym typeface="+mn-ea"/>
              </a:rPr>
              <a:t>当地卫生健康委和疾控中心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537210" y="1143000"/>
            <a:ext cx="11431270" cy="4523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sz="48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施工中毒</a:t>
            </a:r>
            <a:endParaRPr lang="zh-CN" sz="4800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r>
              <a:rPr lang="en-US" altLang="zh-CN" sz="4000">
                <a:latin typeface="华文楷体" panose="02010600040101010101" charset="-122"/>
                <a:ea typeface="华文楷体" panose="02010600040101010101" charset="-122"/>
              </a:rPr>
              <a:t>      </a:t>
            </a:r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</a:rPr>
              <a:t>有限空间有毒气体中毒</a:t>
            </a:r>
            <a:endParaRPr lang="zh-CN" altLang="en-US" sz="4000">
              <a:latin typeface="华文楷体" panose="02010600040101010101" charset="-122"/>
              <a:ea typeface="华文楷体" panose="02010600040101010101" charset="-122"/>
            </a:endParaRPr>
          </a:p>
          <a:p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</a:rPr>
              <a:t>1、用湿毛巾捂住口鼻，并将患者移到通风良好、空气新鲜的地方。</a:t>
            </a:r>
            <a:endParaRPr lang="zh-CN" altLang="en-US" sz="4000">
              <a:latin typeface="华文楷体" panose="02010600040101010101" charset="-122"/>
              <a:ea typeface="华文楷体" panose="02010600040101010101" charset="-122"/>
            </a:endParaRPr>
          </a:p>
          <a:p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</a:rPr>
              <a:t>2、</a:t>
            </a:r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  <a:sym typeface="+mn-ea"/>
              </a:rPr>
              <a:t>确保患者呼吸道通畅，对神志不清者应将头部偏向一侧，以防呕吐物吸入呼吸道引起窒息。</a:t>
            </a:r>
            <a:endParaRPr lang="zh-CN" altLang="en-US" sz="4000">
              <a:latin typeface="华文楷体" panose="02010600040101010101" charset="-122"/>
              <a:ea typeface="华文楷体" panose="02010600040101010101" charset="-122"/>
            </a:endParaRPr>
          </a:p>
          <a:p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</a:rPr>
              <a:t>3、</a:t>
            </a:r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  <a:sym typeface="+mn-ea"/>
              </a:rPr>
              <a:t>快速拨打“120”。</a:t>
            </a:r>
            <a:endParaRPr lang="zh-CN" altLang="en-US" sz="4000">
              <a:latin typeface="华文楷体" panose="02010600040101010101" charset="-122"/>
              <a:ea typeface="华文楷体" panose="02010600040101010101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-57150" y="1220470"/>
            <a:ext cx="12305665" cy="2651760"/>
          </a:xfrm>
        </p:spPr>
        <p:txBody>
          <a:bodyPr>
            <a:normAutofit/>
          </a:bodyPr>
          <a:p>
            <a:r>
              <a:rPr lang="zh-CN" sz="80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一、总体要求 </a:t>
            </a:r>
            <a:br>
              <a:rPr lang="zh-CN" sz="80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</a:br>
            <a:endParaRPr lang="zh-CN" sz="8000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299143"/>
            <a:ext cx="9144000" cy="1655762"/>
          </a:xfrm>
        </p:spPr>
        <p:txBody>
          <a:bodyPr>
            <a:noAutofit/>
          </a:bodyPr>
          <a:p>
            <a:r>
              <a:rPr lang="zh-CN" altLang="en-US" sz="5400">
                <a:latin typeface="华文楷体" panose="02010600040101010101" charset="-122"/>
                <a:ea typeface="华文楷体" panose="02010600040101010101" charset="-122"/>
                <a:sym typeface="+mn-ea"/>
              </a:rPr>
              <a:t>“外防输入、内防反弹”</a:t>
            </a:r>
            <a:endParaRPr lang="zh-CN" altLang="en-US" sz="5400"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0490" y="1877695"/>
            <a:ext cx="11666220" cy="2093595"/>
          </a:xfrm>
        </p:spPr>
        <p:txBody>
          <a:bodyPr>
            <a:noAutofit/>
          </a:bodyPr>
          <a:p>
            <a:pPr algn="ctr">
              <a:lnSpc>
                <a:spcPct val="150000"/>
              </a:lnSpc>
              <a:buClrTx/>
              <a:buSzTx/>
              <a:buFontTx/>
            </a:pPr>
            <a:r>
              <a:rPr lang="zh-CN" sz="72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感谢聆听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</p:txBody>
      </p:sp>
      <p:graphicFrame>
        <p:nvGraphicFramePr>
          <p:cNvPr id="18435" name="对象 3191810"/>
          <p:cNvGraphicFramePr/>
          <p:nvPr/>
        </p:nvGraphicFramePr>
        <p:xfrm>
          <a:off x="8763000" y="3733800"/>
          <a:ext cx="1527175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" r:id="rId2" imgW="2512060" imgH="3004185" progId="CorelDRAW.Graphic.9">
                  <p:embed/>
                </p:oleObj>
              </mc:Choice>
              <mc:Fallback>
                <p:oleObj name="" r:id="rId2" imgW="2512060" imgH="3004185" progId="CorelDRAW.Graphic.9">
                  <p:embed/>
                  <p:pic>
                    <p:nvPicPr>
                      <p:cNvPr id="0" name="图片 3089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763000" y="3733800"/>
                        <a:ext cx="1527175" cy="1828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175" y="775335"/>
            <a:ext cx="12305665" cy="1315720"/>
          </a:xfrm>
        </p:spPr>
        <p:txBody>
          <a:bodyPr>
            <a:normAutofit/>
          </a:bodyPr>
          <a:p>
            <a:r>
              <a:rPr lang="zh-CN" sz="72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二、病原学和流行病学特征</a:t>
            </a:r>
            <a:endParaRPr lang="zh-CN" sz="7200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11810" y="2600960"/>
            <a:ext cx="11289030" cy="3876040"/>
          </a:xfrm>
        </p:spPr>
        <p:txBody>
          <a:bodyPr>
            <a:noAutofit/>
          </a:bodyPr>
          <a:p>
            <a:pPr algn="l"/>
            <a:r>
              <a:rPr lang="en-US" altLang="zh-CN" sz="4400">
                <a:latin typeface="华文楷体" panose="02010600040101010101" charset="-122"/>
                <a:ea typeface="华文楷体" panose="02010600040101010101" charset="-122"/>
              </a:rPr>
              <a:t>      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新型冠状病毒对紫外线和热敏感，乙醚、75%乙醇、含氯消毒剂、过氧乙酸和氯仿等脂溶剂均可有效灭活病毒。人群普遍易感。传染源主要是新冠肺炎确诊病例和无症状感染者；主要传播途径为经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呼吸道飞沫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和</a:t>
            </a:r>
            <a:r>
              <a:rPr lang="zh-CN" altLang="en-US" sz="44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密切接触传播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1925" y="1039495"/>
            <a:ext cx="12305665" cy="1261745"/>
          </a:xfrm>
        </p:spPr>
        <p:txBody>
          <a:bodyPr>
            <a:normAutofit/>
          </a:bodyPr>
          <a:p>
            <a:r>
              <a:rPr lang="zh-CN" sz="72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三、公共措施</a:t>
            </a:r>
            <a:endParaRPr lang="zh-CN" sz="7200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35305" y="2527935"/>
            <a:ext cx="11363960" cy="3208020"/>
          </a:xfrm>
        </p:spPr>
        <p:txBody>
          <a:bodyPr>
            <a:noAutofit/>
          </a:bodyPr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（一）宣传教育。 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（二）疫苗接种。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（三）爱国卫生运动。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endParaRPr lang="en-US" altLang="zh-CN" sz="54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华文隶书" panose="02010800040101010101" charset="-122"/>
              <a:ea typeface="华文隶书" panose="02010800040101010101" charset="-122"/>
              <a:cs typeface="华文行楷" panose="0201080004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8745" y="861695"/>
            <a:ext cx="12305665" cy="1261745"/>
          </a:xfrm>
        </p:spPr>
        <p:txBody>
          <a:bodyPr>
            <a:normAutofit/>
          </a:bodyPr>
          <a:p>
            <a:pPr algn="ctr">
              <a:buClrTx/>
              <a:buSzTx/>
              <a:buFontTx/>
            </a:pPr>
            <a:r>
              <a:rPr lang="zh-CN" sz="72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四、疫情监测</a:t>
            </a:r>
            <a:endParaRPr lang="zh-CN" sz="7200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59410" y="2307590"/>
            <a:ext cx="11666220" cy="4124960"/>
          </a:xfrm>
        </p:spPr>
        <p:txBody>
          <a:bodyPr>
            <a:noAutofit/>
          </a:bodyPr>
          <a:p>
            <a:pPr algn="l"/>
            <a:r>
              <a:rPr lang="en-US" altLang="zh-CN" sz="54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华文隶书" panose="02010800040101010101" charset="-122"/>
                <a:ea typeface="华文隶书" panose="02010800040101010101" charset="-122"/>
                <a:cs typeface="华文行楷" panose="02010800040101010101" charset="-122"/>
              </a:rPr>
              <a:t> 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（一）疫情发现报告。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en-US" altLang="zh-CN" sz="4400">
                <a:latin typeface="华文楷体" panose="02010600040101010101" charset="-122"/>
                <a:ea typeface="华文楷体" panose="02010600040101010101" charset="-122"/>
              </a:rPr>
              <a:t>       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要加强流行病学史采集和发热、干咳、乏力、咽痛、嗅（味）觉减退、腹泻等症状监测，一旦发现可疑患者及时开展实验室检测。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（二）多渠道监测预警。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58850" y="1149350"/>
            <a:ext cx="10311765" cy="4558665"/>
          </a:xfrm>
        </p:spPr>
        <p:txBody>
          <a:bodyPr>
            <a:normAutofit fontScale="90000"/>
          </a:bodyPr>
          <a:p>
            <a:pPr algn="l">
              <a:buClrTx/>
              <a:buSzTx/>
              <a:buFontTx/>
            </a:pPr>
            <a:r>
              <a:rPr lang="zh-CN" sz="72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五、疫情处置</a:t>
            </a:r>
            <a:br>
              <a:rPr lang="zh-CN" sz="72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</a:br>
            <a:br>
              <a:rPr lang="zh-CN" sz="72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</a:br>
            <a:r>
              <a:rPr lang="zh-CN" sz="72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六、实验室检测</a:t>
            </a:r>
            <a:br>
              <a:rPr lang="zh-CN" sz="72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</a:br>
            <a:r>
              <a:rPr lang="zh-CN" sz="72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 </a:t>
            </a:r>
            <a:br>
              <a:rPr lang="zh-CN" sz="72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</a:br>
            <a:r>
              <a:rPr lang="zh-CN" sz="72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七、境外输入疫情防控</a:t>
            </a:r>
            <a:endParaRPr lang="zh-CN" sz="7200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  <a:sym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9540" y="1034415"/>
            <a:ext cx="12305665" cy="1261745"/>
          </a:xfrm>
        </p:spPr>
        <p:txBody>
          <a:bodyPr>
            <a:normAutofit/>
          </a:bodyPr>
          <a:p>
            <a:pPr algn="ctr">
              <a:buClrTx/>
              <a:buSzTx/>
              <a:buFontTx/>
            </a:pPr>
            <a:r>
              <a:rPr lang="zh-CN" sz="72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八、加强重点环节防控</a:t>
            </a:r>
            <a:endParaRPr lang="zh-CN" sz="7200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  <a:sym typeface="+mn-ea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63245" y="2762250"/>
            <a:ext cx="10685780" cy="3304540"/>
          </a:xfrm>
        </p:spPr>
        <p:txBody>
          <a:bodyPr>
            <a:noAutofit/>
          </a:bodyPr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（一）重点人群。 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（二）重点机构。 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</a:rPr>
              <a:t>（三）重点场所。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Tk0NDk4ZDQ1OTFlYWUyN2MxMmJiMjA3ODM2NzJlOGY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2411</Words>
  <Application>WPS 演示</Application>
  <PresentationFormat>宽屏</PresentationFormat>
  <Paragraphs>236</Paragraphs>
  <Slides>40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40</vt:i4>
      </vt:variant>
    </vt:vector>
  </HeadingPairs>
  <TitlesOfParts>
    <vt:vector size="51" baseType="lpstr">
      <vt:lpstr>Arial</vt:lpstr>
      <vt:lpstr>宋体</vt:lpstr>
      <vt:lpstr>Wingdings</vt:lpstr>
      <vt:lpstr>华文行楷</vt:lpstr>
      <vt:lpstr>华文隶书</vt:lpstr>
      <vt:lpstr>华文楷体</vt:lpstr>
      <vt:lpstr>Calibri</vt:lpstr>
      <vt:lpstr>微软雅黑</vt:lpstr>
      <vt:lpstr>Arial Unicode MS</vt:lpstr>
      <vt:lpstr>Office 主题</vt:lpstr>
      <vt:lpstr>CorelDRAW.Graphic.9</vt:lpstr>
      <vt:lpstr>工伤预防培训  </vt:lpstr>
      <vt:lpstr>PowerPoint 演示文稿</vt:lpstr>
      <vt:lpstr> （第九版）</vt:lpstr>
      <vt:lpstr>一、总体要求  </vt:lpstr>
      <vt:lpstr>二、病原学和流行病学特征</vt:lpstr>
      <vt:lpstr>三、公共措施</vt:lpstr>
      <vt:lpstr>四、疫情监测</vt:lpstr>
      <vt:lpstr>五、疫情处置  六、实验室检测   七、境外输入疫情防控</vt:lpstr>
      <vt:lpstr>八、加强重点环节防控</vt:lpstr>
      <vt:lpstr>九、组织保障</vt:lpstr>
      <vt:lpstr>《重点场所、重点机构和重点人群新冠肺炎疫情防控技术 指南》</vt:lpstr>
      <vt:lpstr>一、术语和定义</vt:lpstr>
      <vt:lpstr>二、常态化疫情防控要求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王旭东</dc:creator>
  <cp:lastModifiedBy>远山</cp:lastModifiedBy>
  <cp:revision>19</cp:revision>
  <dcterms:created xsi:type="dcterms:W3CDTF">2022-08-22T14:30:00Z</dcterms:created>
  <dcterms:modified xsi:type="dcterms:W3CDTF">2022-08-22T23:21:20Z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0E26DAC24F6C4883A751184038E9983A</vt:lpwstr>
  </property>
  <property fmtid="{D5CDD505-2E9C-101B-9397-08002B2CF9AE}" pid="3" name="KSOProductBuildVer">
    <vt:lpwstr>2052-11.1.0.12302</vt:lpwstr>
  </property>
</Properties>
</file>