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7"/>
  </p:notesMasterIdLst>
  <p:sldIdLst>
    <p:sldId id="419" r:id="rId2"/>
    <p:sldId id="958" r:id="rId3"/>
    <p:sldId id="959" r:id="rId4"/>
    <p:sldId id="961" r:id="rId5"/>
    <p:sldId id="935" r:id="rId6"/>
    <p:sldId id="977" r:id="rId7"/>
    <p:sldId id="973" r:id="rId8"/>
    <p:sldId id="974" r:id="rId9"/>
    <p:sldId id="937" r:id="rId10"/>
    <p:sldId id="972" r:id="rId11"/>
    <p:sldId id="936" r:id="rId12"/>
    <p:sldId id="978" r:id="rId13"/>
    <p:sldId id="954" r:id="rId14"/>
    <p:sldId id="962" r:id="rId15"/>
    <p:sldId id="963" r:id="rId16"/>
    <p:sldId id="964" r:id="rId17"/>
    <p:sldId id="965" r:id="rId18"/>
    <p:sldId id="966" r:id="rId19"/>
    <p:sldId id="967" r:id="rId20"/>
    <p:sldId id="968" r:id="rId21"/>
    <p:sldId id="969" r:id="rId22"/>
    <p:sldId id="970" r:id="rId23"/>
    <p:sldId id="971" r:id="rId24"/>
    <p:sldId id="938" r:id="rId25"/>
    <p:sldId id="975" r:id="rId26"/>
    <p:sldId id="976" r:id="rId27"/>
    <p:sldId id="934" r:id="rId28"/>
    <p:sldId id="960" r:id="rId29"/>
    <p:sldId id="941" r:id="rId30"/>
    <p:sldId id="949" r:id="rId31"/>
    <p:sldId id="950" r:id="rId32"/>
    <p:sldId id="951" r:id="rId33"/>
    <p:sldId id="979" r:id="rId34"/>
    <p:sldId id="980" r:id="rId35"/>
    <p:sldId id="982" r:id="rId36"/>
    <p:sldId id="981" r:id="rId37"/>
    <p:sldId id="983" r:id="rId38"/>
    <p:sldId id="857" r:id="rId39"/>
    <p:sldId id="717" r:id="rId40"/>
    <p:sldId id="859" r:id="rId41"/>
    <p:sldId id="858" r:id="rId42"/>
    <p:sldId id="770" r:id="rId43"/>
    <p:sldId id="771" r:id="rId44"/>
    <p:sldId id="772" r:id="rId45"/>
    <p:sldId id="773" r:id="rId46"/>
    <p:sldId id="774" r:id="rId47"/>
    <p:sldId id="776" r:id="rId48"/>
    <p:sldId id="778" r:id="rId49"/>
    <p:sldId id="775" r:id="rId50"/>
    <p:sldId id="779" r:id="rId51"/>
    <p:sldId id="780" r:id="rId52"/>
    <p:sldId id="852" r:id="rId53"/>
    <p:sldId id="853" r:id="rId54"/>
    <p:sldId id="854" r:id="rId55"/>
    <p:sldId id="855" r:id="rId56"/>
    <p:sldId id="856" r:id="rId57"/>
    <p:sldId id="718" r:id="rId58"/>
    <p:sldId id="719" r:id="rId59"/>
    <p:sldId id="851" r:id="rId60"/>
    <p:sldId id="618" r:id="rId61"/>
    <p:sldId id="783" r:id="rId62"/>
    <p:sldId id="781" r:id="rId63"/>
    <p:sldId id="784" r:id="rId64"/>
    <p:sldId id="782" r:id="rId65"/>
    <p:sldId id="904" r:id="rId66"/>
    <p:sldId id="864" r:id="rId67"/>
    <p:sldId id="865" r:id="rId68"/>
    <p:sldId id="906" r:id="rId69"/>
    <p:sldId id="522" r:id="rId70"/>
    <p:sldId id="955" r:id="rId71"/>
    <p:sldId id="956" r:id="rId72"/>
    <p:sldId id="957" r:id="rId73"/>
    <p:sldId id="523" r:id="rId74"/>
    <p:sldId id="524" r:id="rId75"/>
    <p:sldId id="908" r:id="rId76"/>
    <p:sldId id="909" r:id="rId77"/>
    <p:sldId id="910" r:id="rId78"/>
    <p:sldId id="927" r:id="rId79"/>
    <p:sldId id="928" r:id="rId80"/>
    <p:sldId id="929" r:id="rId81"/>
    <p:sldId id="930" r:id="rId82"/>
    <p:sldId id="916" r:id="rId83"/>
    <p:sldId id="932" r:id="rId84"/>
    <p:sldId id="933" r:id="rId85"/>
    <p:sldId id="984" r:id="rId86"/>
  </p:sldIdLst>
  <p:sldSz cx="9144000" cy="6858000" type="screen4x3"/>
  <p:notesSz cx="6858000" cy="9144000"/>
  <p:custDataLst>
    <p:tags r:id="rId88"/>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xmlns="" val="1"/>
      </p:ext>
    </p:extLst>
  </p:showPr>
  <p:clrMru>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90244" autoAdjust="0"/>
  </p:normalViewPr>
  <p:slideViewPr>
    <p:cSldViewPr>
      <p:cViewPr>
        <p:scale>
          <a:sx n="70" d="100"/>
          <a:sy n="70" d="100"/>
        </p:scale>
        <p:origin x="-1160" y="-16"/>
      </p:cViewPr>
      <p:guideLst>
        <p:guide orient="horz" pos="2129"/>
        <p:guide pos="2860"/>
      </p:guideLst>
    </p:cSldViewPr>
  </p:slideViewPr>
  <p:notesTextViewPr>
    <p:cViewPr>
      <p:scale>
        <a:sx n="100" d="100"/>
        <a:sy n="100" d="100"/>
      </p:scale>
      <p:origin x="0" y="0"/>
    </p:cViewPr>
  </p:notesTextViewPr>
  <p:sorterViewPr>
    <p:cViewPr>
      <p:scale>
        <a:sx n="66" d="100"/>
        <a:sy n="66" d="100"/>
      </p:scale>
      <p:origin x="0" y="156"/>
    </p:cViewPr>
  </p:sorterViewPr>
  <p:gridSpacing cx="73731438" cy="7373143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fld id="{5520B4C3-8F5E-4404-ADAB-432FAEDAA318}" type="datetimeFigureOut">
              <a:rPr lang="zh-CN" altLang="en-US"/>
              <a:pPr>
                <a:defRPr/>
              </a:pPr>
              <a:t>2022/12/15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87F1202A-71D9-49DA-B572-EB5DFE41EA7D}" type="slidenum">
              <a:rPr lang="zh-CN" altLang="en-US"/>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7F1202A-71D9-49DA-B572-EB5DFE41EA7D}" type="slidenum">
              <a:rPr lang="zh-CN" altLang="en-US" smtClean="0"/>
              <a:pPr/>
              <a:t>58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346325"/>
            <a:ext cx="7772400" cy="1154113"/>
          </a:xfrm>
        </p:spPr>
        <p:txBody>
          <a:bodyPr/>
          <a:lstStyle>
            <a:lvl1pPr algn="ctr">
              <a:defRPr sz="4000" b="1"/>
            </a:lvl1pPr>
          </a:lstStyle>
          <a:p>
            <a:r>
              <a:rPr lang="zh-CN" noProof="1"/>
              <a:t>单击此处编辑母版标题样式</a:t>
            </a:r>
          </a:p>
        </p:txBody>
      </p:sp>
      <p:sp>
        <p:nvSpPr>
          <p:cNvPr id="2051" name="Rectangle 3"/>
          <p:cNvSpPr>
            <a:spLocks noGrp="1" noChangeArrowheads="1"/>
          </p:cNvSpPr>
          <p:nvPr>
            <p:ph type="subTitle" idx="1"/>
          </p:nvPr>
        </p:nvSpPr>
        <p:spPr>
          <a:xfrm>
            <a:off x="1403350" y="3789363"/>
            <a:ext cx="6400800" cy="1008062"/>
          </a:xfrm>
        </p:spPr>
        <p:txBody>
          <a:bodyPr/>
          <a:lstStyle>
            <a:lvl1pPr marL="0" indent="0" algn="ctr">
              <a:buFontTx/>
              <a:buNone/>
              <a:defRPr sz="3200"/>
            </a:lvl1pPr>
          </a:lstStyle>
          <a:p>
            <a:r>
              <a:rPr lang="zh-CN" noProof="1"/>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fld id="{E61F6933-249C-4D38-8D57-77D405A33867}" type="slidenum">
              <a:rPr lang="zh-CN" altLang="zh-CN"/>
              <a:pPr/>
              <a:t>‹#›</a:t>
            </a:fld>
            <a:endParaRPr lang="zh-CN"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fld id="{62F8B15F-2390-438B-9AFE-254139A68880}" type="slidenum">
              <a:rPr lang="zh-CN" altLang="zh-CN"/>
              <a:pPr/>
              <a:t>‹#›</a:t>
            </a:fld>
            <a:endParaRPr lang="zh-CN"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fld id="{78A785B0-4726-4196-8A56-F44515735CA6}" type="slidenum">
              <a:rPr lang="zh-CN" altLang="zh-CN"/>
              <a:pPr/>
              <a:t>‹#›</a:t>
            </a:fld>
            <a:endParaRPr lang="zh-CN"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fld id="{67D25065-E409-4BE0-A8D3-172E8F40D8FF}" type="slidenum">
              <a:rPr lang="zh-CN" altLang="zh-CN"/>
              <a:pPr/>
              <a:t>‹#›</a:t>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fld id="{DC1F07AA-36BD-4858-A42B-24F7BBC39512}" type="slidenum">
              <a:rPr lang="zh-CN" altLang="zh-CN"/>
              <a:pPr/>
              <a:t>‹#›</a:t>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fld id="{154DB53C-3605-4020-ACC1-E0E641AA3C32}" type="slidenum">
              <a:rPr lang="zh-CN" altLang="zh-CN"/>
              <a:pPr/>
              <a:t>‹#›</a:t>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Rectangle 4"/>
          <p:cNvSpPr>
            <a:spLocks noGrp="1" noChangeArrowheads="1"/>
          </p:cNvSpPr>
          <p:nvPr>
            <p:ph type="dt" sz="half" idx="10"/>
          </p:nvPr>
        </p:nvSpPr>
        <p:spPr/>
        <p:txBody>
          <a:bodyPr/>
          <a:lstStyle>
            <a:lvl1pPr>
              <a:defRPr/>
            </a:lvl1pPr>
          </a:lstStyle>
          <a:p>
            <a:pPr>
              <a:defRPr/>
            </a:pPr>
            <a:endParaRPr lang="zh-CN" altLang="zh-CN"/>
          </a:p>
        </p:txBody>
      </p:sp>
      <p:sp>
        <p:nvSpPr>
          <p:cNvPr id="8" name="Rectangle 5"/>
          <p:cNvSpPr>
            <a:spLocks noGrp="1" noChangeArrowheads="1"/>
          </p:cNvSpPr>
          <p:nvPr>
            <p:ph type="ftr" sz="quarter" idx="11"/>
          </p:nvPr>
        </p:nvSpPr>
        <p:spPr/>
        <p:txBody>
          <a:bodyPr/>
          <a:lstStyle>
            <a:lvl1pPr>
              <a:defRPr/>
            </a:lvl1pPr>
          </a:lstStyle>
          <a:p>
            <a:pPr>
              <a:defRPr/>
            </a:pPr>
            <a:endParaRPr lang="zh-CN" altLang="zh-CN"/>
          </a:p>
        </p:txBody>
      </p:sp>
      <p:sp>
        <p:nvSpPr>
          <p:cNvPr id="9" name="Rectangle 6"/>
          <p:cNvSpPr>
            <a:spLocks noGrp="1" noChangeArrowheads="1"/>
          </p:cNvSpPr>
          <p:nvPr>
            <p:ph type="sldNum" sz="quarter" idx="12"/>
          </p:nvPr>
        </p:nvSpPr>
        <p:spPr/>
        <p:txBody>
          <a:bodyPr/>
          <a:lstStyle>
            <a:lvl1pPr>
              <a:defRPr/>
            </a:lvl1pPr>
          </a:lstStyle>
          <a:p>
            <a:fld id="{BF68E4DA-1D2E-4189-BE78-E0B617CFDEB9}" type="slidenum">
              <a:rPr lang="zh-CN" altLang="zh-CN"/>
              <a:pPr/>
              <a:t>‹#›</a:t>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Rectangle 4"/>
          <p:cNvSpPr>
            <a:spLocks noGrp="1" noChangeArrowheads="1"/>
          </p:cNvSpPr>
          <p:nvPr>
            <p:ph type="dt" sz="half" idx="10"/>
          </p:nvPr>
        </p:nvSpPr>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p:txBody>
          <a:bodyPr/>
          <a:lstStyle>
            <a:lvl1pPr>
              <a:defRPr/>
            </a:lvl1pPr>
          </a:lstStyle>
          <a:p>
            <a:fld id="{876CD41D-0F9E-4A2A-A326-763EF32C8E51}" type="slidenum">
              <a:rPr lang="zh-CN" altLang="zh-CN"/>
              <a:pPr/>
              <a:t>‹#›</a:t>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zh-CN"/>
          </a:p>
        </p:txBody>
      </p:sp>
      <p:sp>
        <p:nvSpPr>
          <p:cNvPr id="3" name="Rectangle 5"/>
          <p:cNvSpPr>
            <a:spLocks noGrp="1" noChangeArrowheads="1"/>
          </p:cNvSpPr>
          <p:nvPr>
            <p:ph type="ftr" sz="quarter" idx="11"/>
          </p:nvPr>
        </p:nvSpPr>
        <p:spPr/>
        <p:txBody>
          <a:bodyPr/>
          <a:lstStyle>
            <a:lvl1pPr>
              <a:defRPr/>
            </a:lvl1pPr>
          </a:lstStyle>
          <a:p>
            <a:pPr>
              <a:defRPr/>
            </a:pPr>
            <a:endParaRPr lang="zh-CN" altLang="zh-CN"/>
          </a:p>
        </p:txBody>
      </p:sp>
      <p:sp>
        <p:nvSpPr>
          <p:cNvPr id="4" name="Rectangle 6"/>
          <p:cNvSpPr>
            <a:spLocks noGrp="1" noChangeArrowheads="1"/>
          </p:cNvSpPr>
          <p:nvPr>
            <p:ph type="sldNum" sz="quarter" idx="12"/>
          </p:nvPr>
        </p:nvSpPr>
        <p:spPr/>
        <p:txBody>
          <a:bodyPr/>
          <a:lstStyle>
            <a:lvl1pPr>
              <a:defRPr/>
            </a:lvl1pPr>
          </a:lstStyle>
          <a:p>
            <a:fld id="{54E1C52E-73E8-405D-AB12-D664E807C2CB}" type="slidenum">
              <a:rPr lang="zh-CN" altLang="zh-CN"/>
              <a:pPr/>
              <a:t>‹#›</a:t>
            </a:fld>
            <a:endParaRPr lang="zh-CN"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fld id="{4DDF14AC-F1F5-425A-8BDF-CE4879C98767}" type="slidenum">
              <a:rPr lang="zh-CN" altLang="zh-CN"/>
              <a:pPr/>
              <a:t>‹#›</a:t>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fld id="{0C54A5BF-1F0C-4D9B-9AC7-A04CEC13ACC4}" type="slidenum">
              <a:rPr lang="zh-CN" altLang="zh-CN"/>
              <a:pPr/>
              <a:t>‹#›</a:t>
            </a:fld>
            <a:endParaRPr lang="zh-CN"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p>
        </p:txBody>
      </p:sp>
      <p:sp>
        <p:nvSpPr>
          <p:cNvPr id="1027" name="Rectangle 3"/>
          <p:cNvSpPr>
            <a:spLocks noGrp="1" noChangeArrowheads="1"/>
          </p:cNvSpPr>
          <p:nvPr>
            <p:ph type="body" idx="9"/>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400">
                <a:latin typeface="Arial" panose="020B0604020202020204" pitchFamily="34" charset="0"/>
                <a:ea typeface="宋体" panose="02010600030101010101" pitchFamily="2" charset="-122"/>
              </a:defRPr>
            </a:lvl1pPr>
          </a:lstStyle>
          <a:p>
            <a:pPr>
              <a:defRPr/>
            </a:pPr>
            <a:endParaRPr lang="zh-CN"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buFont typeface="Arial" panose="020B0604020202020204" pitchFamily="34" charset="0"/>
              <a:buNone/>
              <a:defRPr sz="1400">
                <a:latin typeface="Arial" panose="020B0604020202020204" pitchFamily="34" charset="0"/>
                <a:ea typeface="宋体" panose="02010600030101010101" pitchFamily="2" charset="-122"/>
              </a:defRPr>
            </a:lvl1pPr>
          </a:lstStyle>
          <a:p>
            <a:pPr>
              <a:defRPr/>
            </a:pPr>
            <a:endParaRPr lang="zh-CN"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defRPr sz="1400"/>
            </a:lvl1pPr>
          </a:lstStyle>
          <a:p>
            <a:fld id="{A12D6310-B9CF-4384-B7DA-94717343888F}" type="slidenum">
              <a:rPr lang="zh-CN" altLang="zh-CN"/>
              <a:pPr/>
              <a:t>‹#›</a:t>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3200">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3200">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3200">
          <a:solidFill>
            <a:schemeClr val="tx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3200">
          <a:solidFill>
            <a:schemeClr val="tx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3200">
          <a:solidFill>
            <a:schemeClr val="tx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3200">
          <a:solidFill>
            <a:schemeClr val="tx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32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eaLnBrk="0" fontAlgn="base" hangingPunct="0">
        <a:spcBef>
          <a:spcPct val="20000"/>
        </a:spcBef>
        <a:spcAft>
          <a:spcPct val="0"/>
        </a:spcAft>
        <a:buChar char="»"/>
        <a:defRPr sz="1600">
          <a:solidFill>
            <a:schemeClr val="tx1"/>
          </a:solidFill>
          <a:latin typeface="+mn-lt"/>
          <a:ea typeface="+mn-ea"/>
        </a:defRPr>
      </a:lvl6pPr>
      <a:lvl7pPr marL="2971800" indent="-228600" algn="l" rtl="0" eaLnBrk="0" fontAlgn="base" hangingPunct="0">
        <a:spcBef>
          <a:spcPct val="20000"/>
        </a:spcBef>
        <a:spcAft>
          <a:spcPct val="0"/>
        </a:spcAft>
        <a:buChar char="»"/>
        <a:defRPr sz="1600">
          <a:solidFill>
            <a:schemeClr val="tx1"/>
          </a:solidFill>
          <a:latin typeface="+mn-lt"/>
          <a:ea typeface="+mn-ea"/>
        </a:defRPr>
      </a:lvl7pPr>
      <a:lvl8pPr marL="3429000" indent="-228600" algn="l" rtl="0" eaLnBrk="0" fontAlgn="base" hangingPunct="0">
        <a:spcBef>
          <a:spcPct val="20000"/>
        </a:spcBef>
        <a:spcAft>
          <a:spcPct val="0"/>
        </a:spcAft>
        <a:buChar char="»"/>
        <a:defRPr sz="1600">
          <a:solidFill>
            <a:schemeClr val="tx1"/>
          </a:solidFill>
          <a:latin typeface="+mn-lt"/>
          <a:ea typeface="+mn-ea"/>
        </a:defRPr>
      </a:lvl8pPr>
      <a:lvl9pPr marL="3886200" indent="-228600" algn="l" rtl="0" eaLnBrk="0" fontAlgn="base" hangingPunct="0">
        <a:spcBef>
          <a:spcPct val="20000"/>
        </a:spcBef>
        <a:spcAft>
          <a:spcPct val="0"/>
        </a:spcAft>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iknow-pic.cdn.bcebos.com/c9fcc3cec3fdfc03a21b59cad93f8794a4c22664"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1"/>
          <p:cNvSpPr>
            <a:spLocks noGrp="1" noChangeArrowheads="1"/>
          </p:cNvSpPr>
          <p:nvPr>
            <p:ph type="ctrTitle"/>
          </p:nvPr>
        </p:nvSpPr>
        <p:spPr>
          <a:xfrm>
            <a:off x="395288" y="274638"/>
            <a:ext cx="8320087" cy="2725737"/>
          </a:xfrm>
        </p:spPr>
        <p:txBody>
          <a:bodyPr/>
          <a:lstStyle/>
          <a:p>
            <a:pPr algn="l"/>
            <a:r>
              <a:rPr lang="en-US" altLang="zh-CN" sz="4400" dirty="0" smtClean="0">
                <a:latin typeface="宋体" panose="02010600030101010101" pitchFamily="2" charset="-122"/>
                <a:ea typeface="宋体" panose="02010600030101010101" pitchFamily="2" charset="-122"/>
              </a:rPr>
              <a:t/>
            </a:r>
            <a:br>
              <a:rPr lang="en-US" altLang="zh-CN" sz="4400" dirty="0" smtClean="0">
                <a:latin typeface="宋体" panose="02010600030101010101" pitchFamily="2" charset="-122"/>
                <a:ea typeface="宋体" panose="02010600030101010101" pitchFamily="2" charset="-122"/>
              </a:rPr>
            </a:br>
            <a:r>
              <a:rPr lang="en-US" altLang="zh-CN" sz="4400" dirty="0" smtClean="0">
                <a:latin typeface="宋体" panose="02010600030101010101" pitchFamily="2" charset="-122"/>
                <a:ea typeface="宋体" panose="02010600030101010101" pitchFamily="2" charset="-122"/>
              </a:rPr>
              <a:t>      </a:t>
            </a:r>
            <a:br>
              <a:rPr lang="en-US" altLang="zh-CN" sz="4400" dirty="0" smtClean="0">
                <a:latin typeface="宋体" panose="02010600030101010101" pitchFamily="2" charset="-122"/>
                <a:ea typeface="宋体" panose="02010600030101010101" pitchFamily="2" charset="-122"/>
              </a:rPr>
            </a:br>
            <a:r>
              <a:rPr lang="en-US" altLang="zh-CN" sz="4400" dirty="0" smtClean="0">
                <a:latin typeface="宋体" panose="02010600030101010101" pitchFamily="2" charset="-122"/>
                <a:ea typeface="宋体" panose="02010600030101010101" pitchFamily="2" charset="-122"/>
              </a:rPr>
              <a:t>       </a:t>
            </a:r>
            <a:endParaRPr lang="zh-CN" altLang="en-US" sz="4400" dirty="0" smtClean="0">
              <a:latin typeface="宋体" panose="02010600030101010101" pitchFamily="2" charset="-122"/>
              <a:ea typeface="宋体" panose="02010600030101010101" pitchFamily="2" charset="-122"/>
            </a:endParaRPr>
          </a:p>
        </p:txBody>
      </p:sp>
      <p:sp>
        <p:nvSpPr>
          <p:cNvPr id="4098" name="内容占位符 2"/>
          <p:cNvSpPr>
            <a:spLocks noGrp="1" noChangeArrowheads="1"/>
          </p:cNvSpPr>
          <p:nvPr>
            <p:ph type="subTitle" idx="1"/>
          </p:nvPr>
        </p:nvSpPr>
        <p:spPr>
          <a:xfrm>
            <a:off x="323824" y="764816"/>
            <a:ext cx="8640790" cy="3312211"/>
          </a:xfrm>
        </p:spPr>
        <p:txBody>
          <a:bodyPr>
            <a:noAutofit/>
          </a:bodyPr>
          <a:lstStyle/>
          <a:p>
            <a:pPr marL="342900" indent="-342900" algn="l"/>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r>
              <a:rPr lang="zh-CN" altLang="en-US" sz="4800" b="1" dirty="0" smtClean="0">
                <a:solidFill>
                  <a:srgbClr val="FF0000"/>
                </a:solidFill>
                <a:latin typeface="宋体" panose="02010600030101010101" pitchFamily="2" charset="-122"/>
                <a:ea typeface="宋体" panose="02010600030101010101" pitchFamily="2" charset="-122"/>
              </a:rPr>
              <a:t>黄山市建筑业</a:t>
            </a:r>
            <a:r>
              <a:rPr lang="zh-CN" altLang="en-US" sz="4800" b="1" dirty="0" smtClean="0">
                <a:solidFill>
                  <a:srgbClr val="FF0000"/>
                </a:solidFill>
                <a:latin typeface="宋体" panose="02010600030101010101" pitchFamily="2" charset="-122"/>
                <a:ea typeface="宋体" panose="02010600030101010101" pitchFamily="2" charset="-122"/>
              </a:rPr>
              <a:t>协会</a:t>
            </a:r>
            <a:endParaRPr lang="en-US" altLang="zh-CN" sz="4800" b="1" dirty="0" smtClean="0">
              <a:solidFill>
                <a:srgbClr val="FF0000"/>
              </a:solidFill>
              <a:latin typeface="宋体" panose="02010600030101010101" pitchFamily="2" charset="-122"/>
              <a:ea typeface="宋体" panose="02010600030101010101" pitchFamily="2" charset="-122"/>
            </a:endParaRPr>
          </a:p>
          <a:p>
            <a:pPr marL="342900" indent="-342900"/>
            <a:r>
              <a:rPr lang="zh-CN" altLang="en-US" sz="6600" b="1" dirty="0" smtClean="0">
                <a:solidFill>
                  <a:srgbClr val="FF0000"/>
                </a:solidFill>
                <a:latin typeface="宋体" panose="02010600030101010101" pitchFamily="2" charset="-122"/>
                <a:ea typeface="宋体" panose="02010600030101010101" pitchFamily="2" charset="-122"/>
              </a:rPr>
              <a:t>工伤</a:t>
            </a:r>
            <a:r>
              <a:rPr lang="zh-CN" altLang="en-US" sz="6600" b="1" dirty="0" smtClean="0">
                <a:solidFill>
                  <a:srgbClr val="FF0000"/>
                </a:solidFill>
                <a:latin typeface="宋体" panose="02010600030101010101" pitchFamily="2" charset="-122"/>
                <a:ea typeface="宋体" panose="02010600030101010101" pitchFamily="2" charset="-122"/>
              </a:rPr>
              <a:t>预防</a:t>
            </a:r>
            <a:r>
              <a:rPr lang="zh-CN" altLang="en-US" sz="6600" b="1" dirty="0" smtClean="0">
                <a:solidFill>
                  <a:srgbClr val="FF0000"/>
                </a:solidFill>
                <a:latin typeface="宋体" panose="02010600030101010101" pitchFamily="2" charset="-122"/>
                <a:ea typeface="宋体" panose="02010600030101010101" pitchFamily="2" charset="-122"/>
              </a:rPr>
              <a:t>进</a:t>
            </a:r>
            <a:r>
              <a:rPr lang="zh-CN" altLang="en-US" sz="6600" b="1" dirty="0" smtClean="0">
                <a:solidFill>
                  <a:srgbClr val="FF0000"/>
                </a:solidFill>
                <a:latin typeface="宋体" panose="02010600030101010101" pitchFamily="2" charset="-122"/>
                <a:ea typeface="宋体" panose="02010600030101010101" pitchFamily="2" charset="-122"/>
              </a:rPr>
              <a:t>区县</a:t>
            </a:r>
            <a:r>
              <a:rPr lang="en-US" altLang="zh-CN" sz="4000" b="1" dirty="0" smtClean="0">
                <a:solidFill>
                  <a:srgbClr val="FF0000"/>
                </a:solidFill>
                <a:latin typeface="宋体" panose="02010600030101010101" pitchFamily="2" charset="-122"/>
                <a:ea typeface="宋体" panose="02010600030101010101" pitchFamily="2" charset="-122"/>
              </a:rPr>
              <a:t/>
            </a:r>
            <a:br>
              <a:rPr lang="en-US" altLang="zh-CN" sz="4000" b="1" dirty="0" smtClean="0">
                <a:solidFill>
                  <a:srgbClr val="FF0000"/>
                </a:solidFill>
                <a:latin typeface="宋体" panose="02010600030101010101" pitchFamily="2" charset="-122"/>
                <a:ea typeface="宋体" panose="02010600030101010101" pitchFamily="2" charset="-122"/>
              </a:rPr>
            </a:br>
            <a:endParaRPr lang="en-US" altLang="zh-CN" sz="4000" b="1" dirty="0" smtClean="0">
              <a:solidFill>
                <a:srgbClr val="FF0000"/>
              </a:solidFill>
              <a:latin typeface="宋体" panose="02010600030101010101" pitchFamily="2" charset="-122"/>
              <a:ea typeface="宋体" panose="02010600030101010101" pitchFamily="2" charset="-122"/>
            </a:endParaRPr>
          </a:p>
          <a:p>
            <a:pPr marL="342900" indent="-342900"/>
            <a:r>
              <a:rPr lang="en-US" altLang="zh-CN" sz="4000" b="1" dirty="0" smtClean="0">
                <a:solidFill>
                  <a:srgbClr val="FF0000"/>
                </a:solidFill>
                <a:latin typeface="宋体" panose="02010600030101010101" pitchFamily="2" charset="-122"/>
                <a:ea typeface="宋体" panose="02010600030101010101" pitchFamily="2" charset="-122"/>
              </a:rPr>
              <a:t/>
            </a:r>
            <a:br>
              <a:rPr lang="en-US" altLang="zh-CN" sz="4000" b="1" dirty="0" smtClean="0">
                <a:solidFill>
                  <a:srgbClr val="FF0000"/>
                </a:solidFill>
                <a:latin typeface="宋体" panose="02010600030101010101" pitchFamily="2" charset="-122"/>
                <a:ea typeface="宋体" panose="02010600030101010101" pitchFamily="2" charset="-122"/>
              </a:rPr>
            </a:br>
            <a:r>
              <a:rPr lang="en-US" altLang="zh-CN" sz="4000" b="1" dirty="0" smtClean="0">
                <a:solidFill>
                  <a:srgbClr val="FF0000"/>
                </a:solidFill>
                <a:latin typeface="宋体" panose="02010600030101010101" pitchFamily="2" charset="-122"/>
                <a:ea typeface="宋体" panose="02010600030101010101" pitchFamily="2" charset="-122"/>
              </a:rPr>
              <a:t>              2022.12.16</a:t>
            </a:r>
            <a:endParaRPr lang="zh-CN" altLang="en-US" sz="40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714" y="274638"/>
            <a:ext cx="8219085" cy="850202"/>
          </a:xfrm>
        </p:spPr>
        <p:txBody>
          <a:bodyPr/>
          <a:lstStyle/>
          <a:p>
            <a:r>
              <a:rPr lang="en-US" altLang="zh-CN" dirty="0" smtClean="0"/>
              <a:t>    </a:t>
            </a:r>
            <a:r>
              <a:rPr lang="zh-CN" altLang="en-US" dirty="0" smtClean="0"/>
              <a:t>安全生产事关：        </a:t>
            </a:r>
            <a:r>
              <a:rPr lang="zh-CN" altLang="zh-CN" b="1" dirty="0" smtClean="0">
                <a:latin typeface="宋体" panose="02010600030101010101" pitchFamily="2" charset="-122"/>
                <a:ea typeface="宋体" panose="02010600030101010101" pitchFamily="2" charset="-122"/>
                <a:sym typeface="+mn-ea"/>
              </a:rPr>
              <a:t>国家</a:t>
            </a:r>
            <a:r>
              <a:rPr lang="zh-CN" altLang="zh-CN" b="1" dirty="0" smtClean="0">
                <a:solidFill>
                  <a:srgbClr val="FF0000"/>
                </a:solidFill>
                <a:latin typeface="宋体" panose="02010600030101010101" pitchFamily="2" charset="-122"/>
                <a:ea typeface="宋体" panose="02010600030101010101" pitchFamily="2" charset="-122"/>
                <a:sym typeface="+mn-ea"/>
              </a:rPr>
              <a:t>尊严地位</a:t>
            </a:r>
            <a:endParaRPr lang="zh-CN" altLang="en-US" dirty="0"/>
          </a:p>
        </p:txBody>
      </p:sp>
      <p:sp>
        <p:nvSpPr>
          <p:cNvPr id="3" name="矩形 2"/>
          <p:cNvSpPr/>
          <p:nvPr/>
        </p:nvSpPr>
        <p:spPr>
          <a:xfrm>
            <a:off x="827740" y="980830"/>
            <a:ext cx="7848545" cy="5570756"/>
          </a:xfrm>
          <a:prstGeom prst="rect">
            <a:avLst/>
          </a:prstGeom>
        </p:spPr>
        <p:txBody>
          <a:bodyPr wrap="square">
            <a:spAutoFit/>
          </a:bodyPr>
          <a:lstStyle/>
          <a:p>
            <a:r>
              <a:rPr lang="zh-CN" altLang="en-US" sz="2400" dirty="0" smtClean="0"/>
              <a:t>生产亿元</a:t>
            </a:r>
            <a:r>
              <a:rPr lang="en-US" altLang="zh-CN" sz="2400" dirty="0" smtClean="0"/>
              <a:t>GDP</a:t>
            </a:r>
            <a:r>
              <a:rPr lang="zh-CN" altLang="en-US" sz="2400" dirty="0" smtClean="0"/>
              <a:t>死亡率</a:t>
            </a:r>
            <a:r>
              <a:rPr lang="zh-CN" altLang="en-US" sz="3200" dirty="0" smtClean="0"/>
              <a:t>是先进国家的</a:t>
            </a:r>
            <a:r>
              <a:rPr lang="en-US" altLang="zh-CN" sz="3200" dirty="0" smtClean="0"/>
              <a:t>10</a:t>
            </a:r>
            <a:r>
              <a:rPr lang="zh-CN" altLang="en-US" sz="3200" dirty="0" smtClean="0"/>
              <a:t>倍；</a:t>
            </a:r>
            <a:endParaRPr lang="en-US" altLang="zh-CN" sz="3200" dirty="0" smtClean="0"/>
          </a:p>
          <a:p>
            <a:endParaRPr lang="en-US" altLang="zh-CN" sz="3200" dirty="0" smtClean="0"/>
          </a:p>
          <a:p>
            <a:r>
              <a:rPr lang="zh-CN" altLang="en-US" sz="2400" dirty="0" smtClean="0">
                <a:latin typeface="宋体" panose="02010600030101010101" pitchFamily="2" charset="-122"/>
                <a:cs typeface="宋体" panose="02010600030101010101" pitchFamily="2" charset="-122"/>
              </a:rPr>
              <a:t>工矿商贸</a:t>
            </a:r>
            <a:r>
              <a:rPr lang="en-US" altLang="zh-CN" sz="2400" dirty="0" smtClean="0">
                <a:latin typeface="宋体" panose="02010600030101010101" pitchFamily="2" charset="-122"/>
                <a:cs typeface="宋体" panose="02010600030101010101" pitchFamily="2" charset="-122"/>
              </a:rPr>
              <a:t>10</a:t>
            </a:r>
            <a:r>
              <a:rPr lang="zh-CN" altLang="en-US" sz="2400" dirty="0" smtClean="0">
                <a:latin typeface="宋体" panose="02010600030101010101" pitchFamily="2" charset="-122"/>
                <a:cs typeface="宋体" panose="02010600030101010101" pitchFamily="2" charset="-122"/>
              </a:rPr>
              <a:t>万人事故死亡率</a:t>
            </a:r>
            <a:r>
              <a:rPr lang="zh-CN" altLang="en-US" sz="2800" dirty="0" smtClean="0"/>
              <a:t>是先进国家的</a:t>
            </a:r>
            <a:r>
              <a:rPr lang="en-US" altLang="zh-CN" sz="2800" dirty="0" smtClean="0"/>
              <a:t>2</a:t>
            </a:r>
            <a:r>
              <a:rPr lang="zh-CN" altLang="en-US" sz="2800" dirty="0" smtClean="0"/>
              <a:t>倍多；</a:t>
            </a:r>
            <a:endParaRPr lang="en-US" altLang="zh-CN" sz="2800" dirty="0" smtClean="0"/>
          </a:p>
          <a:p>
            <a:endParaRPr lang="en-US" altLang="zh-CN" sz="2800" dirty="0" smtClean="0"/>
          </a:p>
          <a:p>
            <a:r>
              <a:rPr lang="zh-CN" altLang="en-US" sz="2400" dirty="0" smtClean="0"/>
              <a:t>道路交通万车死亡率</a:t>
            </a:r>
            <a:r>
              <a:rPr lang="zh-CN" altLang="en-US" sz="3200" dirty="0" smtClean="0"/>
              <a:t>是发达国家的</a:t>
            </a:r>
            <a:r>
              <a:rPr lang="en-US" altLang="zh-CN" sz="3200" dirty="0" smtClean="0"/>
              <a:t>3</a:t>
            </a:r>
            <a:r>
              <a:rPr lang="zh-CN" altLang="en-US" sz="3200" dirty="0" smtClean="0"/>
              <a:t>倍；</a:t>
            </a:r>
            <a:endParaRPr lang="en-US" altLang="zh-CN" sz="3200" dirty="0" smtClean="0"/>
          </a:p>
          <a:p>
            <a:endParaRPr lang="en-US" altLang="zh-CN" sz="3200" dirty="0" smtClean="0"/>
          </a:p>
          <a:p>
            <a:r>
              <a:rPr lang="zh-CN" altLang="en-US" sz="2400" dirty="0" smtClean="0"/>
              <a:t>煤炭百万吨死亡率</a:t>
            </a:r>
            <a:r>
              <a:rPr lang="zh-CN" altLang="en-US" sz="3200" dirty="0" smtClean="0"/>
              <a:t>是世界平均的</a:t>
            </a:r>
            <a:r>
              <a:rPr lang="en-US" altLang="zh-CN" sz="3200" dirty="0" smtClean="0"/>
              <a:t>5</a:t>
            </a:r>
            <a:r>
              <a:rPr lang="zh-CN" altLang="en-US" sz="3200" dirty="0" smtClean="0"/>
              <a:t>倍多。</a:t>
            </a:r>
            <a:endParaRPr lang="en-US" altLang="zh-CN" sz="3200" dirty="0" smtClean="0"/>
          </a:p>
          <a:p>
            <a:endParaRPr lang="en-US" altLang="zh-CN" sz="2000" b="1" dirty="0" smtClean="0">
              <a:latin typeface="+mn-ea"/>
              <a:ea typeface="+mn-ea"/>
            </a:endParaRPr>
          </a:p>
          <a:p>
            <a:endParaRPr lang="en-US" altLang="zh-CN" sz="2000" b="1" dirty="0" smtClean="0">
              <a:latin typeface="+mn-ea"/>
              <a:ea typeface="+mn-ea"/>
            </a:endParaRPr>
          </a:p>
          <a:p>
            <a:endParaRPr lang="en-US" altLang="zh-CN" sz="2000" b="1" dirty="0" smtClean="0">
              <a:latin typeface="+mn-ea"/>
              <a:ea typeface="+mn-ea"/>
            </a:endParaRPr>
          </a:p>
          <a:p>
            <a:r>
              <a:rPr lang="en-US" altLang="zh-CN" sz="2000" b="1" dirty="0" smtClean="0">
                <a:latin typeface="+mn-ea"/>
                <a:ea typeface="+mn-ea"/>
              </a:rPr>
              <a:t>2002</a:t>
            </a:r>
            <a:r>
              <a:rPr lang="zh-CN" altLang="en-US" sz="2000" b="1" dirty="0" smtClean="0">
                <a:latin typeface="+mn-ea"/>
                <a:ea typeface="+mn-ea"/>
              </a:rPr>
              <a:t>年</a:t>
            </a:r>
            <a:r>
              <a:rPr lang="en-US" altLang="zh-CN" sz="2000" b="1" dirty="0" smtClean="0">
                <a:solidFill>
                  <a:srgbClr val="FF0000"/>
                </a:solidFill>
                <a:latin typeface="+mn-ea"/>
                <a:ea typeface="+mn-ea"/>
              </a:rPr>
              <a:t>6</a:t>
            </a:r>
            <a:r>
              <a:rPr lang="zh-CN" altLang="en-US" sz="2000" b="1" dirty="0" smtClean="0">
                <a:solidFill>
                  <a:srgbClr val="FF0000"/>
                </a:solidFill>
                <a:latin typeface="+mn-ea"/>
                <a:ea typeface="+mn-ea"/>
              </a:rPr>
              <a:t>月</a:t>
            </a:r>
            <a:r>
              <a:rPr lang="en-US" altLang="zh-CN" sz="2000" b="1" dirty="0" smtClean="0">
                <a:latin typeface="+mn-ea"/>
                <a:ea typeface="+mn-ea"/>
              </a:rPr>
              <a:t>20</a:t>
            </a:r>
            <a:r>
              <a:rPr lang="zh-CN" altLang="en-US" sz="2000" b="1" dirty="0" smtClean="0">
                <a:latin typeface="+mn-ea"/>
                <a:ea typeface="+mn-ea"/>
              </a:rPr>
              <a:t>日 鸡西矿务局发生特大瓦斯爆炸 </a:t>
            </a:r>
            <a:r>
              <a:rPr lang="en-US" altLang="zh-CN" sz="2000" b="1" dirty="0" smtClean="0">
                <a:latin typeface="+mn-ea"/>
                <a:ea typeface="+mn-ea"/>
              </a:rPr>
              <a:t>111</a:t>
            </a:r>
            <a:r>
              <a:rPr lang="zh-CN" altLang="en-US" sz="2000" b="1" dirty="0" smtClean="0">
                <a:latin typeface="+mn-ea"/>
                <a:ea typeface="+mn-ea"/>
              </a:rPr>
              <a:t>人死亡</a:t>
            </a:r>
            <a:endParaRPr lang="en-US" altLang="zh-CN" sz="2000" b="1" dirty="0" smtClean="0">
              <a:latin typeface="+mn-ea"/>
              <a:ea typeface="+mn-ea"/>
            </a:endParaRPr>
          </a:p>
          <a:p>
            <a:r>
              <a:rPr lang="en-US" altLang="zh-CN" dirty="0" smtClean="0">
                <a:solidFill>
                  <a:srgbClr val="FF0000"/>
                </a:solidFill>
              </a:rPr>
              <a:t>2002</a:t>
            </a:r>
            <a:r>
              <a:rPr lang="zh-CN" altLang="en-US" dirty="0" smtClean="0">
                <a:solidFill>
                  <a:srgbClr val="FF0000"/>
                </a:solidFill>
              </a:rPr>
              <a:t>年</a:t>
            </a:r>
            <a:r>
              <a:rPr lang="en-US" altLang="zh-CN" dirty="0" smtClean="0">
                <a:solidFill>
                  <a:srgbClr val="FF0000"/>
                </a:solidFill>
              </a:rPr>
              <a:t>11</a:t>
            </a:r>
            <a:r>
              <a:rPr lang="zh-CN" altLang="en-US" dirty="0" smtClean="0">
                <a:solidFill>
                  <a:srgbClr val="FF0000"/>
                </a:solidFill>
              </a:rPr>
              <a:t>月</a:t>
            </a:r>
            <a:r>
              <a:rPr lang="en-US" altLang="zh-CN" dirty="0" smtClean="0">
                <a:solidFill>
                  <a:srgbClr val="FF0000"/>
                </a:solidFill>
              </a:rPr>
              <a:t>1</a:t>
            </a:r>
            <a:r>
              <a:rPr lang="zh-CN" altLang="en-US" dirty="0" smtClean="0">
                <a:solidFill>
                  <a:srgbClr val="FF0000"/>
                </a:solidFill>
              </a:rPr>
              <a:t>日</a:t>
            </a:r>
            <a:r>
              <a:rPr lang="en-US" altLang="zh-CN" dirty="0" smtClean="0">
                <a:solidFill>
                  <a:srgbClr val="FF0000"/>
                </a:solidFill>
              </a:rPr>
              <a:t>《</a:t>
            </a:r>
            <a:r>
              <a:rPr lang="zh-CN" altLang="en-US" dirty="0" smtClean="0">
                <a:solidFill>
                  <a:srgbClr val="FF0000"/>
                </a:solidFill>
              </a:rPr>
              <a:t>中华人民共和国安全生产法</a:t>
            </a:r>
            <a:r>
              <a:rPr lang="en-US" altLang="zh-CN" dirty="0" smtClean="0">
                <a:solidFill>
                  <a:srgbClr val="FF0000"/>
                </a:solidFill>
              </a:rPr>
              <a:t>》</a:t>
            </a:r>
            <a:r>
              <a:rPr lang="zh-CN" altLang="en-US" dirty="0" smtClean="0">
                <a:solidFill>
                  <a:srgbClr val="FF0000"/>
                </a:solidFill>
              </a:rPr>
              <a:t>正式实施</a:t>
            </a:r>
            <a:r>
              <a:rPr lang="zh-CN" altLang="en-US" sz="1400" dirty="0" smtClean="0">
                <a:solidFill>
                  <a:srgbClr val="FF0000"/>
                </a:solidFill>
              </a:rPr>
              <a:t>。（</a:t>
            </a:r>
            <a:r>
              <a:rPr lang="zh-CN" altLang="en-US" sz="1400" dirty="0" smtClean="0"/>
              <a:t> </a:t>
            </a:r>
            <a:r>
              <a:rPr lang="en-US" altLang="zh-CN" sz="1400" dirty="0" smtClean="0"/>
              <a:t>6</a:t>
            </a:r>
            <a:r>
              <a:rPr lang="zh-CN" altLang="en-US" sz="1400" dirty="0" smtClean="0"/>
              <a:t>月</a:t>
            </a:r>
            <a:r>
              <a:rPr lang="en-US" altLang="zh-CN" sz="1400" dirty="0" smtClean="0"/>
              <a:t>29</a:t>
            </a:r>
            <a:r>
              <a:rPr lang="zh-CN" altLang="en-US" sz="1400" dirty="0" smtClean="0"/>
              <a:t>日人大通过</a:t>
            </a:r>
            <a:r>
              <a:rPr lang="zh-CN" altLang="en-US" sz="1400" dirty="0" smtClean="0">
                <a:solidFill>
                  <a:srgbClr val="FF0000"/>
                </a:solidFill>
              </a:rPr>
              <a:t>）</a:t>
            </a:r>
            <a:endParaRPr lang="en-US" altLang="zh-CN" sz="1400" dirty="0" smtClean="0">
              <a:solidFill>
                <a:srgbClr val="FF0000"/>
              </a:solidFill>
            </a:endParaRPr>
          </a:p>
          <a:p>
            <a:endParaRPr lang="en-US" altLang="zh-CN" sz="1400" dirty="0" smtClean="0"/>
          </a:p>
          <a:p>
            <a:endParaRPr lang="en-US" altLang="zh-CN" sz="1400" dirty="0" smtClean="0"/>
          </a:p>
          <a:p>
            <a:endParaRPr lang="zh-CN" alt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272"/>
          </a:xfrm>
        </p:spPr>
        <p:txBody>
          <a:bodyPr/>
          <a:lstStyle/>
          <a:p>
            <a:pPr algn="ctr"/>
            <a:r>
              <a:rPr lang="zh-CN" altLang="zh-CN" b="1" dirty="0" smtClean="0">
                <a:solidFill>
                  <a:srgbClr val="FF0000"/>
                </a:solidFill>
                <a:latin typeface="+mj-ea"/>
              </a:rPr>
              <a:t>施工</a:t>
            </a:r>
            <a:r>
              <a:rPr lang="zh-CN" altLang="en-US" b="1" dirty="0" smtClean="0">
                <a:solidFill>
                  <a:srgbClr val="FF0000"/>
                </a:solidFill>
                <a:latin typeface="+mj-ea"/>
              </a:rPr>
              <a:t>现场</a:t>
            </a:r>
            <a:r>
              <a:rPr lang="zh-CN" altLang="zh-CN" b="1" dirty="0" smtClean="0">
                <a:solidFill>
                  <a:srgbClr val="FF0000"/>
                </a:solidFill>
                <a:latin typeface="+mj-ea"/>
              </a:rPr>
              <a:t>安全管理</a:t>
            </a:r>
            <a:r>
              <a:rPr lang="en-US" altLang="zh-CN" b="1" dirty="0" smtClean="0">
                <a:solidFill>
                  <a:srgbClr val="FF0000"/>
                </a:solidFill>
                <a:latin typeface="+mj-ea"/>
              </a:rPr>
              <a:t/>
            </a:r>
            <a:br>
              <a:rPr lang="en-US" altLang="zh-CN" b="1" dirty="0" smtClean="0">
                <a:solidFill>
                  <a:srgbClr val="FF0000"/>
                </a:solidFill>
                <a:latin typeface="+mj-ea"/>
              </a:rPr>
            </a:br>
            <a:endParaRPr lang="zh-CN" altLang="en-US" dirty="0"/>
          </a:p>
        </p:txBody>
      </p:sp>
      <p:pic>
        <p:nvPicPr>
          <p:cNvPr id="3074" name="Picture 2" descr="C:\Users\ADMINI~1\AppData\Local\Temp\WeChat Files\1fa579a54c0cffa0f7f07ef1b30b653.jpg"/>
          <p:cNvPicPr>
            <a:picLocks noGrp="1" noChangeAspect="1" noChangeArrowheads="1"/>
          </p:cNvPicPr>
          <p:nvPr>
            <p:ph idx="1"/>
          </p:nvPr>
        </p:nvPicPr>
        <p:blipFill>
          <a:blip r:embed="rId2" cstate="print"/>
          <a:srcRect/>
          <a:stretch>
            <a:fillRect/>
          </a:stretch>
        </p:blipFill>
        <p:spPr bwMode="auto">
          <a:xfrm>
            <a:off x="323823" y="1052901"/>
            <a:ext cx="8568358" cy="54002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634257"/>
          </a:xfrm>
        </p:spPr>
        <p:txBody>
          <a:bodyPr/>
          <a:lstStyle/>
          <a:p>
            <a:r>
              <a:rPr lang="zh-CN" altLang="en-US" b="1" dirty="0" smtClean="0"/>
              <a:t>应急管理部：</a:t>
            </a:r>
            <a:r>
              <a:rPr lang="zh-CN" altLang="en-US" sz="2400" b="1" dirty="0" smtClean="0">
                <a:solidFill>
                  <a:srgbClr val="FF0000"/>
                </a:solidFill>
              </a:rPr>
              <a:t>企业不消灭事故，事故就会消灭企业</a:t>
            </a:r>
            <a:r>
              <a:rPr lang="en-US" altLang="zh-CN" b="1" dirty="0" smtClean="0"/>
              <a:t/>
            </a:r>
            <a:br>
              <a:rPr lang="en-US" altLang="zh-CN" b="1" dirty="0" smtClean="0"/>
            </a:br>
            <a:r>
              <a:rPr lang="zh-CN" altLang="en-US" b="1" dirty="0" smtClean="0"/>
              <a:t> </a:t>
            </a:r>
            <a:endParaRPr lang="zh-CN" altLang="en-US" dirty="0"/>
          </a:p>
        </p:txBody>
      </p:sp>
      <p:pic>
        <p:nvPicPr>
          <p:cNvPr id="4098" name="Picture 2" descr="C:\Users\admin\Desktop\20210702黄山移动公司\9077e814d39c4b308cc574acf11eb723.jpeg"/>
          <p:cNvPicPr>
            <a:picLocks noChangeAspect="1" noChangeArrowheads="1"/>
          </p:cNvPicPr>
          <p:nvPr/>
        </p:nvPicPr>
        <p:blipFill>
          <a:blip r:embed="rId2" cstate="print"/>
          <a:srcRect/>
          <a:stretch>
            <a:fillRect/>
          </a:stretch>
        </p:blipFill>
        <p:spPr bwMode="auto">
          <a:xfrm>
            <a:off x="107814" y="692886"/>
            <a:ext cx="3960165" cy="3816159"/>
          </a:xfrm>
          <a:prstGeom prst="rect">
            <a:avLst/>
          </a:prstGeom>
          <a:noFill/>
        </p:spPr>
      </p:pic>
      <p:sp>
        <p:nvSpPr>
          <p:cNvPr id="4" name="矩形 3"/>
          <p:cNvSpPr/>
          <p:nvPr/>
        </p:nvSpPr>
        <p:spPr>
          <a:xfrm>
            <a:off x="179817" y="4509045"/>
            <a:ext cx="8712595" cy="2799715"/>
          </a:xfrm>
          <a:prstGeom prst="rect">
            <a:avLst/>
          </a:prstGeom>
        </p:spPr>
        <p:txBody>
          <a:bodyPr wrap="square">
            <a:spAutoFit/>
          </a:bodyPr>
          <a:lstStyle/>
          <a:p>
            <a:r>
              <a:rPr lang="zh-CN" altLang="en-US" dirty="0" smtClean="0"/>
              <a:t>航拍江苏盐城响水县陈家港镇江苏天嘉宜化工有限公司爆炸核心现场。</a:t>
            </a:r>
            <a:r>
              <a:rPr lang="zh-CN" altLang="en-US" sz="1600" dirty="0" smtClean="0">
                <a:latin typeface="仿宋" panose="02010609060101010101" pitchFamily="49" charset="-122"/>
                <a:ea typeface="仿宋" panose="02010609060101010101" pitchFamily="49" charset="-122"/>
              </a:rPr>
              <a:t>（</a:t>
            </a:r>
            <a:r>
              <a:rPr lang="en-US" altLang="zh-CN" sz="1600" dirty="0" smtClean="0">
                <a:latin typeface="仿宋" panose="02010609060101010101" pitchFamily="49" charset="-122"/>
                <a:ea typeface="仿宋" panose="02010609060101010101" pitchFamily="49" charset="-122"/>
              </a:rPr>
              <a:t>2019</a:t>
            </a:r>
            <a:r>
              <a:rPr lang="zh-CN" altLang="en-US" sz="1600" dirty="0" smtClean="0">
                <a:latin typeface="仿宋" panose="02010609060101010101" pitchFamily="49" charset="-122"/>
                <a:ea typeface="仿宋" panose="02010609060101010101" pitchFamily="49" charset="-122"/>
              </a:rPr>
              <a:t>年</a:t>
            </a:r>
            <a:r>
              <a:rPr lang="en-US" altLang="zh-CN" sz="1600" dirty="0" smtClean="0">
                <a:latin typeface="仿宋" panose="02010609060101010101" pitchFamily="49" charset="-122"/>
                <a:ea typeface="仿宋" panose="02010609060101010101" pitchFamily="49" charset="-122"/>
              </a:rPr>
              <a:t>3</a:t>
            </a:r>
            <a:r>
              <a:rPr lang="zh-CN" altLang="en-US" sz="1600" dirty="0" smtClean="0">
                <a:latin typeface="仿宋" panose="02010609060101010101" pitchFamily="49" charset="-122"/>
                <a:ea typeface="仿宋" panose="02010609060101010101" pitchFamily="49" charset="-122"/>
              </a:rPr>
              <a:t>月</a:t>
            </a:r>
            <a:r>
              <a:rPr lang="en-US" altLang="zh-CN" sz="1600" dirty="0" smtClean="0">
                <a:latin typeface="仿宋" panose="02010609060101010101" pitchFamily="49" charset="-122"/>
                <a:ea typeface="仿宋" panose="02010609060101010101" pitchFamily="49" charset="-122"/>
              </a:rPr>
              <a:t>21</a:t>
            </a:r>
            <a:r>
              <a:rPr lang="zh-CN" altLang="en-US" sz="1600" dirty="0" smtClean="0">
                <a:latin typeface="仿宋" panose="02010609060101010101" pitchFamily="49" charset="-122"/>
                <a:ea typeface="仿宋" panose="02010609060101010101" pitchFamily="49" charset="-122"/>
              </a:rPr>
              <a:t>日下午发生事故，造成</a:t>
            </a:r>
            <a:r>
              <a:rPr lang="en-US" altLang="zh-CN" sz="1600" dirty="0" smtClean="0">
                <a:latin typeface="仿宋" panose="02010609060101010101" pitchFamily="49" charset="-122"/>
                <a:ea typeface="仿宋" panose="02010609060101010101" pitchFamily="49" charset="-122"/>
              </a:rPr>
              <a:t>78</a:t>
            </a:r>
            <a:r>
              <a:rPr lang="zh-CN" altLang="en-US" sz="1600" dirty="0" smtClean="0">
                <a:latin typeface="仿宋" panose="02010609060101010101" pitchFamily="49" charset="-122"/>
                <a:ea typeface="仿宋" panose="02010609060101010101" pitchFamily="49" charset="-122"/>
              </a:rPr>
              <a:t>人死亡、</a:t>
            </a:r>
            <a:r>
              <a:rPr lang="en-US" altLang="zh-CN" sz="1600" dirty="0" smtClean="0">
                <a:latin typeface="仿宋" panose="02010609060101010101" pitchFamily="49" charset="-122"/>
                <a:ea typeface="仿宋" panose="02010609060101010101" pitchFamily="49" charset="-122"/>
              </a:rPr>
              <a:t>76</a:t>
            </a:r>
            <a:r>
              <a:rPr lang="zh-CN" altLang="en-US" sz="1600" dirty="0" smtClean="0">
                <a:latin typeface="仿宋" panose="02010609060101010101" pitchFamily="49" charset="-122"/>
                <a:ea typeface="仿宋" panose="02010609060101010101" pitchFamily="49" charset="-122"/>
              </a:rPr>
              <a:t>人重伤，</a:t>
            </a:r>
            <a:r>
              <a:rPr lang="en-US" altLang="zh-CN" sz="1600" dirty="0" smtClean="0">
                <a:latin typeface="仿宋" panose="02010609060101010101" pitchFamily="49" charset="-122"/>
                <a:ea typeface="仿宋" panose="02010609060101010101" pitchFamily="49" charset="-122"/>
              </a:rPr>
              <a:t>640</a:t>
            </a:r>
            <a:r>
              <a:rPr lang="zh-CN" altLang="en-US" sz="1600" dirty="0" smtClean="0">
                <a:latin typeface="仿宋" panose="02010609060101010101" pitchFamily="49" charset="-122"/>
                <a:ea typeface="仿宋" panose="02010609060101010101" pitchFamily="49" charset="-122"/>
              </a:rPr>
              <a:t>人住院治疗，</a:t>
            </a:r>
            <a:r>
              <a:rPr lang="zh-CN" altLang="en-US" sz="1600" dirty="0" smtClean="0">
                <a:solidFill>
                  <a:srgbClr val="FF0000"/>
                </a:solidFill>
                <a:latin typeface="仿宋" panose="02010609060101010101" pitchFamily="49" charset="-122"/>
                <a:ea typeface="仿宋" panose="02010609060101010101" pitchFamily="49" charset="-122"/>
              </a:rPr>
              <a:t>直接经济损失</a:t>
            </a:r>
            <a:r>
              <a:rPr lang="en-US" altLang="zh-CN" sz="1600" dirty="0" smtClean="0">
                <a:solidFill>
                  <a:srgbClr val="FF0000"/>
                </a:solidFill>
                <a:latin typeface="仿宋" panose="02010609060101010101" pitchFamily="49" charset="-122"/>
                <a:ea typeface="仿宋" panose="02010609060101010101" pitchFamily="49" charset="-122"/>
              </a:rPr>
              <a:t>19.86</a:t>
            </a:r>
            <a:r>
              <a:rPr lang="zh-CN" altLang="en-US" sz="1600" dirty="0" smtClean="0">
                <a:solidFill>
                  <a:srgbClr val="FF0000"/>
                </a:solidFill>
                <a:latin typeface="仿宋" panose="02010609060101010101" pitchFamily="49" charset="-122"/>
                <a:ea typeface="仿宋" panose="02010609060101010101" pitchFamily="49" charset="-122"/>
              </a:rPr>
              <a:t>亿元。</a:t>
            </a:r>
            <a:r>
              <a:rPr lang="zh-CN" altLang="en-US" sz="1600" dirty="0" smtClean="0">
                <a:latin typeface="仿宋" panose="02010609060101010101" pitchFamily="49" charset="-122"/>
                <a:ea typeface="仿宋" panose="02010609060101010101" pitchFamily="49" charset="-122"/>
              </a:rPr>
              <a:t>）</a:t>
            </a:r>
            <a:endParaRPr lang="en-US" altLang="zh-CN" sz="1600" dirty="0" smtClean="0">
              <a:latin typeface="仿宋" panose="02010609060101010101" pitchFamily="49" charset="-122"/>
              <a:ea typeface="仿宋" panose="02010609060101010101" pitchFamily="49" charset="-122"/>
            </a:endParaRPr>
          </a:p>
          <a:p>
            <a:endParaRPr lang="zh-CN" altLang="en-US" sz="1600" dirty="0" smtClean="0">
              <a:latin typeface="宋体" panose="02010600030101010101" pitchFamily="2" charset="-122"/>
            </a:endParaRPr>
          </a:p>
          <a:p>
            <a:r>
              <a:rPr lang="zh-CN" altLang="en-US" sz="1600" dirty="0" smtClean="0">
                <a:latin typeface="宋体" panose="02010600030101010101" pitchFamily="2" charset="-122"/>
              </a:rPr>
              <a:t>响水县原县委书记崔爱国被</a:t>
            </a:r>
            <a:r>
              <a:rPr lang="zh-CN" altLang="en-US" sz="1600" dirty="0" smtClean="0">
                <a:solidFill>
                  <a:srgbClr val="FF0000"/>
                </a:solidFill>
                <a:latin typeface="宋体" panose="02010600030101010101" pitchFamily="2" charset="-122"/>
              </a:rPr>
              <a:t>免职</a:t>
            </a:r>
            <a:r>
              <a:rPr lang="zh-CN" altLang="en-US" sz="1600" dirty="0" smtClean="0">
                <a:latin typeface="宋体" panose="02010600030101010101" pitchFamily="2" charset="-122"/>
              </a:rPr>
              <a:t>，原县长单永红被</a:t>
            </a:r>
            <a:r>
              <a:rPr lang="zh-CN" altLang="en-US" sz="1600" dirty="0" smtClean="0">
                <a:solidFill>
                  <a:srgbClr val="FF0000"/>
                </a:solidFill>
                <a:latin typeface="宋体" panose="02010600030101010101" pitchFamily="2" charset="-122"/>
              </a:rPr>
              <a:t>撤职</a:t>
            </a:r>
            <a:r>
              <a:rPr lang="zh-CN" altLang="en-US" sz="1600" dirty="0" smtClean="0">
                <a:latin typeface="宋体" panose="02010600030101010101" pitchFamily="2" charset="-122"/>
              </a:rPr>
              <a:t>。</a:t>
            </a:r>
            <a:r>
              <a:rPr lang="zh-CN" altLang="en-US" sz="1600" dirty="0" smtClean="0"/>
              <a:t>江苏省委常委、常务副省长樊金龙党内警告和江苏省副省长费高云政务记过。 </a:t>
            </a:r>
            <a:endParaRPr lang="en-US" altLang="zh-CN" sz="1600" dirty="0" smtClean="0"/>
          </a:p>
          <a:p>
            <a:r>
              <a:rPr lang="en-US" altLang="zh-CN" sz="1600" dirty="0" smtClean="0"/>
              <a:t>4</a:t>
            </a:r>
            <a:r>
              <a:rPr lang="zh-CN" altLang="en-US" sz="1600" dirty="0" smtClean="0"/>
              <a:t>月</a:t>
            </a:r>
            <a:r>
              <a:rPr lang="en-US" altLang="zh-CN" sz="1600" dirty="0" smtClean="0"/>
              <a:t>4</a:t>
            </a:r>
            <a:r>
              <a:rPr lang="zh-CN" altLang="en-US" sz="1600" dirty="0" smtClean="0"/>
              <a:t>日，江苏盐城市委常委会召开会议，</a:t>
            </a:r>
            <a:r>
              <a:rPr lang="zh-CN" altLang="en-US" sz="1600" dirty="0" smtClean="0">
                <a:solidFill>
                  <a:srgbClr val="FF0000"/>
                </a:solidFill>
              </a:rPr>
              <a:t>决定彻底关闭响水化工园区。</a:t>
            </a:r>
            <a:endParaRPr lang="en-US" altLang="zh-CN" sz="1600" dirty="0" smtClean="0">
              <a:solidFill>
                <a:srgbClr val="FF0000"/>
              </a:solidFill>
            </a:endParaRPr>
          </a:p>
          <a:p>
            <a:r>
              <a:rPr lang="en-US" altLang="zh-CN" sz="1400" dirty="0" smtClean="0">
                <a:latin typeface="仿宋" panose="02010609060101010101" pitchFamily="49" charset="-122"/>
                <a:ea typeface="仿宋" panose="02010609060101010101" pitchFamily="49" charset="-122"/>
                <a:cs typeface="仿宋" panose="02010609060101010101" pitchFamily="49" charset="-122"/>
              </a:rPr>
              <a:t>11</a:t>
            </a:r>
            <a:r>
              <a:rPr lang="zh-CN" altLang="en-US" sz="1400" dirty="0" smtClean="0">
                <a:latin typeface="仿宋" panose="02010609060101010101" pitchFamily="49" charset="-122"/>
                <a:ea typeface="仿宋" panose="02010609060101010101" pitchFamily="49" charset="-122"/>
                <a:cs typeface="仿宋" panose="02010609060101010101" pitchFamily="49" charset="-122"/>
              </a:rPr>
              <a:t>月</a:t>
            </a:r>
            <a:r>
              <a:rPr lang="en-US" altLang="zh-CN" sz="1400" dirty="0" smtClean="0">
                <a:latin typeface="仿宋" panose="02010609060101010101" pitchFamily="49" charset="-122"/>
                <a:ea typeface="仿宋" panose="02010609060101010101" pitchFamily="49" charset="-122"/>
                <a:cs typeface="仿宋" panose="02010609060101010101" pitchFamily="49" charset="-122"/>
              </a:rPr>
              <a:t>26</a:t>
            </a:r>
            <a:r>
              <a:rPr lang="zh-CN" altLang="en-US" sz="1400" dirty="0" smtClean="0">
                <a:latin typeface="仿宋" panose="02010609060101010101" pitchFamily="49" charset="-122"/>
                <a:ea typeface="仿宋" panose="02010609060101010101" pitchFamily="49" charset="-122"/>
                <a:cs typeface="仿宋" panose="02010609060101010101" pitchFamily="49" charset="-122"/>
              </a:rPr>
              <a:t>日，国务院安全生产专项整治督导工作组还进驻江苏，开展</a:t>
            </a:r>
            <a:r>
              <a:rPr lang="zh-CN" altLang="en-US" sz="1400"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为期一年</a:t>
            </a:r>
            <a:r>
              <a:rPr lang="zh-CN" altLang="en-US" sz="1400" dirty="0" smtClean="0">
                <a:latin typeface="仿宋" panose="02010609060101010101" pitchFamily="49" charset="-122"/>
                <a:ea typeface="仿宋" panose="02010609060101010101" pitchFamily="49" charset="-122"/>
                <a:cs typeface="仿宋" panose="02010609060101010101" pitchFamily="49" charset="-122"/>
              </a:rPr>
              <a:t>的专项整治督导工作，并由应急管理部党组书记、副部长黄明担任该督导组组长。</a:t>
            </a: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endParaRPr lang="en-US" altLang="zh-CN" dirty="0" smtClean="0"/>
          </a:p>
          <a:p>
            <a:endParaRPr lang="zh-CN" altLang="en-US" dirty="0"/>
          </a:p>
        </p:txBody>
      </p:sp>
      <p:pic>
        <p:nvPicPr>
          <p:cNvPr id="2050" name="Picture 2" descr="C:\Users\admin\Desktop\1125237644_15738199050291n.jpg"/>
          <p:cNvPicPr>
            <a:picLocks noChangeAspect="1" noChangeArrowheads="1"/>
          </p:cNvPicPr>
          <p:nvPr/>
        </p:nvPicPr>
        <p:blipFill>
          <a:blip r:embed="rId3" cstate="print"/>
          <a:srcRect/>
          <a:stretch>
            <a:fillRect/>
          </a:stretch>
        </p:blipFill>
        <p:spPr bwMode="auto">
          <a:xfrm>
            <a:off x="4139982" y="548880"/>
            <a:ext cx="4752198" cy="396016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561937"/>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484920"/>
            <a:ext cx="8641080" cy="4969856"/>
          </a:xfrm>
        </p:spPr>
        <p:txBody>
          <a:bodyPr/>
          <a:lstStyle/>
          <a:p>
            <a:pPr marL="342900" indent="-342900" algn="l">
              <a:defRPr/>
            </a:pPr>
            <a:r>
              <a:rPr lang="zh-CN" altLang="en-US" sz="2000" dirty="0" smtClean="0">
                <a:solidFill>
                  <a:srgbClr val="0070C0"/>
                </a:solidFill>
              </a:rPr>
              <a:t>安全生产工作要求越来越严。</a:t>
            </a:r>
            <a:endParaRPr lang="en-US" altLang="zh-CN" sz="1400" dirty="0">
              <a:latin typeface="Calibri" panose="020F0502020204030204" charset="0"/>
              <a:ea typeface="宋体" panose="02010600030101010101" pitchFamily="2" charset="-122"/>
              <a:sym typeface="+mn-ea"/>
            </a:endParaRPr>
          </a:p>
          <a:p>
            <a:pPr marL="342900" indent="-342900" algn="l">
              <a:defRPr/>
            </a:pPr>
            <a:r>
              <a:rPr lang="en-US" altLang="zh-CN" sz="1400" dirty="0" smtClean="0">
                <a:solidFill>
                  <a:srgbClr val="0070C0"/>
                </a:solidFill>
                <a:sym typeface="+mn-ea"/>
              </a:rPr>
              <a:t>       </a:t>
            </a:r>
          </a:p>
          <a:p>
            <a:pPr marL="342900" indent="-342900" algn="l">
              <a:defRPr/>
            </a:pPr>
            <a:r>
              <a:rPr lang="en-US" altLang="zh-CN" sz="1400" dirty="0" smtClean="0">
                <a:solidFill>
                  <a:srgbClr val="0070C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如果一次又一次在</a:t>
            </a:r>
            <a:r>
              <a:rPr lang="zh-CN" altLang="en-US" sz="2400" dirty="0" smtClean="0">
                <a:solidFill>
                  <a:srgbClr val="0070C0"/>
                </a:solidFill>
                <a:latin typeface="宋体" panose="02010600030101010101" pitchFamily="2" charset="-122"/>
                <a:ea typeface="宋体" panose="02010600030101010101" pitchFamily="2" charset="-122"/>
                <a:sym typeface="+mn-ea"/>
              </a:rPr>
              <a:t>同样的问题</a:t>
            </a:r>
            <a:r>
              <a:rPr lang="zh-CN" altLang="en-US" sz="2400" dirty="0" smtClean="0">
                <a:solidFill>
                  <a:srgbClr val="FF0000"/>
                </a:solidFill>
                <a:latin typeface="宋体" panose="02010600030101010101" pitchFamily="2" charset="-122"/>
                <a:ea typeface="宋体" panose="02010600030101010101" pitchFamily="2" charset="-122"/>
                <a:sym typeface="+mn-ea"/>
              </a:rPr>
              <a:t>上付出生命和血的代价，那就不是工作态度和工作作风问题，而是</a:t>
            </a:r>
            <a:r>
              <a:rPr lang="zh-CN" altLang="en-US" sz="2400" dirty="0" smtClean="0">
                <a:solidFill>
                  <a:srgbClr val="0070C0"/>
                </a:solidFill>
                <a:latin typeface="宋体" panose="02010600030101010101" pitchFamily="2" charset="-122"/>
                <a:ea typeface="宋体" panose="02010600030101010101" pitchFamily="2" charset="-122"/>
                <a:sym typeface="+mn-ea"/>
              </a:rPr>
              <a:t>草菅人命</a:t>
            </a:r>
            <a:r>
              <a:rPr lang="zh-CN" altLang="en-US" sz="2400" dirty="0" smtClean="0">
                <a:solidFill>
                  <a:srgbClr val="FF0000"/>
                </a:solidFill>
                <a:latin typeface="宋体" panose="02010600030101010101" pitchFamily="2" charset="-122"/>
                <a:ea typeface="宋体" panose="02010600030101010101" pitchFamily="2" charset="-122"/>
                <a:sym typeface="+mn-ea"/>
              </a:rPr>
              <a:t>。</a:t>
            </a:r>
            <a:endParaRPr lang="en-US" altLang="zh-CN" sz="2400" dirty="0" smtClean="0">
              <a:solidFill>
                <a:srgbClr val="FF0000"/>
              </a:solidFill>
              <a:latin typeface="宋体" panose="02010600030101010101" pitchFamily="2" charset="-122"/>
              <a:ea typeface="宋体" panose="02010600030101010101" pitchFamily="2" charset="-122"/>
              <a:sym typeface="+mn-ea"/>
            </a:endParaRPr>
          </a:p>
          <a:p>
            <a:pPr marL="342900" indent="-342900" algn="l">
              <a:defRPr/>
            </a:pP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习近平总书记</a:t>
            </a:r>
          </a:p>
          <a:p>
            <a:pPr marL="342900" indent="-342900" algn="l">
              <a:defRPr/>
            </a:pPr>
            <a:r>
              <a:rPr lang="zh-CN" altLang="en-US" sz="2400" spc="-100" dirty="0" smtClean="0">
                <a:solidFill>
                  <a:srgbClr val="FF0000"/>
                </a:solidFill>
                <a:latin typeface="宋体" panose="02010600030101010101" pitchFamily="2" charset="-122"/>
                <a:ea typeface="宋体" panose="02010600030101010101" pitchFamily="2" charset="-122"/>
              </a:rPr>
              <a:t>   </a:t>
            </a:r>
            <a:endParaRPr lang="en-US" altLang="zh-CN" sz="2400" spc="-100"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en-US" altLang="zh-CN" sz="2400" spc="-100" dirty="0" smtClean="0">
                <a:solidFill>
                  <a:srgbClr val="FF0000"/>
                </a:solidFill>
                <a:latin typeface="宋体" panose="02010600030101010101" pitchFamily="2" charset="-122"/>
                <a:ea typeface="宋体" panose="02010600030101010101" pitchFamily="2" charset="-122"/>
              </a:rPr>
              <a:t>  </a:t>
            </a:r>
            <a:r>
              <a:rPr lang="zh-CN" altLang="en-US" sz="2400" spc="-100" dirty="0" smtClean="0">
                <a:solidFill>
                  <a:srgbClr val="FF0000"/>
                </a:solidFill>
                <a:latin typeface="宋体" panose="02010600030101010101" pitchFamily="2" charset="-122"/>
                <a:ea typeface="宋体" panose="02010600030101010101" pitchFamily="2" charset="-122"/>
              </a:rPr>
              <a:t>要增强风险意识，站在人民群众角度想问题，把</a:t>
            </a:r>
            <a:r>
              <a:rPr lang="zh-CN" altLang="en-US" sz="2400" spc="-100" dirty="0" smtClean="0">
                <a:solidFill>
                  <a:srgbClr val="0070C0"/>
                </a:solidFill>
                <a:latin typeface="宋体" panose="02010600030101010101" pitchFamily="2" charset="-122"/>
                <a:ea typeface="宋体" panose="02010600030101010101" pitchFamily="2" charset="-122"/>
              </a:rPr>
              <a:t>重大风险隐患当成事故对待</a:t>
            </a:r>
            <a:r>
              <a:rPr lang="zh-CN" altLang="en-US" sz="2400" spc="-100" dirty="0" smtClean="0">
                <a:solidFill>
                  <a:srgbClr val="FF0000"/>
                </a:solidFill>
                <a:latin typeface="宋体" panose="02010600030101010101" pitchFamily="2" charset="-122"/>
                <a:ea typeface="宋体" panose="02010600030101010101" pitchFamily="2" charset="-122"/>
              </a:rPr>
              <a:t>，加强城乡安全风险辨识，防止</a:t>
            </a:r>
            <a:r>
              <a:rPr lang="zh-CN" altLang="en-US" sz="2400" spc="-100" dirty="0" smtClean="0">
                <a:solidFill>
                  <a:srgbClr val="0070C0"/>
                </a:solidFill>
                <a:latin typeface="宋体" panose="02010600030101010101" pitchFamily="2" charset="-122"/>
                <a:ea typeface="宋体" panose="02010600030101010101" pitchFamily="2" charset="-122"/>
              </a:rPr>
              <a:t>认不清、想不到、管不到</a:t>
            </a:r>
            <a:r>
              <a:rPr lang="zh-CN" altLang="en-US" sz="2400" spc="-100" dirty="0" smtClean="0">
                <a:solidFill>
                  <a:srgbClr val="FF0000"/>
                </a:solidFill>
                <a:latin typeface="宋体" panose="02010600030101010101" pitchFamily="2" charset="-122"/>
                <a:ea typeface="宋体" panose="02010600030101010101" pitchFamily="2" charset="-122"/>
              </a:rPr>
              <a:t>等问题发生。</a:t>
            </a:r>
            <a:r>
              <a:rPr lang="en-US" altLang="zh-CN" sz="2400" spc="-100" dirty="0" smtClean="0">
                <a:solidFill>
                  <a:srgbClr val="FF0000"/>
                </a:solidFill>
                <a:latin typeface="宋体" panose="02010600030101010101" pitchFamily="2" charset="-122"/>
                <a:ea typeface="宋体" panose="02010600030101010101" pitchFamily="2" charset="-122"/>
              </a:rPr>
              <a:t/>
            </a:r>
            <a:br>
              <a:rPr lang="en-US" altLang="zh-CN" sz="2400" spc="-100" dirty="0" smtClean="0">
                <a:solidFill>
                  <a:srgbClr val="FF0000"/>
                </a:solidFill>
                <a:latin typeface="宋体" panose="02010600030101010101" pitchFamily="2" charset="-122"/>
                <a:ea typeface="宋体" panose="02010600030101010101" pitchFamily="2" charset="-122"/>
              </a:rPr>
            </a:br>
            <a:r>
              <a:rPr lang="zh-CN" altLang="en-US" sz="2400" spc="-100" dirty="0" smtClean="0">
                <a:solidFill>
                  <a:srgbClr val="FF0000"/>
                </a:solidFill>
                <a:latin typeface="宋体" panose="02010600030101010101" pitchFamily="2" charset="-122"/>
                <a:ea typeface="宋体" panose="02010600030101010101" pitchFamily="2" charset="-122"/>
              </a:rPr>
              <a:t>安全生产风险并不会随着经济发展水平提高而自然降低，只要工作不到位，早晚要出事。虽然</a:t>
            </a:r>
            <a:r>
              <a:rPr lang="zh-CN" altLang="en-US" sz="2400" spc="-100" dirty="0" smtClean="0">
                <a:solidFill>
                  <a:srgbClr val="0070C0"/>
                </a:solidFill>
                <a:latin typeface="宋体" panose="02010600030101010101" pitchFamily="2" charset="-122"/>
                <a:ea typeface="宋体" panose="02010600030101010101" pitchFamily="2" charset="-122"/>
              </a:rPr>
              <a:t>做不到零风险，但要零容忍</a:t>
            </a:r>
            <a:r>
              <a:rPr lang="zh-CN" altLang="en-US" sz="2400" spc="-100" dirty="0" smtClean="0">
                <a:solidFill>
                  <a:srgbClr val="FF0000"/>
                </a:solidFill>
                <a:latin typeface="宋体" panose="02010600030101010101" pitchFamily="2" charset="-122"/>
                <a:ea typeface="宋体" panose="02010600030101010101" pitchFamily="2" charset="-122"/>
              </a:rPr>
              <a:t>。 </a:t>
            </a:r>
            <a:r>
              <a:rPr lang="en-US" altLang="zh-CN" sz="2400" dirty="0" smtClean="0">
                <a:solidFill>
                  <a:srgbClr val="FF0000"/>
                </a:solidFill>
                <a:latin typeface="宋体" panose="02010600030101010101" pitchFamily="2" charset="-122"/>
                <a:ea typeface="宋体" panose="02010600030101010101" pitchFamily="2" charset="-122"/>
                <a:sym typeface="+mn-ea"/>
              </a:rPr>
              <a:t> </a:t>
            </a:r>
          </a:p>
          <a:p>
            <a:pPr marL="342900" indent="-342900" algn="l">
              <a:defRPr/>
            </a:pP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习近平总书记</a:t>
            </a:r>
            <a:endParaRPr lang="en-US" altLang="zh-CN" sz="2400" b="1" dirty="0" smtClean="0">
              <a:latin typeface="宋体" panose="02010600030101010101" pitchFamily="2" charset="-122"/>
              <a:ea typeface="宋体" panose="02010600030101010101" pitchFamily="2" charset="-122"/>
              <a:sym typeface="+mn-ea"/>
            </a:endParaRPr>
          </a:p>
          <a:p>
            <a:pPr marL="342900" indent="-342900" algn="l">
              <a:defRPr/>
            </a:pPr>
            <a:r>
              <a:rPr lang="en-US" altLang="zh-CN" sz="2400" b="1" dirty="0" smtClean="0">
                <a:latin typeface="宋体" panose="02010600030101010101" pitchFamily="2" charset="-122"/>
                <a:ea typeface="宋体" panose="02010600030101010101" pitchFamily="2" charset="-122"/>
                <a:sym typeface="+mn-ea"/>
              </a:rPr>
              <a:t>    </a:t>
            </a:r>
            <a:endParaRPr lang="zh-CN" altLang="en-US" sz="2400" b="1" dirty="0">
              <a:gradFill>
                <a:gsLst>
                  <a:gs pos="0">
                    <a:srgbClr val="007BD3"/>
                  </a:gs>
                  <a:gs pos="100000">
                    <a:srgbClr val="034373"/>
                  </a:gs>
                </a:gsLst>
                <a:lin scaled="0"/>
              </a:gradFill>
              <a:latin typeface="宋体" panose="02010600030101010101" pitchFamily="2" charset="-122"/>
              <a:ea typeface="宋体" panose="02010600030101010101" pitchFamily="2" charset="-122"/>
            </a:endParaRPr>
          </a:p>
          <a:p>
            <a:pPr marL="342900" indent="-342900" algn="l">
              <a:defRPr/>
            </a:pPr>
            <a:r>
              <a:rPr lang="zh-CN" altLang="en-US"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rPr>
              <a:t> </a:t>
            </a:r>
            <a:r>
              <a:rPr lang="en-US" altLang="zh-CN"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rPr>
              <a:t>  </a:t>
            </a:r>
            <a:r>
              <a:rPr lang="en-US" altLang="zh-CN" sz="1800" b="1" dirty="0" smtClean="0">
                <a:latin typeface="仿宋" panose="02010609060101010101" pitchFamily="49" charset="-122"/>
                <a:ea typeface="仿宋" panose="02010609060101010101" pitchFamily="49" charset="-122"/>
              </a:rPr>
              <a:t> </a:t>
            </a:r>
            <a:endParaRPr lang="zh-CN" altLang="en-US" sz="1800" b="1" dirty="0">
              <a:solidFill>
                <a:schemeClr val="tx1"/>
              </a:solidFill>
              <a:latin typeface="仿宋" panose="02010609060101010101" pitchFamily="49" charset="-122"/>
              <a:ea typeface="仿宋" panose="02010609060101010101" pitchFamily="49" charset="-122"/>
            </a:endParaRPr>
          </a:p>
        </p:txBody>
      </p:sp>
      <p:sp>
        <p:nvSpPr>
          <p:cNvPr id="5" name="矩形 4"/>
          <p:cNvSpPr/>
          <p:nvPr/>
        </p:nvSpPr>
        <p:spPr>
          <a:xfrm>
            <a:off x="2123898" y="476877"/>
            <a:ext cx="5112213" cy="584775"/>
          </a:xfrm>
          <a:prstGeom prst="rect">
            <a:avLst/>
          </a:prstGeom>
        </p:spPr>
        <p:txBody>
          <a:bodyPr wrap="square">
            <a:spAutoFit/>
          </a:bodyPr>
          <a:lstStyle/>
          <a:p>
            <a:pPr algn="ctr"/>
            <a:r>
              <a:rPr lang="zh-CN" altLang="zh-CN" sz="3200" b="1" dirty="0" smtClean="0">
                <a:solidFill>
                  <a:srgbClr val="FF0000"/>
                </a:solidFill>
                <a:latin typeface="微软雅黑" panose="020B0503020204020204" pitchFamily="34" charset="-122"/>
                <a:ea typeface="微软雅黑" panose="020B0503020204020204" pitchFamily="34" charset="-122"/>
              </a:rPr>
              <a:t>施工</a:t>
            </a:r>
            <a:r>
              <a:rPr lang="zh-CN" altLang="en-US" sz="3200" b="1" dirty="0" smtClean="0">
                <a:solidFill>
                  <a:srgbClr val="FF0000"/>
                </a:solidFill>
                <a:latin typeface="微软雅黑" panose="020B0503020204020204" pitchFamily="34" charset="-122"/>
                <a:ea typeface="微软雅黑" panose="020B0503020204020204" pitchFamily="34" charset="-122"/>
              </a:rPr>
              <a:t>现场</a:t>
            </a:r>
            <a:r>
              <a:rPr lang="zh-CN" altLang="zh-CN" sz="3200" b="1" dirty="0" smtClean="0">
                <a:solidFill>
                  <a:srgbClr val="FF0000"/>
                </a:solidFill>
                <a:latin typeface="微软雅黑" panose="020B0503020204020204" pitchFamily="34" charset="-122"/>
                <a:ea typeface="微软雅黑" panose="020B0503020204020204" pitchFamily="34" charset="-122"/>
              </a:rPr>
              <a:t>安全管理</a:t>
            </a:r>
            <a:endParaRPr lang="zh-CN" altLang="en-US" sz="32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817" y="836613"/>
            <a:ext cx="8784488" cy="6021387"/>
          </a:xfrm>
        </p:spPr>
        <p:txBody>
          <a:bodyPr/>
          <a:lstStyle/>
          <a:p>
            <a:pPr marL="342900" indent="-342900">
              <a:defRPr/>
            </a:pPr>
            <a:r>
              <a:rPr lang="zh-CN" altLang="zh-CN" sz="2000" b="1" dirty="0" smtClean="0"/>
              <a:t>中华人民共和国刑法—安全生产部分</a:t>
            </a:r>
            <a:endParaRPr lang="zh-CN" altLang="zh-CN" sz="2000" dirty="0" smtClean="0"/>
          </a:p>
          <a:p>
            <a:pPr marL="342900" indent="-342900" algn="l">
              <a:defRPr/>
            </a:pPr>
            <a:r>
              <a:rPr lang="zh-CN" altLang="zh-CN" sz="2000" b="1" dirty="0" smtClean="0">
                <a:latin typeface="宋体" panose="02010600030101010101" pitchFamily="2" charset="-122"/>
                <a:ea typeface="宋体" panose="02010600030101010101" pitchFamily="2" charset="-122"/>
              </a:rPr>
              <a:t>第一百三十四条 </a:t>
            </a:r>
            <a:r>
              <a:rPr lang="en-US" altLang="zh-CN" sz="2000" b="1" dirty="0" smtClean="0">
                <a:latin typeface="宋体" panose="02010600030101010101" pitchFamily="2" charset="-122"/>
                <a:ea typeface="宋体" panose="02010600030101010101" pitchFamily="2" charset="-122"/>
              </a:rPr>
              <a:t>"</a:t>
            </a:r>
            <a:r>
              <a:rPr lang="zh-CN" altLang="zh-CN" sz="2000" b="1" dirty="0" smtClean="0">
                <a:latin typeface="宋体" panose="02010600030101010101" pitchFamily="2" charset="-122"/>
                <a:ea typeface="宋体" panose="02010600030101010101" pitchFamily="2" charset="-122"/>
              </a:rPr>
              <a:t>在生产、作业中违反有关安全管理的规定，因而发生重大伤亡事故或者造成其他严重后果的，处三年以下有期徒刑或者拘役；情节特别恶劣的，处三年以上七年以下有期徒刑。</a:t>
            </a:r>
            <a:r>
              <a:rPr lang="en-US" altLang="zh-CN" sz="2000" b="1" dirty="0" smtClean="0">
                <a:latin typeface="宋体" panose="02010600030101010101" pitchFamily="2" charset="-122"/>
                <a:ea typeface="宋体" panose="02010600030101010101" pitchFamily="2" charset="-122"/>
              </a:rPr>
              <a:t>"</a:t>
            </a:r>
            <a:r>
              <a:rPr lang="zh-CN" altLang="zh-CN" sz="2000" b="1" dirty="0" smtClean="0">
                <a:solidFill>
                  <a:srgbClr val="FF0000"/>
                </a:solidFill>
              </a:rPr>
              <a:t>（重大责任事故罪）</a:t>
            </a:r>
            <a:endParaRPr lang="en-US" altLang="zh-CN" sz="2000" b="1" dirty="0" smtClean="0">
              <a:solidFill>
                <a:srgbClr val="FF0000"/>
              </a:solidFill>
            </a:endParaRPr>
          </a:p>
          <a:p>
            <a:pPr marL="342900" indent="-342900" algn="l">
              <a:defRPr/>
            </a:pPr>
            <a:r>
              <a:rPr lang="en-US" altLang="zh-CN" sz="2000" b="1" dirty="0" smtClean="0">
                <a:solidFill>
                  <a:srgbClr val="FF0000"/>
                </a:solidFill>
                <a:latin typeface="宋体" panose="02010600030101010101" pitchFamily="2" charset="-122"/>
                <a:ea typeface="宋体" panose="02010600030101010101" pitchFamily="2" charset="-122"/>
              </a:rPr>
              <a:t> </a:t>
            </a:r>
            <a:r>
              <a:rPr lang="zh-CN" altLang="zh-CN" sz="2000" b="1" dirty="0" smtClean="0">
                <a:latin typeface="宋体" panose="02010600030101010101" pitchFamily="2" charset="-122"/>
                <a:ea typeface="宋体" panose="02010600030101010101" pitchFamily="2" charset="-122"/>
              </a:rPr>
              <a:t>强令他人违章冒险作业，因而发生重大伤亡事故或者造成其他严重后果的，处五年以下有期徒刑或者拘役；情节特别恶劣的，处五年以上有期徒刑。</a:t>
            </a:r>
            <a:r>
              <a:rPr lang="zh-CN" altLang="zh-CN" sz="2000" b="1" dirty="0" smtClean="0">
                <a:solidFill>
                  <a:srgbClr val="FF0000"/>
                </a:solidFill>
              </a:rPr>
              <a:t>强令违章冒险作业罪</a:t>
            </a:r>
            <a:r>
              <a:rPr lang="zh-CN" altLang="zh-CN" sz="2000" b="1" dirty="0" smtClean="0">
                <a:latin typeface="仿宋" panose="02010609060101010101" pitchFamily="49" charset="-122"/>
                <a:ea typeface="仿宋" panose="02010609060101010101" pitchFamily="49" charset="-122"/>
              </a:rPr>
              <a:t>刑法第一百三十四条第一款规定的犯罪主体，包括</a:t>
            </a:r>
            <a:r>
              <a:rPr lang="zh-CN" altLang="zh-CN" sz="2000" b="1" dirty="0" smtClean="0">
                <a:solidFill>
                  <a:srgbClr val="0070C0"/>
                </a:solidFill>
                <a:latin typeface="仿宋" panose="02010609060101010101" pitchFamily="49" charset="-122"/>
                <a:ea typeface="仿宋" panose="02010609060101010101" pitchFamily="49" charset="-122"/>
              </a:rPr>
              <a:t>对生产、作业负有组织、指挥或者管理职责的负责人、管理人员、实际控制人、投资人等人员，以及直接从事生产、作业的人员。</a:t>
            </a:r>
          </a:p>
          <a:p>
            <a:pPr marL="342900" indent="-342900" algn="l">
              <a:defRPr/>
            </a:pPr>
            <a:r>
              <a:rPr lang="zh-CN" altLang="zh-CN" sz="2000" b="1" dirty="0" smtClean="0">
                <a:latin typeface="宋体" panose="02010600030101010101" pitchFamily="2" charset="-122"/>
                <a:ea typeface="宋体" panose="02010600030101010101" pitchFamily="2" charset="-122"/>
              </a:rPr>
              <a:t>第一百三十五条</a:t>
            </a:r>
            <a:r>
              <a:rPr lang="zh-CN" altLang="zh-CN" sz="2000" b="1" dirty="0" smtClean="0"/>
              <a:t> </a:t>
            </a:r>
            <a:r>
              <a:rPr lang="en-US" altLang="zh-CN" sz="2000" b="1" dirty="0" smtClean="0">
                <a:latin typeface="宋体" panose="02010600030101010101" pitchFamily="2" charset="-122"/>
                <a:ea typeface="宋体" panose="02010600030101010101" pitchFamily="2" charset="-122"/>
              </a:rPr>
              <a:t>"</a:t>
            </a:r>
            <a:r>
              <a:rPr lang="zh-CN" altLang="zh-CN" sz="2000" b="1" dirty="0" smtClean="0">
                <a:latin typeface="宋体" panose="02010600030101010101" pitchFamily="2" charset="-122"/>
                <a:ea typeface="宋体" panose="02010600030101010101" pitchFamily="2" charset="-122"/>
              </a:rPr>
              <a:t>安全生产设施或者安全生产条件不符合国家规定，因而发生重大伤亡事故或者造成其他严重后果的，对直接负责的主管人员和其他直接责任人员，处三年以下有期徒刑或者拘役；情节特别恶劣的，处三年以上七年以下有期徒刑。</a:t>
            </a:r>
            <a:r>
              <a:rPr lang="en-US" altLang="zh-CN" sz="2000" b="1" dirty="0" smtClean="0">
                <a:latin typeface="宋体" panose="02010600030101010101" pitchFamily="2" charset="-122"/>
                <a:ea typeface="宋体" panose="02010600030101010101" pitchFamily="2" charset="-122"/>
              </a:rPr>
              <a:t>"</a:t>
            </a:r>
            <a:r>
              <a:rPr lang="zh-CN" altLang="zh-CN" sz="2000" b="1" dirty="0" smtClean="0">
                <a:solidFill>
                  <a:srgbClr val="FF0000"/>
                </a:solidFill>
                <a:latin typeface="黑体" panose="02010609060101010101" pitchFamily="49" charset="-122"/>
                <a:ea typeface="黑体" panose="02010609060101010101" pitchFamily="49" charset="-122"/>
              </a:rPr>
              <a:t>（重大劳动安全事故罪）</a:t>
            </a:r>
            <a:endParaRPr lang="en-US" altLang="zh-CN" sz="2000" b="1" dirty="0" smtClean="0">
              <a:solidFill>
                <a:srgbClr val="FF0000"/>
              </a:solidFill>
              <a:latin typeface="黑体" panose="02010609060101010101" pitchFamily="49" charset="-122"/>
              <a:ea typeface="黑体" panose="02010609060101010101" pitchFamily="49" charset="-122"/>
            </a:endParaRPr>
          </a:p>
          <a:p>
            <a:pPr marL="342900" indent="-342900" algn="l">
              <a:defRPr/>
            </a:pPr>
            <a:r>
              <a:rPr lang="zh-CN" altLang="zh-CN" sz="2000" b="1" dirty="0" smtClean="0">
                <a:latin typeface="宋体" panose="02010600030101010101" pitchFamily="2" charset="-122"/>
                <a:ea typeface="宋体" panose="02010600030101010101" pitchFamily="2" charset="-122"/>
              </a:rPr>
              <a:t>第一百三十七条 建设单位、设计单位、施工单位、工程监理单位违反国家规定，降低工程质量标准，造成重大安全事故的，对直接责任人员，处五年以下有期徒刑或者拘役，并处罚金；后果特别严重的，处五年以上十年以下有期徒刑，并处罚金。 </a:t>
            </a:r>
            <a:r>
              <a:rPr lang="zh-CN" altLang="zh-CN" sz="2000" b="1" dirty="0" smtClean="0">
                <a:solidFill>
                  <a:srgbClr val="FF0000"/>
                </a:solidFill>
              </a:rPr>
              <a:t>（工程重大安全事故罪）</a:t>
            </a:r>
            <a:endParaRPr lang="zh-CN" altLang="zh-CN" sz="2000" dirty="0" smtClean="0">
              <a:solidFill>
                <a:srgbClr val="FF0000"/>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rgbClr val="FF0000"/>
              </a:solidFill>
              <a:latin typeface="黑体" panose="02010609060101010101" pitchFamily="49" charset="-122"/>
              <a:ea typeface="黑体" panose="02010609060101010101" pitchFamily="49" charset="-122"/>
            </a:endParaRPr>
          </a:p>
          <a:p>
            <a:pPr marL="342900" indent="-342900" algn="l">
              <a:defRPr/>
            </a:pPr>
            <a:endParaRPr lang="en-US" altLang="zh-CN" sz="2000" b="1" dirty="0" smtClean="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817" y="836613"/>
            <a:ext cx="8784488" cy="6021387"/>
          </a:xfrm>
        </p:spPr>
        <p:txBody>
          <a:bodyPr/>
          <a:lstStyle/>
          <a:p>
            <a:pPr marL="342900" indent="-342900">
              <a:defRPr/>
            </a:pPr>
            <a:r>
              <a:rPr lang="zh-CN" altLang="zh-CN" sz="2000" b="1" dirty="0" smtClean="0"/>
              <a:t>中华人民共和国刑法—安全生产部分</a:t>
            </a:r>
            <a:endParaRPr lang="zh-CN" altLang="zh-CN" sz="2000" dirty="0" smtClean="0"/>
          </a:p>
          <a:p>
            <a:pPr marL="342900" indent="-342900" algn="l">
              <a:defRPr/>
            </a:pPr>
            <a:r>
              <a:rPr lang="zh-CN" altLang="zh-CN" sz="2000" b="1" dirty="0" smtClean="0">
                <a:solidFill>
                  <a:srgbClr val="0070C0"/>
                </a:solidFill>
              </a:rPr>
              <a:t>死亡一人、重伤三人，或者造成直接经济损失一百万元作为入罪标准。</a:t>
            </a:r>
            <a:endParaRPr lang="en-US" altLang="zh-CN" sz="2000" b="1" dirty="0" smtClean="0">
              <a:solidFill>
                <a:srgbClr val="0070C0"/>
              </a:solidFill>
            </a:endParaRPr>
          </a:p>
          <a:p>
            <a:pPr marL="342900" indent="-342900" algn="l">
              <a:defRPr/>
            </a:pPr>
            <a:endParaRPr lang="en-US" altLang="zh-CN" sz="2000" b="1" dirty="0" smtClean="0">
              <a:solidFill>
                <a:srgbClr val="FF0000"/>
              </a:solidFill>
              <a:latin typeface="黑体" panose="02010609060101010101" pitchFamily="49" charset="-122"/>
              <a:ea typeface="黑体" panose="02010609060101010101" pitchFamily="49" charset="-122"/>
            </a:endParaRPr>
          </a:p>
          <a:p>
            <a:pPr marL="342900" indent="-342900" algn="l">
              <a:defRPr/>
            </a:pPr>
            <a:r>
              <a:rPr lang="en-US" altLang="zh-CN" sz="2000" dirty="0" smtClean="0"/>
              <a:t>“</a:t>
            </a:r>
            <a:r>
              <a:rPr lang="zh-CN" altLang="en-US" sz="2000" dirty="0" smtClean="0"/>
              <a:t>刑法修正案（十一）将自</a:t>
            </a:r>
            <a:r>
              <a:rPr lang="en-US" altLang="zh-CN" sz="2000" dirty="0" smtClean="0"/>
              <a:t>2021</a:t>
            </a:r>
            <a:r>
              <a:rPr lang="zh-CN" altLang="en-US" sz="2000" dirty="0" smtClean="0"/>
              <a:t>年</a:t>
            </a:r>
            <a:r>
              <a:rPr lang="en-US" altLang="zh-CN" sz="2000" dirty="0" smtClean="0"/>
              <a:t>3</a:t>
            </a:r>
            <a:r>
              <a:rPr lang="zh-CN" altLang="en-US" sz="2000" dirty="0" smtClean="0"/>
              <a:t>月</a:t>
            </a:r>
            <a:r>
              <a:rPr lang="en-US" altLang="zh-CN" sz="2000" dirty="0" smtClean="0"/>
              <a:t>1</a:t>
            </a:r>
            <a:r>
              <a:rPr lang="zh-CN" altLang="en-US" sz="2000" dirty="0" smtClean="0"/>
              <a:t>日起施行。</a:t>
            </a:r>
          </a:p>
          <a:p>
            <a:pPr marL="342900" indent="-342900" algn="l">
              <a:lnSpc>
                <a:spcPts val="2900"/>
              </a:lnSpc>
              <a:defRPr/>
            </a:pPr>
            <a:r>
              <a:rPr lang="en-US" altLang="zh-CN" sz="2000" dirty="0" smtClean="0"/>
              <a:t>     </a:t>
            </a:r>
            <a:r>
              <a:rPr lang="zh-CN" altLang="zh-CN" sz="2000" dirty="0" smtClean="0"/>
              <a:t>强令他人违章冒险作业，</a:t>
            </a:r>
            <a:r>
              <a:rPr lang="zh-CN" altLang="zh-CN" sz="2000" dirty="0" smtClean="0">
                <a:solidFill>
                  <a:srgbClr val="FF0000"/>
                </a:solidFill>
              </a:rPr>
              <a:t>或者明知存在重大事故隐患而不排除</a:t>
            </a:r>
            <a:r>
              <a:rPr lang="zh-CN" altLang="zh-CN" sz="2000" dirty="0" smtClean="0"/>
              <a:t>，仍冒险组织作业，因而发生重大伤亡事故或者造成其他严重后果的，处五年以下有期徒刑或者拘役；情节特别恶劣的，处五年以上有期徒刑。</a:t>
            </a:r>
            <a:r>
              <a:rPr lang="en-US" altLang="zh-CN" sz="2000" dirty="0" smtClean="0"/>
              <a:t>”</a:t>
            </a:r>
            <a:endParaRPr lang="zh-CN" altLang="zh-CN" sz="2000" dirty="0" smtClean="0"/>
          </a:p>
          <a:p>
            <a:pPr marL="342900" indent="-342900" algn="l">
              <a:lnSpc>
                <a:spcPts val="2900"/>
              </a:lnSpc>
              <a:defRPr/>
            </a:pPr>
            <a:r>
              <a:rPr lang="en-US" altLang="zh-CN" sz="2000" dirty="0" smtClean="0"/>
              <a:t>   “</a:t>
            </a:r>
            <a:r>
              <a:rPr lang="zh-CN" altLang="zh-CN" sz="2000" dirty="0" smtClean="0"/>
              <a:t>在生产、作业中违反有关安全管理的规定，有下列情形之一，具有发生重大伤亡事故或者其他严重后果的现实危险的，处一年以下有期徒刑、拘役或者管制</a:t>
            </a:r>
            <a:r>
              <a:rPr lang="en-US" altLang="zh-CN" sz="2000" dirty="0" smtClean="0"/>
              <a:t>:</a:t>
            </a:r>
            <a:r>
              <a:rPr lang="zh-CN" altLang="zh-CN" sz="2000" dirty="0" smtClean="0"/>
              <a:t>（一）关闭、破坏直接关系生产安全的监控、报警、防护、救生设备、设施，或者篡改、隐瞒、销毁其相关数据、信息的；（二）因存在</a:t>
            </a:r>
            <a:r>
              <a:rPr lang="zh-CN" altLang="zh-CN" sz="2000" dirty="0" smtClean="0">
                <a:solidFill>
                  <a:srgbClr val="FF0000"/>
                </a:solidFill>
              </a:rPr>
              <a:t>重大事故隐患</a:t>
            </a:r>
            <a:r>
              <a:rPr lang="zh-CN" altLang="zh-CN" sz="2000" dirty="0" smtClean="0"/>
              <a:t>被依法责令停产停业、停止施工、停止使用有关设备、设施、场所或者立即采取排除危险的整改措施，而拒不执行的； （三）涉及安全生产的事项未经依法批准或者许可，</a:t>
            </a:r>
            <a:r>
              <a:rPr lang="zh-CN" altLang="zh-CN" sz="2000" dirty="0" smtClean="0">
                <a:solidFill>
                  <a:srgbClr val="FF0000"/>
                </a:solidFill>
              </a:rPr>
              <a:t>擅自从事</a:t>
            </a:r>
            <a:r>
              <a:rPr lang="zh-CN" altLang="zh-CN" sz="2000" dirty="0" smtClean="0"/>
              <a:t>矿山开采、金属冶炼、</a:t>
            </a:r>
            <a:r>
              <a:rPr lang="zh-CN" altLang="zh-CN" sz="2000" dirty="0" smtClean="0">
                <a:solidFill>
                  <a:srgbClr val="0070C0"/>
                </a:solidFill>
              </a:rPr>
              <a:t>建筑施工，</a:t>
            </a:r>
            <a:r>
              <a:rPr lang="zh-CN" altLang="zh-CN" sz="2000" dirty="0" smtClean="0"/>
              <a:t>以及危险物品生产、经营、储存等</a:t>
            </a:r>
            <a:r>
              <a:rPr lang="zh-CN" altLang="zh-CN" sz="2000" dirty="0" smtClean="0">
                <a:solidFill>
                  <a:srgbClr val="FF0000"/>
                </a:solidFill>
              </a:rPr>
              <a:t>高度危险的生产作业</a:t>
            </a:r>
            <a:r>
              <a:rPr lang="zh-CN" altLang="zh-CN" sz="2000" dirty="0" smtClean="0"/>
              <a:t>活动的。</a:t>
            </a:r>
          </a:p>
          <a:p>
            <a:pPr marL="342900" indent="-342900" algn="l">
              <a:defRPr/>
            </a:pPr>
            <a:endParaRPr lang="en-US" altLang="zh-CN" sz="2000" b="1" dirty="0" smtClean="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816" y="836613"/>
            <a:ext cx="8964183" cy="6021387"/>
          </a:xfrm>
        </p:spPr>
        <p:txBody>
          <a:bodyPr/>
          <a:lstStyle/>
          <a:p>
            <a:r>
              <a:rPr lang="zh-CN" altLang="zh-CN" sz="2000" dirty="0" smtClean="0"/>
              <a:t>房屋市政工程生产安全重大事故隐患判定标准（</a:t>
            </a:r>
            <a:r>
              <a:rPr lang="en-US" altLang="zh-CN" sz="2000" dirty="0" smtClean="0"/>
              <a:t>2022</a:t>
            </a:r>
            <a:r>
              <a:rPr lang="zh-CN" altLang="zh-CN" sz="2000" dirty="0" smtClean="0"/>
              <a:t>版）</a:t>
            </a:r>
            <a:r>
              <a:rPr lang="en-US" altLang="zh-CN" sz="2000" dirty="0" smtClean="0"/>
              <a:t> </a:t>
            </a:r>
            <a:endParaRPr lang="zh-CN" altLang="zh-CN" sz="2000" dirty="0" smtClean="0"/>
          </a:p>
          <a:p>
            <a:r>
              <a:rPr lang="en-US" altLang="zh-CN" sz="2000" dirty="0" smtClean="0"/>
              <a:t>                                                       2022</a:t>
            </a:r>
            <a:r>
              <a:rPr lang="zh-CN" altLang="zh-CN" sz="2000" dirty="0" smtClean="0"/>
              <a:t>年</a:t>
            </a:r>
            <a:r>
              <a:rPr lang="en-US" altLang="zh-CN" sz="2000" dirty="0" smtClean="0"/>
              <a:t>4</a:t>
            </a:r>
            <a:r>
              <a:rPr lang="zh-CN" altLang="zh-CN" sz="2000" dirty="0" smtClean="0"/>
              <a:t>月</a:t>
            </a:r>
            <a:r>
              <a:rPr lang="en-US" altLang="zh-CN" sz="2000" dirty="0" smtClean="0"/>
              <a:t>19</a:t>
            </a:r>
            <a:r>
              <a:rPr lang="zh-CN" altLang="zh-CN" sz="2000" dirty="0" smtClean="0"/>
              <a:t>日</a:t>
            </a:r>
            <a:r>
              <a:rPr lang="zh-CN" altLang="en-US" sz="2000" dirty="0" smtClean="0"/>
              <a:t>起执行</a:t>
            </a:r>
            <a:endParaRPr lang="zh-CN" altLang="zh-CN" sz="2000" dirty="0" smtClean="0"/>
          </a:p>
          <a:p>
            <a:pPr marL="342900" indent="-342900" algn="l">
              <a:defRPr/>
            </a:pPr>
            <a:r>
              <a:rPr lang="zh-CN" altLang="zh-CN" sz="2000" dirty="0" smtClean="0">
                <a:latin typeface="宋体" panose="02010600030101010101" pitchFamily="2" charset="-122"/>
                <a:ea typeface="宋体" panose="02010600030101010101" pitchFamily="2" charset="-122"/>
              </a:rPr>
              <a:t>适用于判定</a:t>
            </a:r>
            <a:r>
              <a:rPr lang="zh-CN" altLang="zh-CN" sz="2000" b="1" dirty="0" smtClean="0">
                <a:solidFill>
                  <a:srgbClr val="FF0000"/>
                </a:solidFill>
                <a:latin typeface="宋体" panose="02010600030101010101" pitchFamily="2" charset="-122"/>
                <a:ea typeface="宋体" panose="02010600030101010101" pitchFamily="2" charset="-122"/>
              </a:rPr>
              <a:t>新建、扩建、改建、拆除</a:t>
            </a:r>
            <a:r>
              <a:rPr lang="zh-CN" altLang="zh-CN" sz="2000" dirty="0" smtClean="0">
                <a:latin typeface="宋体" panose="02010600030101010101" pitchFamily="2" charset="-122"/>
                <a:ea typeface="宋体" panose="02010600030101010101" pitchFamily="2" charset="-122"/>
              </a:rPr>
              <a:t>房屋市政工程的生产安全重大事故隐患</a:t>
            </a:r>
            <a:endParaRPr lang="en-US" altLang="zh-CN" sz="2000" dirty="0" smtClean="0">
              <a:latin typeface="宋体" panose="02010600030101010101" pitchFamily="2" charset="-122"/>
              <a:ea typeface="宋体" panose="02010600030101010101" pitchFamily="2" charset="-122"/>
            </a:endParaRPr>
          </a:p>
          <a:p>
            <a:pPr marL="342900" indent="-342900" algn="l">
              <a:defRPr/>
            </a:pPr>
            <a:r>
              <a:rPr lang="en-US" altLang="zh-CN" sz="2000" dirty="0" smtClean="0">
                <a:latin typeface="仿宋" pitchFamily="49" charset="-122"/>
                <a:ea typeface="仿宋" pitchFamily="49" charset="-122"/>
              </a:rPr>
              <a:t>(</a:t>
            </a:r>
            <a:r>
              <a:rPr lang="zh-CN" altLang="zh-CN" sz="2000" dirty="0" smtClean="0">
                <a:latin typeface="仿宋" pitchFamily="49" charset="-122"/>
                <a:ea typeface="仿宋" pitchFamily="49" charset="-122"/>
              </a:rPr>
              <a:t>危害程度较大、可能导致</a:t>
            </a:r>
            <a:r>
              <a:rPr lang="zh-CN" altLang="zh-CN" sz="2000" b="1" dirty="0" smtClean="0">
                <a:solidFill>
                  <a:srgbClr val="FF0000"/>
                </a:solidFill>
                <a:latin typeface="仿宋" pitchFamily="49" charset="-122"/>
                <a:ea typeface="仿宋" pitchFamily="49" charset="-122"/>
              </a:rPr>
              <a:t>群死群伤</a:t>
            </a:r>
            <a:r>
              <a:rPr lang="zh-CN" altLang="zh-CN" sz="2000" dirty="0" smtClean="0">
                <a:latin typeface="仿宋" pitchFamily="49" charset="-122"/>
                <a:ea typeface="仿宋" pitchFamily="49" charset="-122"/>
              </a:rPr>
              <a:t>或造成重大经济损失的生产安全事故隐患</a:t>
            </a:r>
            <a:r>
              <a:rPr lang="en-US" altLang="zh-CN" sz="2000" dirty="0" smtClean="0">
                <a:latin typeface="仿宋" pitchFamily="49" charset="-122"/>
                <a:ea typeface="仿宋" pitchFamily="49" charset="-122"/>
              </a:rPr>
              <a:t>)</a:t>
            </a:r>
          </a:p>
          <a:p>
            <a:pPr algn="l"/>
            <a:endParaRPr lang="en-US" altLang="zh-CN" sz="2000" dirty="0" smtClean="0"/>
          </a:p>
          <a:p>
            <a:pPr algn="l"/>
            <a:r>
              <a:rPr lang="zh-CN" altLang="zh-CN" sz="2000" dirty="0" smtClean="0"/>
              <a:t>管理基础类重大事故隐患判定标准（共</a:t>
            </a:r>
            <a:r>
              <a:rPr lang="en-US" altLang="zh-CN" sz="2000" dirty="0" smtClean="0"/>
              <a:t>2</a:t>
            </a:r>
            <a:r>
              <a:rPr lang="zh-CN" altLang="zh-CN" sz="2000" dirty="0" smtClean="0"/>
              <a:t>条，第四条、十五条）。</a:t>
            </a:r>
          </a:p>
          <a:p>
            <a:pPr algn="l"/>
            <a:r>
              <a:rPr lang="zh-CN" altLang="zh-CN" sz="2000" dirty="0" smtClean="0"/>
              <a:t>　　</a:t>
            </a:r>
            <a:r>
              <a:rPr lang="zh-CN" altLang="zh-CN" sz="2000" dirty="0" smtClean="0">
                <a:latin typeface="仿宋" panose="02010609060101010101" pitchFamily="49" charset="-122"/>
                <a:ea typeface="仿宋" panose="02010609060101010101" pitchFamily="49" charset="-122"/>
              </a:rPr>
              <a:t>该部分聚焦项目的</a:t>
            </a:r>
            <a:r>
              <a:rPr lang="zh-CN" altLang="zh-CN" sz="2000" b="1" dirty="0" smtClean="0">
                <a:solidFill>
                  <a:srgbClr val="FF0000"/>
                </a:solidFill>
                <a:latin typeface="仿宋" panose="02010609060101010101" pitchFamily="49" charset="-122"/>
                <a:ea typeface="仿宋" panose="02010609060101010101" pitchFamily="49" charset="-122"/>
              </a:rPr>
              <a:t>安全管理缺失、人的不安全行为</a:t>
            </a:r>
            <a:r>
              <a:rPr lang="zh-CN" altLang="zh-CN" sz="2000" dirty="0" smtClean="0">
                <a:latin typeface="仿宋" panose="02010609060101010101" pitchFamily="49" charset="-122"/>
                <a:ea typeface="仿宋" panose="02010609060101010101" pitchFamily="49" charset="-122"/>
              </a:rPr>
              <a:t>，明确</a:t>
            </a:r>
            <a:r>
              <a:rPr lang="zh-CN" altLang="zh-CN" sz="2000" b="1" dirty="0" smtClean="0">
                <a:solidFill>
                  <a:srgbClr val="0070C0"/>
                </a:solidFill>
                <a:latin typeface="仿宋" panose="02010609060101010101" pitchFamily="49" charset="-122"/>
                <a:ea typeface="仿宋" panose="02010609060101010101" pitchFamily="49" charset="-122"/>
              </a:rPr>
              <a:t>企业不持安全生产许可证施工，安全管理人员、特种作业人员无证上岗和危大工程施工方案不论证</a:t>
            </a:r>
            <a:r>
              <a:rPr lang="zh-CN" altLang="zh-CN" sz="2000" dirty="0" smtClean="0">
                <a:latin typeface="仿宋" panose="02010609060101010101" pitchFamily="49" charset="-122"/>
                <a:ea typeface="仿宋" panose="02010609060101010101" pitchFamily="49" charset="-122"/>
              </a:rPr>
              <a:t>等情形应判定为重大事故隐患。</a:t>
            </a:r>
            <a:endParaRPr lang="en-US" altLang="zh-CN" sz="2000" dirty="0" smtClean="0">
              <a:latin typeface="仿宋" panose="02010609060101010101" pitchFamily="49" charset="-122"/>
              <a:ea typeface="仿宋" panose="02010609060101010101" pitchFamily="49" charset="-122"/>
            </a:endParaRPr>
          </a:p>
          <a:p>
            <a:pPr algn="l"/>
            <a:endParaRPr lang="en-US" altLang="zh-CN" sz="2000" dirty="0" smtClean="0"/>
          </a:p>
          <a:p>
            <a:pPr algn="l"/>
            <a:r>
              <a:rPr lang="zh-CN" altLang="zh-CN" sz="2000" dirty="0" smtClean="0"/>
              <a:t>现场实体类重大事故隐患判定标准（共</a:t>
            </a:r>
            <a:r>
              <a:rPr lang="en-US" altLang="zh-CN" sz="2000" dirty="0" smtClean="0"/>
              <a:t>10</a:t>
            </a:r>
            <a:r>
              <a:rPr lang="zh-CN" altLang="zh-CN" sz="2000" dirty="0" smtClean="0"/>
              <a:t>条，第五条至第十四条）。</a:t>
            </a:r>
          </a:p>
          <a:p>
            <a:pPr algn="l"/>
            <a:r>
              <a:rPr lang="zh-CN" altLang="zh-CN" sz="2000" dirty="0" smtClean="0"/>
              <a:t>　　</a:t>
            </a:r>
            <a:r>
              <a:rPr lang="zh-CN" altLang="zh-CN" sz="2000" dirty="0" smtClean="0">
                <a:latin typeface="仿宋" panose="02010609060101010101" pitchFamily="49" charset="-122"/>
                <a:ea typeface="仿宋" panose="02010609060101010101" pitchFamily="49" charset="-122"/>
              </a:rPr>
              <a:t>该部分聚焦</a:t>
            </a:r>
            <a:r>
              <a:rPr lang="zh-CN" altLang="zh-CN" sz="2000" b="1" dirty="0" smtClean="0">
                <a:solidFill>
                  <a:srgbClr val="FF0000"/>
                </a:solidFill>
                <a:latin typeface="仿宋" panose="02010609060101010101" pitchFamily="49" charset="-122"/>
                <a:ea typeface="仿宋" panose="02010609060101010101" pitchFamily="49" charset="-122"/>
              </a:rPr>
              <a:t>物的不安全状态，</a:t>
            </a:r>
            <a:r>
              <a:rPr lang="zh-CN" altLang="zh-CN" sz="2000" dirty="0" smtClean="0">
                <a:latin typeface="仿宋" panose="02010609060101010101" pitchFamily="49" charset="-122"/>
                <a:ea typeface="仿宋" panose="02010609060101010101" pitchFamily="49" charset="-122"/>
              </a:rPr>
              <a:t>在深刻分析近年来群死群伤事故原因的基础上，明确了</a:t>
            </a:r>
            <a:r>
              <a:rPr lang="zh-CN" altLang="zh-CN" sz="2000" b="1" dirty="0" smtClean="0">
                <a:solidFill>
                  <a:srgbClr val="0070C0"/>
                </a:solidFill>
                <a:latin typeface="仿宋" panose="02010609060101010101" pitchFamily="49" charset="-122"/>
                <a:ea typeface="仿宋" panose="02010609060101010101" pitchFamily="49" charset="-122"/>
              </a:rPr>
              <a:t>基坑工程、模板工程、脚手架工程、起重机械及吊装工程、高处作业、施工临时用电、有限空间作业、拆除工程、暗挖工程及使用危及安全生产的施工工艺</a:t>
            </a:r>
            <a:r>
              <a:rPr lang="en-US" altLang="zh-CN" sz="2000" dirty="0" smtClean="0">
                <a:latin typeface="仿宋" panose="02010609060101010101" pitchFamily="49" charset="-122"/>
                <a:ea typeface="仿宋" panose="02010609060101010101" pitchFamily="49" charset="-122"/>
              </a:rPr>
              <a:t>10</a:t>
            </a:r>
            <a:r>
              <a:rPr lang="zh-CN" altLang="zh-CN" sz="2000" dirty="0" smtClean="0">
                <a:latin typeface="仿宋" panose="02010609060101010101" pitchFamily="49" charset="-122"/>
                <a:ea typeface="仿宋" panose="02010609060101010101" pitchFamily="49" charset="-122"/>
              </a:rPr>
              <a:t>类</a:t>
            </a:r>
            <a:r>
              <a:rPr lang="zh-CN" altLang="zh-CN" sz="2000" b="1" dirty="0" smtClean="0">
                <a:solidFill>
                  <a:srgbClr val="FF0000"/>
                </a:solidFill>
                <a:latin typeface="仿宋" panose="02010609060101010101" pitchFamily="49" charset="-122"/>
                <a:ea typeface="仿宋" panose="02010609060101010101" pitchFamily="49" charset="-122"/>
              </a:rPr>
              <a:t>重大事故隐患</a:t>
            </a:r>
            <a:r>
              <a:rPr lang="zh-CN" altLang="zh-CN" sz="2000" dirty="0" smtClean="0">
                <a:latin typeface="仿宋" panose="02010609060101010101" pitchFamily="49" charset="-122"/>
                <a:ea typeface="仿宋" panose="02010609060101010101" pitchFamily="49" charset="-122"/>
              </a:rPr>
              <a:t>包含的情形。</a:t>
            </a:r>
          </a:p>
          <a:p>
            <a:pPr algn="l"/>
            <a:endParaRPr lang="zh-CN" altLang="zh-CN" sz="2000" dirty="0" smtClean="0">
              <a:latin typeface="仿宋" panose="02010609060101010101" pitchFamily="49" charset="-122"/>
              <a:ea typeface="仿宋" panose="02010609060101010101" pitchFamily="49" charset="-122"/>
            </a:endParaRPr>
          </a:p>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817" y="836613"/>
            <a:ext cx="8784488" cy="6021387"/>
          </a:xfrm>
        </p:spPr>
        <p:txBody>
          <a:bodyPr/>
          <a:lstStyle/>
          <a:p>
            <a:pPr algn="l"/>
            <a:endParaRPr lang="zh-CN" altLang="zh-CN" sz="2000" dirty="0" smtClean="0">
              <a:latin typeface="仿宋" panose="02010609060101010101" pitchFamily="49" charset="-122"/>
              <a:ea typeface="仿宋" panose="02010609060101010101" pitchFamily="49" charset="-122"/>
            </a:endParaRPr>
          </a:p>
          <a:p>
            <a:pPr marL="342900" indent="-342900" algn="l">
              <a:defRPr/>
            </a:pPr>
            <a:r>
              <a:rPr lang="en-US" altLang="zh-CN" sz="2000" dirty="0" smtClean="0"/>
              <a:t>2021</a:t>
            </a:r>
            <a:r>
              <a:rPr lang="zh-CN" altLang="zh-CN" sz="2000" dirty="0" smtClean="0"/>
              <a:t>广东珠海“</a:t>
            </a:r>
            <a:r>
              <a:rPr lang="en-US" altLang="zh-CN" sz="2000" dirty="0" smtClean="0"/>
              <a:t>7</a:t>
            </a:r>
            <a:r>
              <a:rPr lang="zh-CN" altLang="zh-CN" sz="2000" dirty="0" smtClean="0"/>
              <a:t>·</a:t>
            </a:r>
            <a:r>
              <a:rPr lang="en-US" altLang="zh-CN" sz="2000" dirty="0" smtClean="0"/>
              <a:t> 15</a:t>
            </a:r>
            <a:r>
              <a:rPr lang="zh-CN" altLang="zh-CN" sz="2000" dirty="0" smtClean="0"/>
              <a:t>”隧道透水</a:t>
            </a:r>
            <a:endParaRPr lang="en-US" altLang="zh-CN" sz="2000" dirty="0" smtClean="0"/>
          </a:p>
          <a:p>
            <a:pPr marL="342900" indent="-342900" algn="l">
              <a:defRPr/>
            </a:pPr>
            <a:endParaRPr lang="en-US" altLang="zh-CN" sz="2000" dirty="0" smtClean="0"/>
          </a:p>
          <a:p>
            <a:pPr marL="342900" indent="-342900" algn="l">
              <a:defRPr/>
            </a:pPr>
            <a:r>
              <a:rPr lang="en-US" altLang="zh-CN" sz="2000" dirty="0" smtClean="0"/>
              <a:t>2022</a:t>
            </a:r>
            <a:r>
              <a:rPr lang="zh-CN" altLang="zh-CN" sz="2000" dirty="0" smtClean="0"/>
              <a:t>贵州毕节“</a:t>
            </a:r>
            <a:r>
              <a:rPr lang="en-US" altLang="zh-CN" sz="2000" dirty="0" smtClean="0"/>
              <a:t>1</a:t>
            </a:r>
            <a:r>
              <a:rPr lang="zh-CN" altLang="zh-CN" sz="2000" dirty="0" smtClean="0"/>
              <a:t>·</a:t>
            </a:r>
            <a:r>
              <a:rPr lang="en-US" altLang="zh-CN" sz="2000" dirty="0" smtClean="0"/>
              <a:t> 3</a:t>
            </a:r>
            <a:r>
              <a:rPr lang="zh-CN" altLang="zh-CN" sz="2000" dirty="0" smtClean="0"/>
              <a:t>”工地山体滑坡</a:t>
            </a:r>
            <a:endParaRPr lang="en-US" altLang="zh-CN" sz="2000" dirty="0" smtClean="0"/>
          </a:p>
          <a:p>
            <a:pPr marL="342900" indent="-342900" algn="l">
              <a:defRPr/>
            </a:pPr>
            <a:endParaRPr lang="en-US" altLang="zh-CN" sz="2000" dirty="0" smtClean="0"/>
          </a:p>
          <a:p>
            <a:pPr marL="342900" indent="-342900" algn="l">
              <a:defRPr/>
            </a:pPr>
            <a:r>
              <a:rPr lang="en-US" altLang="zh-CN" sz="2000" dirty="0" smtClean="0"/>
              <a:t>2016</a:t>
            </a:r>
            <a:r>
              <a:rPr lang="zh-CN" altLang="zh-CN" sz="2000" dirty="0" smtClean="0"/>
              <a:t>年江西丰城发电厂“</a:t>
            </a:r>
            <a:r>
              <a:rPr lang="en-US" altLang="zh-CN" sz="2000" dirty="0" smtClean="0"/>
              <a:t>11</a:t>
            </a:r>
            <a:r>
              <a:rPr lang="zh-CN" altLang="zh-CN" sz="2000" dirty="0" smtClean="0"/>
              <a:t>·</a:t>
            </a:r>
            <a:r>
              <a:rPr lang="en-US" altLang="zh-CN" sz="2000" dirty="0" smtClean="0"/>
              <a:t> 24</a:t>
            </a:r>
            <a:r>
              <a:rPr lang="zh-CN" altLang="zh-CN" sz="2000" dirty="0" smtClean="0"/>
              <a:t>”冷却塔施工平台坍塌</a:t>
            </a:r>
            <a:r>
              <a:rPr lang="en-US" altLang="zh-CN" sz="2000" dirty="0" smtClean="0"/>
              <a:t>:</a:t>
            </a:r>
          </a:p>
          <a:p>
            <a:pPr marL="342900" indent="-342900" algn="l">
              <a:defRPr/>
            </a:pPr>
            <a:r>
              <a:rPr lang="en-US" altLang="zh-CN" sz="2000" dirty="0" smtClean="0">
                <a:latin typeface="仿宋" panose="02010609060101010101" pitchFamily="49" charset="-122"/>
                <a:ea typeface="仿宋" panose="02010609060101010101" pitchFamily="49" charset="-122"/>
              </a:rPr>
              <a:t>   </a:t>
            </a:r>
            <a:r>
              <a:rPr lang="zh-CN" altLang="zh-CN" sz="2000" dirty="0" smtClean="0">
                <a:latin typeface="仿宋" panose="02010609060101010101" pitchFamily="49" charset="-122"/>
                <a:ea typeface="仿宋" panose="02010609060101010101" pitchFamily="49" charset="-122"/>
              </a:rPr>
              <a:t>直接原因是施工单位在</a:t>
            </a:r>
            <a:r>
              <a:rPr lang="en-US" altLang="zh-CN" sz="2000" dirty="0" smtClean="0">
                <a:latin typeface="仿宋" panose="02010609060101010101" pitchFamily="49" charset="-122"/>
                <a:ea typeface="仿宋" panose="02010609060101010101" pitchFamily="49" charset="-122"/>
              </a:rPr>
              <a:t>7</a:t>
            </a:r>
            <a:r>
              <a:rPr lang="zh-CN" altLang="zh-CN" sz="2000" dirty="0" smtClean="0">
                <a:latin typeface="仿宋" panose="02010609060101010101" pitchFamily="49" charset="-122"/>
                <a:ea typeface="仿宋" panose="02010609060101010101" pitchFamily="49" charset="-122"/>
              </a:rPr>
              <a:t>号冷却塔第</a:t>
            </a:r>
            <a:r>
              <a:rPr lang="en-US" altLang="zh-CN" sz="2000" dirty="0" smtClean="0">
                <a:latin typeface="仿宋" panose="02010609060101010101" pitchFamily="49" charset="-122"/>
                <a:ea typeface="仿宋" panose="02010609060101010101" pitchFamily="49" charset="-122"/>
              </a:rPr>
              <a:t>50</a:t>
            </a:r>
            <a:r>
              <a:rPr lang="zh-CN" altLang="zh-CN" sz="2000" dirty="0" smtClean="0">
                <a:latin typeface="仿宋" panose="02010609060101010101" pitchFamily="49" charset="-122"/>
                <a:ea typeface="仿宋" panose="02010609060101010101" pitchFamily="49" charset="-122"/>
              </a:rPr>
              <a:t>节筒壁混凝土强度不足的情况下，</a:t>
            </a:r>
            <a:r>
              <a:rPr lang="zh-CN" altLang="zh-CN" sz="2000" dirty="0" smtClean="0">
                <a:solidFill>
                  <a:srgbClr val="FF0000"/>
                </a:solidFill>
                <a:latin typeface="仿宋" panose="02010609060101010101" pitchFamily="49" charset="-122"/>
                <a:ea typeface="仿宋" panose="02010609060101010101" pitchFamily="49" charset="-122"/>
              </a:rPr>
              <a:t>违规拆除模板</a:t>
            </a:r>
            <a:r>
              <a:rPr lang="zh-CN" altLang="zh-CN" sz="2000" dirty="0" smtClean="0">
                <a:latin typeface="仿宋" panose="02010609060101010101" pitchFamily="49" charset="-122"/>
                <a:ea typeface="仿宋" panose="02010609060101010101" pitchFamily="49" charset="-122"/>
              </a:rPr>
              <a:t>，导致下部结构无法承受上部荷载引发整体垮塌，造成</a:t>
            </a:r>
            <a:r>
              <a:rPr lang="en-US" altLang="zh-CN" sz="2000" dirty="0" smtClean="0">
                <a:latin typeface="仿宋" panose="02010609060101010101" pitchFamily="49" charset="-122"/>
                <a:ea typeface="仿宋" panose="02010609060101010101" pitchFamily="49" charset="-122"/>
              </a:rPr>
              <a:t>73</a:t>
            </a:r>
            <a:r>
              <a:rPr lang="zh-CN" altLang="zh-CN" sz="2000" dirty="0" smtClean="0">
                <a:latin typeface="仿宋" panose="02010609060101010101" pitchFamily="49" charset="-122"/>
                <a:ea typeface="仿宋" panose="02010609060101010101" pitchFamily="49" charset="-122"/>
              </a:rPr>
              <a:t>名作业人员死亡。</a:t>
            </a:r>
          </a:p>
          <a:p>
            <a:pPr marL="342900" indent="-342900" algn="l">
              <a:defRPr/>
            </a:pPr>
            <a:endParaRPr lang="en-US" altLang="zh-CN" sz="2000" dirty="0" smtClean="0"/>
          </a:p>
          <a:p>
            <a:pPr marL="342900" indent="-342900" algn="l">
              <a:defRPr/>
            </a:pPr>
            <a:r>
              <a:rPr lang="en-US" altLang="zh-CN" sz="2000" dirty="0" smtClean="0"/>
              <a:t>2019</a:t>
            </a:r>
            <a:r>
              <a:rPr lang="zh-CN" altLang="zh-CN" sz="2000" dirty="0" smtClean="0"/>
              <a:t>年河北衡水“</a:t>
            </a:r>
            <a:r>
              <a:rPr lang="en-US" altLang="zh-CN" sz="2000" dirty="0" smtClean="0"/>
              <a:t>4</a:t>
            </a:r>
            <a:r>
              <a:rPr lang="zh-CN" altLang="zh-CN" sz="2000" dirty="0" smtClean="0"/>
              <a:t>·</a:t>
            </a:r>
            <a:r>
              <a:rPr lang="en-US" altLang="zh-CN" sz="2000" dirty="0" smtClean="0"/>
              <a:t> 25</a:t>
            </a:r>
            <a:r>
              <a:rPr lang="zh-CN" altLang="zh-CN" sz="2000" dirty="0" smtClean="0"/>
              <a:t>”施工升降机轿厢坠落</a:t>
            </a:r>
            <a:endParaRPr lang="en-US" altLang="zh-CN" sz="2000" dirty="0" smtClean="0"/>
          </a:p>
          <a:p>
            <a:pPr marL="342900" indent="-342900" algn="l">
              <a:defRPr/>
            </a:pP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直接</a:t>
            </a:r>
            <a:r>
              <a:rPr lang="zh-CN" altLang="zh-CN" sz="2000" dirty="0" smtClean="0">
                <a:latin typeface="仿宋" panose="02010609060101010101" pitchFamily="49" charset="-122"/>
                <a:ea typeface="仿宋" panose="02010609060101010101" pitchFamily="49" charset="-122"/>
              </a:rPr>
              <a:t>原因是事故施工升降机第</a:t>
            </a:r>
            <a:r>
              <a:rPr lang="en-US" altLang="zh-CN" sz="2000" dirty="0" smtClean="0">
                <a:latin typeface="仿宋" panose="02010609060101010101" pitchFamily="49" charset="-122"/>
                <a:ea typeface="仿宋" panose="02010609060101010101" pitchFamily="49" charset="-122"/>
              </a:rPr>
              <a:t>16</a:t>
            </a:r>
            <a:r>
              <a:rPr lang="zh-CN" altLang="zh-CN"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17</a:t>
            </a:r>
            <a:r>
              <a:rPr lang="zh-CN" altLang="zh-CN" sz="2000" dirty="0" smtClean="0">
                <a:latin typeface="仿宋" panose="02010609060101010101" pitchFamily="49" charset="-122"/>
                <a:ea typeface="仿宋" panose="02010609060101010101" pitchFamily="49" charset="-122"/>
              </a:rPr>
              <a:t>节标准节连接位置西侧的</a:t>
            </a:r>
            <a:r>
              <a:rPr lang="zh-CN" altLang="zh-CN" sz="2000" dirty="0" smtClean="0">
                <a:solidFill>
                  <a:srgbClr val="FF0000"/>
                </a:solidFill>
                <a:latin typeface="仿宋" panose="02010609060101010101" pitchFamily="49" charset="-122"/>
                <a:ea typeface="仿宋" panose="02010609060101010101" pitchFamily="49" charset="-122"/>
              </a:rPr>
              <a:t>两条螺栓未安装、</a:t>
            </a:r>
            <a:r>
              <a:rPr lang="zh-CN" altLang="zh-CN" sz="2000" dirty="0" smtClean="0">
                <a:latin typeface="仿宋" panose="02010609060101010101" pitchFamily="49" charset="-122"/>
                <a:ea typeface="仿宋" panose="02010609060101010101" pitchFamily="49" charset="-122"/>
              </a:rPr>
              <a:t>加节与附着后未按规定进行</a:t>
            </a:r>
            <a:r>
              <a:rPr lang="zh-CN" altLang="zh-CN" sz="2000" dirty="0" smtClean="0">
                <a:solidFill>
                  <a:srgbClr val="FF0000"/>
                </a:solidFill>
                <a:latin typeface="仿宋" panose="02010609060101010101" pitchFamily="49" charset="-122"/>
                <a:ea typeface="仿宋" panose="02010609060101010101" pitchFamily="49" charset="-122"/>
              </a:rPr>
              <a:t>自检</a:t>
            </a:r>
            <a:r>
              <a:rPr lang="zh-CN" altLang="zh-CN" sz="2000" dirty="0" smtClean="0">
                <a:latin typeface="仿宋" panose="02010609060101010101" pitchFamily="49" charset="-122"/>
                <a:ea typeface="仿宋" panose="02010609060101010101" pitchFamily="49" charset="-122"/>
              </a:rPr>
              <a:t>、未进行</a:t>
            </a:r>
            <a:r>
              <a:rPr lang="zh-CN" altLang="zh-CN" sz="2000" dirty="0" smtClean="0">
                <a:solidFill>
                  <a:srgbClr val="FF0000"/>
                </a:solidFill>
                <a:latin typeface="仿宋" panose="02010609060101010101" pitchFamily="49" charset="-122"/>
                <a:ea typeface="仿宋" panose="02010609060101010101" pitchFamily="49" charset="-122"/>
              </a:rPr>
              <a:t>验收</a:t>
            </a:r>
            <a:r>
              <a:rPr lang="zh-CN" altLang="zh-CN" sz="2000" dirty="0" smtClean="0">
                <a:latin typeface="仿宋" panose="02010609060101010101" pitchFamily="49" charset="-122"/>
                <a:ea typeface="仿宋" panose="02010609060101010101" pitchFamily="49" charset="-122"/>
              </a:rPr>
              <a:t>即违规使用</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造成</a:t>
            </a:r>
            <a:r>
              <a:rPr lang="en-US" altLang="zh-CN" sz="2000" dirty="0" smtClean="0">
                <a:latin typeface="仿宋" panose="02010609060101010101" pitchFamily="49" charset="-122"/>
                <a:ea typeface="仿宋" panose="02010609060101010101" pitchFamily="49" charset="-122"/>
              </a:rPr>
              <a:t>11</a:t>
            </a:r>
            <a:r>
              <a:rPr lang="zh-CN" altLang="zh-CN" sz="2000" dirty="0" smtClean="0">
                <a:latin typeface="仿宋" panose="02010609060101010101" pitchFamily="49" charset="-122"/>
                <a:ea typeface="仿宋" panose="02010609060101010101" pitchFamily="49" charset="-122"/>
              </a:rPr>
              <a:t>人死亡、</a:t>
            </a:r>
            <a:r>
              <a:rPr lang="en-US" altLang="zh-CN" sz="2000" dirty="0" smtClean="0">
                <a:latin typeface="仿宋" panose="02010609060101010101" pitchFamily="49" charset="-122"/>
                <a:ea typeface="仿宋" panose="02010609060101010101" pitchFamily="49" charset="-122"/>
              </a:rPr>
              <a:t>2</a:t>
            </a:r>
            <a:r>
              <a:rPr lang="zh-CN" altLang="zh-CN" sz="2000" dirty="0" smtClean="0">
                <a:latin typeface="仿宋" panose="02010609060101010101" pitchFamily="49" charset="-122"/>
                <a:ea typeface="仿宋" panose="02010609060101010101" pitchFamily="49" charset="-122"/>
              </a:rPr>
              <a:t>人受伤，直接经济损失约</a:t>
            </a:r>
            <a:r>
              <a:rPr lang="en-US" altLang="zh-CN" sz="2000" dirty="0" smtClean="0">
                <a:latin typeface="仿宋" panose="02010609060101010101" pitchFamily="49" charset="-122"/>
                <a:ea typeface="仿宋" panose="02010609060101010101" pitchFamily="49" charset="-122"/>
              </a:rPr>
              <a:t>1800</a:t>
            </a:r>
            <a:r>
              <a:rPr lang="zh-CN" altLang="zh-CN" sz="2000" dirty="0" smtClean="0">
                <a:latin typeface="仿宋" panose="02010609060101010101" pitchFamily="49" charset="-122"/>
                <a:ea typeface="仿宋" panose="02010609060101010101" pitchFamily="49" charset="-122"/>
              </a:rPr>
              <a:t>万元事故。</a:t>
            </a:r>
            <a:endParaRPr lang="en-US" altLang="zh-CN" sz="2000" dirty="0" smtClean="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323850" y="908050"/>
            <a:ext cx="8670925" cy="5546725"/>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zh-CN" altLang="en-US" sz="2000" b="1" dirty="0" smtClean="0">
                <a:latin typeface="宋体" panose="02010600030101010101" pitchFamily="2" charset="-122"/>
                <a:ea typeface="宋体" panose="02010600030101010101" pitchFamily="2" charset="-122"/>
              </a:rPr>
              <a:t>易发生群死群伤或重大损失（影响）事故：</a:t>
            </a:r>
          </a:p>
          <a:p>
            <a:pPr marL="342900" indent="-342900" algn="l">
              <a:defRPr/>
            </a:pPr>
            <a:r>
              <a:rPr lang="en-US" altLang="zh-CN" sz="1600" b="1" dirty="0" smtClean="0">
                <a:solidFill>
                  <a:srgbClr val="FF0000"/>
                </a:solidFill>
                <a:latin typeface="宋体" panose="02010600030101010101" pitchFamily="2" charset="-122"/>
                <a:ea typeface="宋体" panose="02010600030101010101" pitchFamily="2" charset="-122"/>
              </a:rPr>
              <a:t>应急管理部公布一批建筑施工领域生产安全事故典型案例</a:t>
            </a:r>
            <a:r>
              <a:rPr lang="zh-CN" altLang="en-US" sz="1600" b="1" dirty="0" smtClean="0">
                <a:solidFill>
                  <a:srgbClr val="0070C0"/>
                </a:solidFill>
                <a:latin typeface="宋体" panose="02010600030101010101" pitchFamily="2" charset="-122"/>
                <a:ea typeface="宋体" panose="02010600030101010101" pitchFamily="2" charset="-122"/>
              </a:rPr>
              <a:t>（</a:t>
            </a:r>
            <a:r>
              <a:rPr lang="en-US" altLang="zh-CN" sz="1600" b="1" dirty="0" smtClean="0">
                <a:solidFill>
                  <a:srgbClr val="0070C0"/>
                </a:solidFill>
                <a:latin typeface="宋体" panose="02010600030101010101" pitchFamily="2" charset="-122"/>
                <a:ea typeface="宋体" panose="02010600030101010101" pitchFamily="2" charset="-122"/>
              </a:rPr>
              <a:t>2019-2020</a:t>
            </a:r>
            <a:r>
              <a:rPr lang="zh-CN" altLang="en-US" sz="1600" b="1" dirty="0" smtClean="0">
                <a:solidFill>
                  <a:srgbClr val="0070C0"/>
                </a:solidFill>
                <a:latin typeface="宋体" panose="02010600030101010101" pitchFamily="2" charset="-122"/>
                <a:ea typeface="宋体" panose="02010600030101010101" pitchFamily="2" charset="-122"/>
              </a:rPr>
              <a:t>）</a:t>
            </a:r>
            <a:endParaRPr lang="en-US" altLang="zh-CN" sz="1600" b="1" dirty="0" smtClean="0">
              <a:solidFill>
                <a:srgbClr val="0070C0"/>
              </a:solidFill>
              <a:latin typeface="宋体" panose="02010600030101010101" pitchFamily="2" charset="-122"/>
              <a:ea typeface="宋体" panose="02010600030101010101" pitchFamily="2" charset="-122"/>
            </a:endParaRPr>
          </a:p>
          <a:p>
            <a:pPr marL="342900" indent="-342900" algn="l">
              <a:defRPr/>
            </a:pPr>
            <a:r>
              <a:rPr lang="en-US" altLang="zh-CN" sz="1400" b="1" smtClean="0">
                <a:latin typeface="宋体" panose="02010600030101010101" pitchFamily="2" charset="-122"/>
                <a:ea typeface="宋体" panose="02010600030101010101" pitchFamily="2" charset="-122"/>
              </a:rPr>
              <a:t>1.湖南华容县华容明珠三期工程项目“1•23”较大</a:t>
            </a:r>
            <a:r>
              <a:rPr lang="en-US" altLang="zh-CN" sz="1400" b="1" smtClean="0">
                <a:solidFill>
                  <a:srgbClr val="FF0000"/>
                </a:solidFill>
                <a:latin typeface="宋体" panose="02010600030101010101" pitchFamily="2" charset="-122"/>
                <a:ea typeface="宋体" panose="02010600030101010101" pitchFamily="2" charset="-122"/>
              </a:rPr>
              <a:t>塔式起重机坍塌</a:t>
            </a:r>
            <a:r>
              <a:rPr lang="en-US" altLang="zh-CN" sz="1400" b="1" smtClean="0">
                <a:latin typeface="宋体" panose="02010600030101010101" pitchFamily="2" charset="-122"/>
                <a:ea typeface="宋体" panose="02010600030101010101" pitchFamily="2" charset="-122"/>
              </a:rPr>
              <a:t>事故</a:t>
            </a:r>
            <a:endParaRPr lang="en-US" altLang="zh-CN" sz="2400" b="1" smtClean="0">
              <a:latin typeface="宋体" panose="02010600030101010101" pitchFamily="2" charset="-122"/>
              <a:ea typeface="宋体" panose="02010600030101010101" pitchFamily="2" charset="-122"/>
            </a:endParaRPr>
          </a:p>
          <a:p>
            <a:pPr marL="342900" indent="-342900" algn="l">
              <a:defRPr/>
            </a:pP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en-US" altLang="zh-CN" sz="1600" b="1" dirty="0" smtClean="0">
              <a:solidFill>
                <a:srgbClr val="0070C0"/>
              </a:solidFill>
              <a:latin typeface="宋体" panose="02010600030101010101" pitchFamily="2" charset="-122"/>
              <a:ea typeface="宋体" panose="02010600030101010101" pitchFamily="2" charset="-122"/>
            </a:endParaRPr>
          </a:p>
        </p:txBody>
      </p:sp>
      <p:sp>
        <p:nvSpPr>
          <p:cNvPr id="2" name="矩形 1"/>
          <p:cNvSpPr/>
          <p:nvPr/>
        </p:nvSpPr>
        <p:spPr>
          <a:xfrm>
            <a:off x="396240" y="2349500"/>
            <a:ext cx="3300730" cy="397637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342900" indent="-342900" algn="l">
              <a:defRPr/>
            </a:pPr>
            <a:r>
              <a:rPr lang="en-US" altLang="zh-CN" sz="1800" dirty="0" smtClean="0">
                <a:latin typeface="仿宋" panose="02010609060101010101" pitchFamily="49" charset="-122"/>
                <a:ea typeface="仿宋" panose="02010609060101010101" pitchFamily="49" charset="-122"/>
                <a:cs typeface="仿宋" panose="02010609060101010101" pitchFamily="49" charset="-122"/>
                <a:sym typeface="+mn-ea"/>
              </a:rPr>
              <a:t>2019年1月23日9时15分，湖南省岳阳市华容县华容明珠三期在建工程项目10号楼塔式起重机在进行</a:t>
            </a:r>
            <a:r>
              <a:rPr lang="en-US" altLang="zh-CN" sz="1800"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拆卸作业</a:t>
            </a:r>
            <a:r>
              <a:rPr lang="en-US" altLang="zh-CN" sz="1800" dirty="0" smtClean="0">
                <a:latin typeface="仿宋" panose="02010609060101010101" pitchFamily="49" charset="-122"/>
                <a:ea typeface="仿宋" panose="02010609060101010101" pitchFamily="49" charset="-122"/>
                <a:cs typeface="仿宋" panose="02010609060101010101" pitchFamily="49" charset="-122"/>
                <a:sym typeface="+mn-ea"/>
              </a:rPr>
              <a:t>时发生一起坍塌事故，造成5人死亡，直接经济损失580余万元。发生原因是，塔式起重机安拆人员严重违规作业，引起横梁销轴从西北侧端踏步圆弧槽内滑脱，造成塔式起重机上部荷载由顶升横梁一端承重而失稳，导致塔式起重机上部结构墩落，引发坍塌事故。</a:t>
            </a:r>
            <a:endParaRPr lang="en-US" altLang="zh-CN" sz="1800" dirty="0" smtClean="0"/>
          </a:p>
          <a:p>
            <a:pPr marL="342900" indent="-342900" algn="l">
              <a:defRPr/>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4" name="图片 4" descr="http://p2.itc.cn/images03/20200522/b43bfb5291714b1eb948f75bf65bea81.jpeg"/>
          <p:cNvPicPr>
            <a:picLocks noChangeAspect="1" noChangeArrowheads="1"/>
          </p:cNvPicPr>
          <p:nvPr>
            <p:custDataLst>
              <p:tags r:id="rId1"/>
            </p:custDataLst>
          </p:nvPr>
        </p:nvPicPr>
        <p:blipFill>
          <a:blip r:embed="rId3" cstate="print"/>
          <a:srcRect/>
          <a:stretch>
            <a:fillRect/>
          </a:stretch>
        </p:blipFill>
        <p:spPr>
          <a:xfrm>
            <a:off x="3851910" y="2342198"/>
            <a:ext cx="5274310" cy="39554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323850" y="908050"/>
            <a:ext cx="8670925" cy="5546725"/>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zh-CN" altLang="en-US" sz="2000" b="1" dirty="0" smtClean="0">
                <a:latin typeface="宋体" panose="02010600030101010101" pitchFamily="2" charset="-122"/>
                <a:ea typeface="宋体" panose="02010600030101010101" pitchFamily="2" charset="-122"/>
              </a:rPr>
              <a:t>易发生群死群伤或重大损失（影响）事故：</a:t>
            </a:r>
          </a:p>
          <a:p>
            <a:pPr marL="342900" indent="-342900" algn="l">
              <a:defRPr/>
            </a:pPr>
            <a:r>
              <a:rPr lang="en-US" altLang="zh-CN" sz="1600" b="1" dirty="0" smtClean="0">
                <a:solidFill>
                  <a:srgbClr val="FF0000"/>
                </a:solidFill>
                <a:latin typeface="宋体" panose="02010600030101010101" pitchFamily="2" charset="-122"/>
                <a:ea typeface="宋体" panose="02010600030101010101" pitchFamily="2" charset="-122"/>
              </a:rPr>
              <a:t>应急管理部公布一批建筑施工领域生产安全事故典型案例</a:t>
            </a:r>
            <a:r>
              <a:rPr lang="zh-CN" altLang="en-US" sz="1600" b="1" dirty="0" smtClean="0">
                <a:solidFill>
                  <a:srgbClr val="0070C0"/>
                </a:solidFill>
                <a:latin typeface="宋体" panose="02010600030101010101" pitchFamily="2" charset="-122"/>
                <a:ea typeface="宋体" panose="02010600030101010101" pitchFamily="2" charset="-122"/>
              </a:rPr>
              <a:t>（</a:t>
            </a:r>
            <a:r>
              <a:rPr lang="en-US" altLang="zh-CN" sz="1600" b="1" dirty="0" smtClean="0">
                <a:solidFill>
                  <a:srgbClr val="0070C0"/>
                </a:solidFill>
                <a:latin typeface="宋体" panose="02010600030101010101" pitchFamily="2" charset="-122"/>
                <a:ea typeface="宋体" panose="02010600030101010101" pitchFamily="2" charset="-122"/>
              </a:rPr>
              <a:t>2019-2020</a:t>
            </a:r>
            <a:r>
              <a:rPr lang="zh-CN" altLang="en-US" sz="1600" b="1" dirty="0" smtClean="0">
                <a:solidFill>
                  <a:srgbClr val="0070C0"/>
                </a:solidFill>
                <a:latin typeface="宋体" panose="02010600030101010101" pitchFamily="2" charset="-122"/>
                <a:ea typeface="宋体" panose="02010600030101010101" pitchFamily="2" charset="-122"/>
              </a:rPr>
              <a:t>）</a:t>
            </a:r>
            <a:endParaRPr lang="en-US" altLang="zh-CN" sz="1600" b="1" dirty="0" smtClean="0">
              <a:solidFill>
                <a:srgbClr val="0070C0"/>
              </a:solidFill>
              <a:latin typeface="宋体" panose="02010600030101010101" pitchFamily="2" charset="-122"/>
              <a:ea typeface="宋体" panose="02010600030101010101" pitchFamily="2" charset="-122"/>
            </a:endParaRPr>
          </a:p>
          <a:p>
            <a:pPr marL="342900" indent="-342900" algn="l">
              <a:defRPr/>
            </a:pPr>
            <a:r>
              <a:rPr lang="en-US" altLang="zh-CN" sz="1400" dirty="0" smtClean="0">
                <a:latin typeface="仿宋" panose="02010609060101010101" pitchFamily="49" charset="-122"/>
                <a:ea typeface="仿宋" panose="02010609060101010101" pitchFamily="49" charset="-122"/>
                <a:cs typeface="仿宋" panose="02010609060101010101" pitchFamily="49" charset="-122"/>
              </a:rPr>
              <a:t>2.河北衡水市翡翠华庭“4•25”施工升降机轿厢坠落重大事故</a:t>
            </a:r>
          </a:p>
          <a:p>
            <a:pPr marL="342900" indent="-342900" algn="l">
              <a:defRPr/>
            </a:pP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en-US" altLang="zh-CN" sz="1600" b="1" dirty="0" smtClean="0">
              <a:solidFill>
                <a:srgbClr val="0070C0"/>
              </a:solidFill>
              <a:latin typeface="宋体" panose="02010600030101010101" pitchFamily="2" charset="-122"/>
              <a:ea typeface="宋体" panose="02010600030101010101" pitchFamily="2" charset="-122"/>
            </a:endParaRPr>
          </a:p>
        </p:txBody>
      </p:sp>
      <p:sp>
        <p:nvSpPr>
          <p:cNvPr id="2" name="矩形 1"/>
          <p:cNvSpPr/>
          <p:nvPr/>
        </p:nvSpPr>
        <p:spPr>
          <a:xfrm>
            <a:off x="396240" y="2349500"/>
            <a:ext cx="3300730" cy="397637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342900" indent="-342900" algn="l">
              <a:defRPr/>
            </a:pPr>
            <a:r>
              <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2019年4月25日7时20分左右，河北省衡水市翡翠华庭项目1#楼建筑工地，发生一起施工升降机</a:t>
            </a:r>
            <a:r>
              <a:rPr kumimoji="0" lang="zh-CN" altLang="en-US" sz="18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轿厢（吊笼）坠落</a:t>
            </a:r>
            <a:r>
              <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的重大事故，造成11人死亡、2人受伤，直接经济损失约1800万元。发生原因是，事故施工升降机第16、17节标准节连接位置西侧的两条螺栓未安装、加节与附着后未按规定进行自检、未进行验收即违规使用造成事故。</a:t>
            </a:r>
          </a:p>
        </p:txBody>
      </p:sp>
      <p:pic>
        <p:nvPicPr>
          <p:cNvPr id="7" name="图片 7" descr="http://5b0988e595225.cdn.sohucs.com/images/20190921/b426b8736d7f4032a7406397aa5b5afc.jpeg"/>
          <p:cNvPicPr>
            <a:picLocks noChangeAspect="1" noChangeArrowheads="1"/>
          </p:cNvPicPr>
          <p:nvPr/>
        </p:nvPicPr>
        <p:blipFill>
          <a:blip r:embed="rId2" cstate="print"/>
          <a:srcRect/>
          <a:stretch>
            <a:fillRect/>
          </a:stretch>
        </p:blipFill>
        <p:spPr>
          <a:xfrm>
            <a:off x="3720465" y="2372360"/>
            <a:ext cx="5274310" cy="393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1"/>
          <p:cNvSpPr>
            <a:spLocks noGrp="1" noChangeArrowheads="1"/>
          </p:cNvSpPr>
          <p:nvPr>
            <p:ph type="ctrTitle"/>
          </p:nvPr>
        </p:nvSpPr>
        <p:spPr>
          <a:xfrm>
            <a:off x="395288" y="274638"/>
            <a:ext cx="8320087" cy="2725737"/>
          </a:xfrm>
        </p:spPr>
        <p:txBody>
          <a:bodyPr/>
          <a:lstStyle/>
          <a:p>
            <a:pPr algn="l"/>
            <a:r>
              <a:rPr lang="en-US" altLang="zh-CN" sz="4400" dirty="0" smtClean="0">
                <a:latin typeface="宋体" panose="02010600030101010101" pitchFamily="2" charset="-122"/>
                <a:ea typeface="宋体" panose="02010600030101010101" pitchFamily="2" charset="-122"/>
              </a:rPr>
              <a:t/>
            </a:r>
            <a:br>
              <a:rPr lang="en-US" altLang="zh-CN" sz="4400" dirty="0" smtClean="0">
                <a:latin typeface="宋体" panose="02010600030101010101" pitchFamily="2" charset="-122"/>
                <a:ea typeface="宋体" panose="02010600030101010101" pitchFamily="2" charset="-122"/>
              </a:rPr>
            </a:br>
            <a:r>
              <a:rPr lang="en-US" altLang="zh-CN" sz="4400" dirty="0" smtClean="0">
                <a:latin typeface="宋体" panose="02010600030101010101" pitchFamily="2" charset="-122"/>
                <a:ea typeface="宋体" panose="02010600030101010101" pitchFamily="2" charset="-122"/>
              </a:rPr>
              <a:t>      </a:t>
            </a:r>
            <a:br>
              <a:rPr lang="en-US" altLang="zh-CN" sz="4400" dirty="0" smtClean="0">
                <a:latin typeface="宋体" panose="02010600030101010101" pitchFamily="2" charset="-122"/>
                <a:ea typeface="宋体" panose="02010600030101010101" pitchFamily="2" charset="-122"/>
              </a:rPr>
            </a:br>
            <a:r>
              <a:rPr lang="en-US" altLang="zh-CN" sz="4400" dirty="0" smtClean="0">
                <a:latin typeface="宋体" panose="02010600030101010101" pitchFamily="2" charset="-122"/>
                <a:ea typeface="宋体" panose="02010600030101010101" pitchFamily="2" charset="-122"/>
              </a:rPr>
              <a:t>       </a:t>
            </a:r>
            <a:endParaRPr lang="zh-CN" altLang="en-US" sz="4400" dirty="0" smtClean="0">
              <a:latin typeface="宋体" panose="02010600030101010101" pitchFamily="2" charset="-122"/>
              <a:ea typeface="宋体" panose="02010600030101010101" pitchFamily="2" charset="-122"/>
            </a:endParaRPr>
          </a:p>
        </p:txBody>
      </p:sp>
      <p:sp>
        <p:nvSpPr>
          <p:cNvPr id="4098" name="内容占位符 2"/>
          <p:cNvSpPr>
            <a:spLocks noGrp="1" noChangeArrowheads="1"/>
          </p:cNvSpPr>
          <p:nvPr>
            <p:ph type="subTitle" idx="1"/>
          </p:nvPr>
        </p:nvSpPr>
        <p:spPr>
          <a:xfrm>
            <a:off x="323824" y="764816"/>
            <a:ext cx="8640790" cy="3312211"/>
          </a:xfrm>
        </p:spPr>
        <p:txBody>
          <a:bodyPr>
            <a:noAutofit/>
          </a:bodyPr>
          <a:lstStyle/>
          <a:p>
            <a:pPr marL="342900" indent="-342900"/>
            <a:r>
              <a:rPr lang="zh-CN" b="1" dirty="0" smtClean="0">
                <a:solidFill>
                  <a:srgbClr val="FF0000"/>
                </a:solidFill>
                <a:latin typeface="+mj-ea"/>
                <a:ea typeface="+mj-ea"/>
              </a:rPr>
              <a:t>施工</a:t>
            </a:r>
            <a:r>
              <a:rPr lang="zh-CN" altLang="en-US" b="1" dirty="0" smtClean="0">
                <a:solidFill>
                  <a:srgbClr val="FF0000"/>
                </a:solidFill>
                <a:latin typeface="+mj-ea"/>
                <a:ea typeface="+mj-ea"/>
              </a:rPr>
              <a:t>现场</a:t>
            </a:r>
            <a:r>
              <a:rPr lang="zh-CN" b="1" dirty="0" smtClean="0">
                <a:solidFill>
                  <a:srgbClr val="FF0000"/>
                </a:solidFill>
                <a:latin typeface="+mj-ea"/>
                <a:ea typeface="+mj-ea"/>
              </a:rPr>
              <a:t>安全管理</a:t>
            </a:r>
            <a:endParaRPr lang="en-US" altLang="zh-CN" b="1" dirty="0" smtClean="0">
              <a:solidFill>
                <a:srgbClr val="FF0000"/>
              </a:solidFill>
              <a:latin typeface="+mj-ea"/>
              <a:ea typeface="+mj-ea"/>
            </a:endParaRPr>
          </a:p>
          <a:p>
            <a:pPr marL="342900" indent="-342900" algn="l"/>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r>
              <a:rPr lang="zh-CN" altLang="en-US" sz="2400" b="1" dirty="0" smtClean="0">
                <a:solidFill>
                  <a:srgbClr val="FF0000"/>
                </a:solidFill>
                <a:latin typeface="宋体" panose="02010600030101010101" pitchFamily="2" charset="-122"/>
                <a:ea typeface="宋体" panose="02010600030101010101" pitchFamily="2" charset="-122"/>
              </a:rPr>
              <a:t>主要内容：</a:t>
            </a:r>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r>
              <a:rPr lang="en-US" altLang="zh-CN" sz="2400" b="1" dirty="0" smtClean="0">
                <a:solidFill>
                  <a:srgbClr val="FF0000"/>
                </a:solidFill>
                <a:latin typeface="宋体" panose="02010600030101010101" pitchFamily="2" charset="-122"/>
                <a:ea typeface="宋体" panose="02010600030101010101" pitchFamily="2" charset="-122"/>
              </a:rPr>
              <a:t>1</a:t>
            </a:r>
            <a:r>
              <a:rPr lang="zh-CN" altLang="en-US" sz="2400" b="1" dirty="0" smtClean="0">
                <a:solidFill>
                  <a:srgbClr val="FF0000"/>
                </a:solidFill>
                <a:latin typeface="宋体" panose="02010600030101010101" pitchFamily="2" charset="-122"/>
                <a:ea typeface="宋体" panose="02010600030101010101" pitchFamily="2" charset="-122"/>
              </a:rPr>
              <a:t>、工伤预防</a:t>
            </a:r>
            <a:r>
              <a:rPr lang="zh-CN" altLang="en-US" sz="2400" b="1" dirty="0" smtClean="0">
                <a:solidFill>
                  <a:srgbClr val="FF0000"/>
                </a:solidFill>
                <a:latin typeface="宋体" panose="02010600030101010101" pitchFamily="2" charset="-122"/>
                <a:ea typeface="宋体" panose="02010600030101010101" pitchFamily="2" charset="-122"/>
              </a:rPr>
              <a:t>的由来、现实意义；</a:t>
            </a:r>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r>
              <a:rPr lang="en-US" altLang="zh-CN" sz="2400" b="1" dirty="0" smtClean="0">
                <a:solidFill>
                  <a:srgbClr val="FF0000"/>
                </a:solidFill>
                <a:latin typeface="宋体" panose="02010600030101010101" pitchFamily="2" charset="-122"/>
                <a:ea typeface="宋体" panose="02010600030101010101" pitchFamily="2" charset="-122"/>
              </a:rPr>
              <a:t>2</a:t>
            </a:r>
            <a:r>
              <a:rPr lang="zh-CN" altLang="en-US" sz="2400" b="1" dirty="0" smtClean="0">
                <a:solidFill>
                  <a:srgbClr val="FF0000"/>
                </a:solidFill>
                <a:latin typeface="宋体" panose="02010600030101010101" pitchFamily="2" charset="-122"/>
                <a:ea typeface="宋体" panose="02010600030101010101" pitchFamily="2" charset="-122"/>
              </a:rPr>
              <a:t>、工伤预防与</a:t>
            </a:r>
            <a:r>
              <a:rPr lang="zh-CN" altLang="en-US" sz="2400" b="1" dirty="0" smtClean="0">
                <a:solidFill>
                  <a:srgbClr val="FF0000"/>
                </a:solidFill>
                <a:latin typeface="宋体" panose="02010600030101010101" pitchFamily="2" charset="-122"/>
                <a:ea typeface="宋体" panose="02010600030101010101" pitchFamily="2" charset="-122"/>
              </a:rPr>
              <a:t>安全生产</a:t>
            </a:r>
            <a:r>
              <a:rPr lang="zh-CN" altLang="en-US" sz="2400" b="1" dirty="0" smtClean="0">
                <a:solidFill>
                  <a:srgbClr val="0070C0"/>
                </a:solidFill>
                <a:latin typeface="宋体" panose="02010600030101010101" pitchFamily="2" charset="-122"/>
                <a:ea typeface="宋体" panose="02010600030101010101" pitchFamily="2" charset="-122"/>
              </a:rPr>
              <a:t>联系与区别</a:t>
            </a:r>
            <a:r>
              <a:rPr lang="zh-CN" altLang="en-US" sz="2400" b="1" dirty="0" smtClean="0">
                <a:solidFill>
                  <a:srgbClr val="FF0000"/>
                </a:solidFill>
                <a:latin typeface="宋体" panose="02010600030101010101" pitchFamily="2" charset="-122"/>
                <a:ea typeface="宋体" panose="02010600030101010101" pitchFamily="2" charset="-122"/>
              </a:rPr>
              <a:t>；</a:t>
            </a:r>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r>
              <a:rPr lang="en-US" altLang="zh-CN" sz="2400" b="1" dirty="0" smtClean="0">
                <a:solidFill>
                  <a:srgbClr val="FF0000"/>
                </a:solidFill>
                <a:latin typeface="宋体" panose="02010600030101010101" pitchFamily="2" charset="-122"/>
                <a:ea typeface="宋体" panose="02010600030101010101" pitchFamily="2" charset="-122"/>
              </a:rPr>
              <a:t>3</a:t>
            </a:r>
            <a:r>
              <a:rPr lang="zh-CN" altLang="en-US" sz="2400" b="1" dirty="0" smtClean="0">
                <a:solidFill>
                  <a:srgbClr val="FF0000"/>
                </a:solidFill>
                <a:latin typeface="宋体" panose="02010600030101010101" pitchFamily="2" charset="-122"/>
                <a:ea typeface="宋体" panose="02010600030101010101" pitchFamily="2" charset="-122"/>
              </a:rPr>
              <a:t>、如何</a:t>
            </a:r>
            <a:r>
              <a:rPr lang="zh-CN" altLang="en-US" sz="2400" b="1" dirty="0" smtClean="0">
                <a:solidFill>
                  <a:srgbClr val="FF0000"/>
                </a:solidFill>
                <a:latin typeface="宋体" panose="02010600030101010101" pitchFamily="2" charset="-122"/>
                <a:ea typeface="宋体" panose="02010600030101010101" pitchFamily="2" charset="-122"/>
              </a:rPr>
              <a:t>预防安全生产事故？</a:t>
            </a:r>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r>
              <a:rPr lang="en-US" altLang="zh-CN" sz="2400" b="1" dirty="0" smtClean="0">
                <a:solidFill>
                  <a:srgbClr val="FF0000"/>
                </a:solidFill>
                <a:latin typeface="宋体" panose="02010600030101010101" pitchFamily="2" charset="-122"/>
                <a:ea typeface="宋体" panose="02010600030101010101" pitchFamily="2" charset="-122"/>
              </a:rPr>
              <a:t>4</a:t>
            </a:r>
            <a:r>
              <a:rPr lang="zh-CN" altLang="en-US" sz="2400" b="1" dirty="0" smtClean="0">
                <a:solidFill>
                  <a:srgbClr val="FF0000"/>
                </a:solidFill>
                <a:latin typeface="宋体" panose="02010600030101010101" pitchFamily="2" charset="-122"/>
                <a:ea typeface="宋体" panose="02010600030101010101" pitchFamily="2" charset="-122"/>
              </a:rPr>
              <a:t>、</a:t>
            </a:r>
            <a:r>
              <a:rPr lang="zh-CN" altLang="en-US" sz="2400" b="1" dirty="0" smtClean="0">
                <a:solidFill>
                  <a:srgbClr val="FF0000"/>
                </a:solidFill>
                <a:latin typeface="宋体" panose="02010600030101010101" pitchFamily="2" charset="-122"/>
                <a:ea typeface="宋体" panose="02010600030101010101" pitchFamily="2" charset="-122"/>
              </a:rPr>
              <a:t>工伤预防申报</a:t>
            </a:r>
            <a:r>
              <a:rPr lang="zh-CN" altLang="en-US" sz="2400" b="1" dirty="0" smtClean="0">
                <a:solidFill>
                  <a:srgbClr val="FF0000"/>
                </a:solidFill>
                <a:latin typeface="宋体" panose="02010600030101010101" pitchFamily="2" charset="-122"/>
                <a:ea typeface="宋体" panose="02010600030101010101" pitchFamily="2" charset="-122"/>
              </a:rPr>
              <a:t>流程、注意事项。</a:t>
            </a:r>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r>
              <a:rPr lang="zh-CN" altLang="en-US" sz="2400" b="1" dirty="0" smtClean="0">
                <a:solidFill>
                  <a:srgbClr val="FF0000"/>
                </a:solidFill>
                <a:latin typeface="仿宋" panose="02010609060101010101" pitchFamily="49" charset="-122"/>
                <a:ea typeface="仿宋" panose="02010609060101010101" pitchFamily="49" charset="-122"/>
              </a:rPr>
              <a:t>结合：相关法规宣贯、事故案例警示、</a:t>
            </a:r>
            <a:endParaRPr lang="en-US" altLang="zh-CN" sz="2400" b="1" dirty="0" smtClean="0">
              <a:solidFill>
                <a:srgbClr val="FF0000"/>
              </a:solidFill>
              <a:latin typeface="仿宋" panose="02010609060101010101" pitchFamily="49" charset="-122"/>
              <a:ea typeface="仿宋" panose="02010609060101010101" pitchFamily="49" charset="-122"/>
            </a:endParaRPr>
          </a:p>
          <a:p>
            <a:pPr marL="342900" indent="-342900" algn="l"/>
            <a:r>
              <a:rPr lang="en-US" altLang="zh-CN" sz="2400" b="1" dirty="0" smtClean="0">
                <a:solidFill>
                  <a:srgbClr val="FF0000"/>
                </a:solidFill>
                <a:latin typeface="仿宋" panose="02010609060101010101" pitchFamily="49" charset="-122"/>
                <a:ea typeface="仿宋" panose="02010609060101010101" pitchFamily="49" charset="-122"/>
              </a:rPr>
              <a:t>      </a:t>
            </a:r>
            <a:r>
              <a:rPr lang="zh-CN" altLang="en-US" sz="2400" b="1" dirty="0" smtClean="0">
                <a:solidFill>
                  <a:srgbClr val="FF0000"/>
                </a:solidFill>
                <a:latin typeface="仿宋" panose="02010609060101010101" pitchFamily="49" charset="-122"/>
                <a:ea typeface="仿宋" panose="02010609060101010101" pitchFamily="49" charset="-122"/>
              </a:rPr>
              <a:t>现场安全管理</a:t>
            </a:r>
            <a:r>
              <a:rPr lang="en-US" altLang="zh-CN" sz="2400" b="1" dirty="0" smtClean="0">
                <a:solidFill>
                  <a:srgbClr val="FF0000"/>
                </a:solidFill>
                <a:latin typeface="仿宋" panose="02010609060101010101" pitchFamily="49" charset="-122"/>
                <a:ea typeface="仿宋" panose="02010609060101010101" pitchFamily="49" charset="-122"/>
              </a:rPr>
              <a:t>—</a:t>
            </a:r>
            <a:r>
              <a:rPr lang="zh-CN" altLang="en-US" sz="2400" b="1" dirty="0" smtClean="0">
                <a:solidFill>
                  <a:srgbClr val="FF0000"/>
                </a:solidFill>
                <a:latin typeface="仿宋" panose="02010609060101010101" pitchFamily="49" charset="-122"/>
                <a:ea typeface="仿宋" panose="02010609060101010101" pitchFamily="49" charset="-122"/>
              </a:rPr>
              <a:t>“</a:t>
            </a:r>
            <a:r>
              <a:rPr lang="zh-CN" altLang="en-US" sz="2400" b="1" dirty="0" smtClean="0">
                <a:solidFill>
                  <a:srgbClr val="0070C0"/>
                </a:solidFill>
                <a:latin typeface="仿宋" panose="02010609060101010101" pitchFamily="49" charset="-122"/>
                <a:ea typeface="仿宋" panose="02010609060101010101" pitchFamily="49" charset="-122"/>
              </a:rPr>
              <a:t>三个能力</a:t>
            </a:r>
            <a:r>
              <a:rPr lang="zh-CN" altLang="en-US" sz="2400" b="1" dirty="0" smtClean="0">
                <a:solidFill>
                  <a:srgbClr val="FF0000"/>
                </a:solidFill>
                <a:latin typeface="仿宋" panose="02010609060101010101" pitchFamily="49" charset="-122"/>
                <a:ea typeface="仿宋" panose="02010609060101010101" pitchFamily="49" charset="-122"/>
              </a:rPr>
              <a:t>”</a:t>
            </a:r>
            <a:endParaRPr lang="en-US" altLang="zh-CN" sz="2400" b="1" dirty="0" smtClean="0">
              <a:solidFill>
                <a:srgbClr val="FF0000"/>
              </a:solidFill>
              <a:latin typeface="仿宋" panose="02010609060101010101" pitchFamily="49" charset="-122"/>
              <a:ea typeface="仿宋" panose="02010609060101010101" pitchFamily="49" charset="-122"/>
            </a:endParaRPr>
          </a:p>
          <a:p>
            <a:pPr marL="342900" indent="-342900" algn="l"/>
            <a:r>
              <a:rPr lang="en-US" altLang="zh-CN" sz="2400" b="1" dirty="0" smtClean="0">
                <a:solidFill>
                  <a:srgbClr val="FF0000"/>
                </a:solidFill>
                <a:latin typeface="宋体" panose="02010600030101010101" pitchFamily="2" charset="-122"/>
                <a:ea typeface="宋体" panose="02010600030101010101" pitchFamily="2" charset="-122"/>
              </a:rPr>
              <a:t>                  </a:t>
            </a:r>
          </a:p>
          <a:p>
            <a:pPr marL="342900" indent="-342900" algn="l"/>
            <a:r>
              <a:rPr lang="en-US" altLang="zh-CN" sz="2000" b="1" dirty="0" smtClean="0">
                <a:solidFill>
                  <a:srgbClr val="FF0000"/>
                </a:solidFill>
                <a:latin typeface="宋体" panose="02010600030101010101" pitchFamily="2" charset="-122"/>
                <a:ea typeface="宋体" panose="02010600030101010101" pitchFamily="2" charset="-122"/>
              </a:rPr>
              <a:t>             </a:t>
            </a:r>
            <a:r>
              <a:rPr lang="en-US" altLang="zh-CN" sz="2000" b="1" dirty="0" smtClean="0">
                <a:latin typeface="宋体" panose="02010600030101010101" pitchFamily="2" charset="-122"/>
                <a:ea typeface="宋体" panose="02010600030101010101" pitchFamily="2" charset="-122"/>
              </a:rPr>
              <a:t>                             </a:t>
            </a:r>
            <a:r>
              <a:rPr lang="zh-CN" altLang="en-US" sz="2000" b="1" dirty="0" smtClean="0">
                <a:latin typeface="宋体" panose="02010600030101010101" pitchFamily="2" charset="-122"/>
                <a:ea typeface="宋体" panose="02010600030101010101" pitchFamily="2" charset="-122"/>
              </a:rPr>
              <a:t>吴继成</a:t>
            </a:r>
            <a:r>
              <a:rPr lang="en-US" altLang="zh-CN" sz="2000" b="1" dirty="0" smtClean="0">
                <a:latin typeface="宋体" panose="02010600030101010101" pitchFamily="2" charset="-122"/>
                <a:ea typeface="宋体" panose="02010600030101010101" pitchFamily="2" charset="-122"/>
              </a:rPr>
              <a:t>13515596266</a:t>
            </a:r>
          </a:p>
          <a:p>
            <a:pPr marL="342900" indent="-342900" algn="l"/>
            <a:r>
              <a:rPr lang="en-US" altLang="zh-CN" sz="2000" b="1" dirty="0" smtClean="0">
                <a:latin typeface="宋体" panose="02010600030101010101" pitchFamily="2" charset="-122"/>
                <a:ea typeface="宋体" panose="02010600030101010101" pitchFamily="2" charset="-122"/>
              </a:rPr>
              <a:t>                                                2022.12</a:t>
            </a:r>
            <a:endParaRPr lang="zh-CN" altLang="en-US" sz="2000" b="1" dirty="0" smtClean="0">
              <a:latin typeface="宋体" panose="02010600030101010101" pitchFamily="2" charset="-122"/>
              <a:ea typeface="宋体" panose="02010600030101010101" pitchFamily="2" charset="-122"/>
            </a:endParaRPr>
          </a:p>
          <a:p>
            <a:pPr marL="342900" indent="-342900" algn="l"/>
            <a:endParaRPr lang="zh-CN" altLang="en-US" sz="2400" b="1" dirty="0" smtClean="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323850" y="908050"/>
            <a:ext cx="8670925" cy="5546725"/>
          </a:xfrm>
        </p:spPr>
        <p:txBody>
          <a:bodyPr/>
          <a:lstStyle/>
          <a:p>
            <a:pPr marL="342900" indent="-342900" algn="l">
              <a:defRPr/>
            </a:pPr>
            <a:r>
              <a:rPr lang="zh-CN" altLang="en-US" sz="2000" b="1" dirty="0" smtClean="0">
                <a:latin typeface="宋体" panose="02010600030101010101" pitchFamily="2" charset="-122"/>
                <a:ea typeface="宋体" panose="02010600030101010101" pitchFamily="2" charset="-122"/>
              </a:rPr>
              <a:t>易发生群死群伤或重大损失（影响）事故：</a:t>
            </a:r>
          </a:p>
          <a:p>
            <a:pPr marL="342900" indent="-342900" algn="l">
              <a:defRPr/>
            </a:pPr>
            <a:r>
              <a:rPr lang="en-US" altLang="zh-CN" sz="1600" b="1" dirty="0" smtClean="0">
                <a:solidFill>
                  <a:srgbClr val="FF0000"/>
                </a:solidFill>
                <a:latin typeface="宋体" panose="02010600030101010101" pitchFamily="2" charset="-122"/>
                <a:ea typeface="宋体" panose="02010600030101010101" pitchFamily="2" charset="-122"/>
              </a:rPr>
              <a:t>应急管理部公布一批建筑施工领域生产安全事故典型案例</a:t>
            </a:r>
            <a:r>
              <a:rPr lang="zh-CN" altLang="en-US" sz="1600" b="1" dirty="0" smtClean="0">
                <a:solidFill>
                  <a:srgbClr val="0070C0"/>
                </a:solidFill>
                <a:latin typeface="宋体" panose="02010600030101010101" pitchFamily="2" charset="-122"/>
                <a:ea typeface="宋体" panose="02010600030101010101" pitchFamily="2" charset="-122"/>
              </a:rPr>
              <a:t>（</a:t>
            </a:r>
            <a:r>
              <a:rPr lang="en-US" altLang="zh-CN" sz="1600" b="1" dirty="0" smtClean="0">
                <a:solidFill>
                  <a:srgbClr val="0070C0"/>
                </a:solidFill>
                <a:latin typeface="宋体" panose="02010600030101010101" pitchFamily="2" charset="-122"/>
                <a:ea typeface="宋体" panose="02010600030101010101" pitchFamily="2" charset="-122"/>
              </a:rPr>
              <a:t>2019-2020</a:t>
            </a:r>
            <a:r>
              <a:rPr lang="zh-CN" altLang="en-US" sz="1600" b="1" dirty="0" smtClean="0">
                <a:solidFill>
                  <a:srgbClr val="0070C0"/>
                </a:solidFill>
                <a:latin typeface="宋体" panose="02010600030101010101" pitchFamily="2" charset="-122"/>
                <a:ea typeface="宋体" panose="02010600030101010101" pitchFamily="2" charset="-122"/>
              </a:rPr>
              <a:t>）</a:t>
            </a:r>
            <a:endParaRPr lang="en-US" altLang="zh-CN" sz="1600" b="1" dirty="0" smtClean="0">
              <a:solidFill>
                <a:srgbClr val="0070C0"/>
              </a:solidFill>
              <a:latin typeface="宋体" panose="02010600030101010101" pitchFamily="2" charset="-122"/>
              <a:ea typeface="宋体" panose="02010600030101010101" pitchFamily="2" charset="-122"/>
            </a:endParaRPr>
          </a:p>
          <a:p>
            <a:pPr marL="342900" indent="-342900" algn="l">
              <a:defRPr/>
            </a:pPr>
            <a:r>
              <a:rPr lang="en-US" altLang="zh-CN" sz="1400" dirty="0" smtClean="0">
                <a:latin typeface="仿宋" panose="02010609060101010101" pitchFamily="49" charset="-122"/>
                <a:ea typeface="仿宋" panose="02010609060101010101" pitchFamily="49" charset="-122"/>
                <a:cs typeface="仿宋" panose="02010609060101010101" pitchFamily="49" charset="-122"/>
              </a:rPr>
              <a:t>3.上海市长宁区厂房“5•16”坍塌重大事故</a:t>
            </a:r>
          </a:p>
          <a:p>
            <a:pPr marL="342900" indent="-342900" algn="l">
              <a:defRPr/>
            </a:pP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en-US" altLang="zh-CN" sz="1600" b="1" dirty="0" smtClean="0">
              <a:solidFill>
                <a:srgbClr val="0070C0"/>
              </a:solidFill>
              <a:latin typeface="宋体" panose="02010600030101010101" pitchFamily="2" charset="-122"/>
              <a:ea typeface="宋体" panose="02010600030101010101" pitchFamily="2" charset="-122"/>
            </a:endParaRPr>
          </a:p>
        </p:txBody>
      </p:sp>
      <p:sp>
        <p:nvSpPr>
          <p:cNvPr id="2" name="矩形 1"/>
          <p:cNvSpPr/>
          <p:nvPr/>
        </p:nvSpPr>
        <p:spPr>
          <a:xfrm>
            <a:off x="467995" y="1844675"/>
            <a:ext cx="2979420" cy="493395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342900" indent="-342900" algn="l">
              <a:defRPr/>
            </a:pPr>
            <a:r>
              <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2</a:t>
            </a:r>
            <a:r>
              <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019年5月16日11时10分左右，上海市长宁区昭化路148号1幢</a:t>
            </a:r>
            <a:r>
              <a:rPr kumimoji="0" lang="zh-CN" altLang="en-US" sz="18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厂房发生局部坍塌</a:t>
            </a:r>
            <a:r>
              <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，造成12人死亡，10人重伤，3人轻伤，直接经济损失约3430万元。发生原因是，厂房1层承重砖墙（柱）本身承载力不足，</a:t>
            </a:r>
            <a:r>
              <a:rPr kumimoji="0" lang="zh-CN" altLang="en-US" sz="18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施工过程中</a:t>
            </a:r>
            <a:r>
              <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未采取维持墙体稳定措施，南侧承重墙在改造施工过程中承载力和稳定性进一步降低，施工时承重砖墙（柱）瞬间失稳后部分厂房结构连锁坍塌，</a:t>
            </a:r>
            <a:r>
              <a:rPr kumimoji="0" lang="zh-CN" altLang="en-US" sz="18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生活区设在施工区内</a:t>
            </a:r>
            <a:r>
              <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，导致群死群伤。</a:t>
            </a:r>
          </a:p>
        </p:txBody>
      </p:sp>
      <p:pic>
        <p:nvPicPr>
          <p:cNvPr id="10" name="图片 1" descr="http://qimg.hxnews.com/2019/1024/1571901922248.jpg"/>
          <p:cNvPicPr>
            <a:picLocks noChangeAspect="1" noChangeArrowheads="1"/>
          </p:cNvPicPr>
          <p:nvPr/>
        </p:nvPicPr>
        <p:blipFill>
          <a:blip r:embed="rId2" cstate="print"/>
          <a:srcRect/>
          <a:stretch>
            <a:fillRect/>
          </a:stretch>
        </p:blipFill>
        <p:spPr>
          <a:xfrm>
            <a:off x="3851910" y="1557020"/>
            <a:ext cx="4762500" cy="2609850"/>
          </a:xfrm>
          <a:prstGeom prst="rect">
            <a:avLst/>
          </a:prstGeom>
          <a:noFill/>
          <a:ln w="9525">
            <a:noFill/>
            <a:miter lim="800000"/>
            <a:headEnd/>
            <a:tailEnd/>
          </a:ln>
        </p:spPr>
      </p:pic>
      <p:pic>
        <p:nvPicPr>
          <p:cNvPr id="15" name="图片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l="728" t="114" r="-2"/>
          <a:stretch>
            <a:fillRect/>
          </a:stretch>
        </p:blipFill>
        <p:spPr>
          <a:xfrm>
            <a:off x="3447415" y="4128770"/>
            <a:ext cx="5547360" cy="262763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323850" y="908050"/>
            <a:ext cx="8670925" cy="5546725"/>
          </a:xfrm>
        </p:spPr>
        <p:txBody>
          <a:bodyPr/>
          <a:lstStyle/>
          <a:p>
            <a:pPr marL="342900" indent="-342900" algn="l">
              <a:defRPr/>
            </a:pPr>
            <a:r>
              <a:rPr lang="zh-CN" altLang="en-US" sz="2000" b="1" dirty="0" smtClean="0">
                <a:latin typeface="宋体" panose="02010600030101010101" pitchFamily="2" charset="-122"/>
                <a:ea typeface="宋体" panose="02010600030101010101" pitchFamily="2" charset="-122"/>
              </a:rPr>
              <a:t>易发生群死群伤或重大损失（影响）事故：</a:t>
            </a:r>
          </a:p>
          <a:p>
            <a:pPr marL="342900" indent="-342900" algn="l">
              <a:defRPr/>
            </a:pPr>
            <a:r>
              <a:rPr lang="en-US" altLang="zh-CN" sz="1600" b="1" dirty="0" smtClean="0">
                <a:solidFill>
                  <a:srgbClr val="FF0000"/>
                </a:solidFill>
                <a:latin typeface="宋体" panose="02010600030101010101" pitchFamily="2" charset="-122"/>
                <a:ea typeface="宋体" panose="02010600030101010101" pitchFamily="2" charset="-122"/>
              </a:rPr>
              <a:t>应急管理部公布一批建筑施工领域生产安全事故典型案例</a:t>
            </a:r>
            <a:r>
              <a:rPr lang="zh-CN" altLang="en-US" sz="1600" b="1" dirty="0" smtClean="0">
                <a:solidFill>
                  <a:srgbClr val="0070C0"/>
                </a:solidFill>
                <a:latin typeface="宋体" panose="02010600030101010101" pitchFamily="2" charset="-122"/>
                <a:ea typeface="宋体" panose="02010600030101010101" pitchFamily="2" charset="-122"/>
              </a:rPr>
              <a:t>（</a:t>
            </a:r>
            <a:r>
              <a:rPr lang="en-US" altLang="zh-CN" sz="1600" b="1" dirty="0" smtClean="0">
                <a:solidFill>
                  <a:srgbClr val="0070C0"/>
                </a:solidFill>
                <a:latin typeface="宋体" panose="02010600030101010101" pitchFamily="2" charset="-122"/>
                <a:ea typeface="宋体" panose="02010600030101010101" pitchFamily="2" charset="-122"/>
              </a:rPr>
              <a:t>2019-2020</a:t>
            </a:r>
            <a:r>
              <a:rPr lang="zh-CN" altLang="en-US" sz="1600" b="1" dirty="0" smtClean="0">
                <a:solidFill>
                  <a:srgbClr val="0070C0"/>
                </a:solidFill>
                <a:latin typeface="宋体" panose="02010600030101010101" pitchFamily="2" charset="-122"/>
                <a:ea typeface="宋体" panose="02010600030101010101" pitchFamily="2" charset="-122"/>
              </a:rPr>
              <a:t>）</a:t>
            </a:r>
            <a:endParaRPr lang="en-US" altLang="zh-CN" sz="1600" b="1" dirty="0" smtClean="0">
              <a:solidFill>
                <a:srgbClr val="0070C0"/>
              </a:solidFill>
              <a:latin typeface="宋体" panose="02010600030101010101" pitchFamily="2" charset="-122"/>
              <a:ea typeface="宋体" panose="02010600030101010101" pitchFamily="2" charset="-122"/>
            </a:endParaRPr>
          </a:p>
          <a:p>
            <a:pPr marL="342900" indent="-342900" algn="l">
              <a:defRPr/>
            </a:pPr>
            <a:r>
              <a:rPr lang="en-US" altLang="zh-CN" sz="1400" dirty="0" smtClean="0">
                <a:latin typeface="仿宋" panose="02010609060101010101" pitchFamily="49" charset="-122"/>
                <a:ea typeface="仿宋" panose="02010609060101010101" pitchFamily="49" charset="-122"/>
                <a:cs typeface="仿宋" panose="02010609060101010101" pitchFamily="49" charset="-122"/>
              </a:rPr>
              <a:t>4. 云南临沧市凤庆县云凤高速公路安石隧道“11•26”重大涌水突泥事故</a:t>
            </a:r>
          </a:p>
          <a:p>
            <a:pPr marL="342900" indent="-342900" algn="l">
              <a:defRPr/>
            </a:pP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en-US" altLang="zh-CN" sz="1600" b="1" dirty="0" smtClean="0">
              <a:solidFill>
                <a:srgbClr val="0070C0"/>
              </a:solidFill>
              <a:latin typeface="宋体" panose="02010600030101010101" pitchFamily="2" charset="-122"/>
              <a:ea typeface="宋体" panose="02010600030101010101" pitchFamily="2" charset="-122"/>
            </a:endParaRPr>
          </a:p>
        </p:txBody>
      </p:sp>
      <p:sp>
        <p:nvSpPr>
          <p:cNvPr id="2" name="矩形 1"/>
          <p:cNvSpPr/>
          <p:nvPr/>
        </p:nvSpPr>
        <p:spPr>
          <a:xfrm>
            <a:off x="252095" y="1919605"/>
            <a:ext cx="2486660" cy="464566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342900" indent="-342900" algn="l">
              <a:defRPr/>
            </a:pPr>
            <a:r>
              <a: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2019年11月26日17时21分许，云南省临沧市凤庆县在建云凤高速公路安石隧道发生</a:t>
            </a:r>
            <a:r>
              <a:rPr kumimoji="0" lang="zh-CN" altLang="en-US" sz="14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涌水突泥事故</a:t>
            </a:r>
            <a:r>
              <a: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共造成12人死亡、10人受伤，直接经济损失2525.01万元。发生原因是，安石隧道存在一隐伏含水破碎带，随着时间推移和隧道施工扰动产生的裂缝逐步贯通、渗流通道扩张，当隧道拱顶围岩强度达到极限临界状态时，突发第一次涌水突泥。事后，大量物源迅速淤积在局部堵塞点，其势能急剧增高，压力增大，造成第二次涌水突泥。第一次涌水突泥后，</a:t>
            </a:r>
            <a:r>
              <a:rPr kumimoji="0" lang="zh-CN" altLang="en-US" sz="14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现场盲目施救</a:t>
            </a:r>
            <a:r>
              <a: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，事故现场失去控制，导致伤亡人员进一步扩大。</a:t>
            </a:r>
          </a:p>
        </p:txBody>
      </p:sp>
      <p:pic>
        <p:nvPicPr>
          <p:cNvPr id="100" name="图片 99"/>
          <p:cNvPicPr/>
          <p:nvPr/>
        </p:nvPicPr>
        <p:blipFill>
          <a:blip r:embed="rId2" cstate="print"/>
          <a:stretch>
            <a:fillRect/>
          </a:stretch>
        </p:blipFill>
        <p:spPr>
          <a:xfrm>
            <a:off x="2777490" y="1845310"/>
            <a:ext cx="6280785" cy="484886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323850" y="908050"/>
            <a:ext cx="8670925" cy="5546725"/>
          </a:xfrm>
        </p:spPr>
        <p:txBody>
          <a:bodyPr/>
          <a:lstStyle/>
          <a:p>
            <a:pPr marL="342900" indent="-342900" algn="l">
              <a:defRPr/>
            </a:pPr>
            <a:r>
              <a:rPr lang="zh-CN" altLang="en-US" sz="2000" b="1" dirty="0" smtClean="0">
                <a:latin typeface="宋体" panose="02010600030101010101" pitchFamily="2" charset="-122"/>
                <a:ea typeface="宋体" panose="02010600030101010101" pitchFamily="2" charset="-122"/>
              </a:rPr>
              <a:t>易发生群死群伤或重大损失（影响）事故：</a:t>
            </a:r>
          </a:p>
          <a:p>
            <a:pPr marL="342900" indent="-342900" algn="l">
              <a:defRPr/>
            </a:pPr>
            <a:r>
              <a:rPr lang="en-US" altLang="zh-CN" sz="1600" b="1" dirty="0" smtClean="0">
                <a:solidFill>
                  <a:srgbClr val="FF0000"/>
                </a:solidFill>
                <a:latin typeface="宋体" panose="02010600030101010101" pitchFamily="2" charset="-122"/>
                <a:ea typeface="宋体" panose="02010600030101010101" pitchFamily="2" charset="-122"/>
              </a:rPr>
              <a:t>应急管理部公布一批建筑施工领域生产安全事故典型案例</a:t>
            </a:r>
            <a:r>
              <a:rPr lang="zh-CN" altLang="en-US" sz="1600" b="1" dirty="0" smtClean="0">
                <a:solidFill>
                  <a:srgbClr val="0070C0"/>
                </a:solidFill>
                <a:latin typeface="宋体" panose="02010600030101010101" pitchFamily="2" charset="-122"/>
                <a:ea typeface="宋体" panose="02010600030101010101" pitchFamily="2" charset="-122"/>
              </a:rPr>
              <a:t>（</a:t>
            </a:r>
            <a:r>
              <a:rPr lang="en-US" altLang="zh-CN" sz="1600" b="1" dirty="0" smtClean="0">
                <a:solidFill>
                  <a:srgbClr val="0070C0"/>
                </a:solidFill>
                <a:latin typeface="宋体" panose="02010600030101010101" pitchFamily="2" charset="-122"/>
                <a:ea typeface="宋体" panose="02010600030101010101" pitchFamily="2" charset="-122"/>
              </a:rPr>
              <a:t>2019-2020</a:t>
            </a:r>
            <a:r>
              <a:rPr lang="zh-CN" altLang="en-US" sz="1600" b="1" dirty="0" smtClean="0">
                <a:solidFill>
                  <a:srgbClr val="0070C0"/>
                </a:solidFill>
                <a:latin typeface="宋体" panose="02010600030101010101" pitchFamily="2" charset="-122"/>
                <a:ea typeface="宋体" panose="02010600030101010101" pitchFamily="2" charset="-122"/>
              </a:rPr>
              <a:t>）</a:t>
            </a:r>
            <a:endParaRPr lang="en-US" altLang="zh-CN" sz="1600" b="1" dirty="0" smtClean="0">
              <a:solidFill>
                <a:srgbClr val="0070C0"/>
              </a:solidFill>
              <a:latin typeface="宋体" panose="02010600030101010101" pitchFamily="2" charset="-122"/>
              <a:ea typeface="宋体" panose="02010600030101010101" pitchFamily="2" charset="-122"/>
            </a:endParaRPr>
          </a:p>
          <a:p>
            <a:pPr marL="342900" indent="-342900" algn="l">
              <a:defRPr/>
            </a:pPr>
            <a:r>
              <a:rPr lang="en-US" altLang="zh-CN" sz="1400" dirty="0" smtClean="0">
                <a:latin typeface="仿宋" panose="02010609060101010101" pitchFamily="49" charset="-122"/>
                <a:ea typeface="仿宋" panose="02010609060101010101" pitchFamily="49" charset="-122"/>
                <a:cs typeface="仿宋" panose="02010609060101010101" pitchFamily="49" charset="-122"/>
              </a:rPr>
              <a:t>5.福建泉州欣佳酒店“3•7”坍塌事故</a:t>
            </a:r>
          </a:p>
          <a:p>
            <a:pPr marL="342900" indent="-342900" algn="l">
              <a:defRPr/>
            </a:pPr>
            <a:endParaRPr lang="en-US" altLang="zh-CN" sz="1600" b="1" dirty="0" smtClean="0">
              <a:solidFill>
                <a:srgbClr val="0070C0"/>
              </a:solidFill>
              <a:latin typeface="宋体" panose="02010600030101010101" pitchFamily="2" charset="-122"/>
              <a:ea typeface="宋体" panose="02010600030101010101" pitchFamily="2" charset="-122"/>
            </a:endParaRPr>
          </a:p>
        </p:txBody>
      </p:sp>
      <p:sp>
        <p:nvSpPr>
          <p:cNvPr id="2" name="矩形 1"/>
          <p:cNvSpPr/>
          <p:nvPr/>
        </p:nvSpPr>
        <p:spPr>
          <a:xfrm>
            <a:off x="252095" y="1919605"/>
            <a:ext cx="2486660" cy="464566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342900" indent="-342900" algn="l" eaLnBrk="1" latinLnBrk="0" hangingPunct="1">
              <a:lnSpc>
                <a:spcPts val="2180"/>
              </a:lnSpc>
              <a:defRPr/>
            </a:pPr>
            <a:r>
              <a: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2020年3月7日19时14分，福建省泉州市鲤城区的欣佳酒店所在建筑物发生坍塌事故，造成29人死亡、42人受伤，直接经济损失5794万元。发生原因是，事故单位将欣佳酒店建筑物由原四层</a:t>
            </a:r>
            <a:r>
              <a:rPr kumimoji="0" lang="zh-CN" altLang="en-US" sz="14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违法增加夹层</a:t>
            </a:r>
            <a:r>
              <a: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改建成七层，达到极限承载能力并处于坍塌临界状态，加之事发前对</a:t>
            </a:r>
            <a:r>
              <a:rPr kumimoji="0" lang="zh-CN" altLang="en-US" sz="14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底层支承钢柱违规加固焊接</a:t>
            </a:r>
            <a:r>
              <a: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作业引发钢柱失稳破坏，导致建筑物整体坍塌。</a:t>
            </a:r>
          </a:p>
        </p:txBody>
      </p:sp>
      <p:pic>
        <p:nvPicPr>
          <p:cNvPr id="3" name="{2E51B5E1-AC03-4E1C-82E9-CFF605E7A9D4}" descr="http://www.xinhuanet.com/yingjijiuyuan/2021-01/04/1210964423_16097531355861n.jpg"/>
          <p:cNvPicPr>
            <a:picLocks noChangeAspect="1" noChangeArrowheads="1"/>
          </p:cNvPicPr>
          <p:nvPr/>
        </p:nvPicPr>
        <p:blipFill>
          <a:blip r:embed="rId2" cstate="print"/>
          <a:srcRect/>
          <a:stretch>
            <a:fillRect/>
          </a:stretch>
        </p:blipFill>
        <p:spPr>
          <a:xfrm>
            <a:off x="2772410" y="1918970"/>
            <a:ext cx="6347460" cy="4643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323850" y="908050"/>
            <a:ext cx="8670925" cy="5546725"/>
          </a:xfrm>
        </p:spPr>
        <p:txBody>
          <a:bodyPr/>
          <a:lstStyle/>
          <a:p>
            <a:pPr marL="342900" indent="-342900" algn="l">
              <a:defRPr/>
            </a:pPr>
            <a:r>
              <a:rPr lang="zh-CN" altLang="en-US" sz="2000" b="1" dirty="0" smtClean="0">
                <a:latin typeface="宋体" panose="02010600030101010101" pitchFamily="2" charset="-122"/>
                <a:ea typeface="宋体" panose="02010600030101010101" pitchFamily="2" charset="-122"/>
              </a:rPr>
              <a:t>易发生群死群伤或重大损失（影响）事故：</a:t>
            </a:r>
          </a:p>
          <a:p>
            <a:pPr marL="342900" indent="-342900" algn="l">
              <a:defRPr/>
            </a:pPr>
            <a:r>
              <a:rPr lang="en-US" altLang="zh-CN" sz="1600" b="1" dirty="0" smtClean="0">
                <a:solidFill>
                  <a:srgbClr val="FF0000"/>
                </a:solidFill>
                <a:latin typeface="宋体" panose="02010600030101010101" pitchFamily="2" charset="-122"/>
                <a:ea typeface="宋体" panose="02010600030101010101" pitchFamily="2" charset="-122"/>
              </a:rPr>
              <a:t>应急管理部公布一批建筑施工领域生产安全事故典型案例</a:t>
            </a:r>
            <a:r>
              <a:rPr lang="zh-CN" altLang="en-US" sz="1600" b="1" dirty="0" smtClean="0">
                <a:solidFill>
                  <a:srgbClr val="0070C0"/>
                </a:solidFill>
                <a:latin typeface="宋体" panose="02010600030101010101" pitchFamily="2" charset="-122"/>
                <a:ea typeface="宋体" panose="02010600030101010101" pitchFamily="2" charset="-122"/>
              </a:rPr>
              <a:t>（</a:t>
            </a:r>
            <a:r>
              <a:rPr lang="en-US" altLang="zh-CN" sz="1600" b="1" dirty="0" smtClean="0">
                <a:solidFill>
                  <a:srgbClr val="0070C0"/>
                </a:solidFill>
                <a:latin typeface="宋体" panose="02010600030101010101" pitchFamily="2" charset="-122"/>
                <a:ea typeface="宋体" panose="02010600030101010101" pitchFamily="2" charset="-122"/>
              </a:rPr>
              <a:t>2019-2020</a:t>
            </a:r>
            <a:r>
              <a:rPr lang="zh-CN" altLang="en-US" sz="1600" b="1" dirty="0" smtClean="0">
                <a:solidFill>
                  <a:srgbClr val="0070C0"/>
                </a:solidFill>
                <a:latin typeface="宋体" panose="02010600030101010101" pitchFamily="2" charset="-122"/>
                <a:ea typeface="宋体" panose="02010600030101010101" pitchFamily="2" charset="-122"/>
              </a:rPr>
              <a:t>）</a:t>
            </a:r>
            <a:endParaRPr lang="en-US" altLang="zh-CN" sz="1600" b="1" dirty="0" smtClean="0">
              <a:solidFill>
                <a:srgbClr val="0070C0"/>
              </a:solidFill>
              <a:latin typeface="宋体" panose="02010600030101010101" pitchFamily="2" charset="-122"/>
              <a:ea typeface="宋体" panose="02010600030101010101" pitchFamily="2" charset="-122"/>
            </a:endParaRPr>
          </a:p>
          <a:p>
            <a:pPr marL="342900" indent="-342900" algn="l">
              <a:defRPr/>
            </a:pPr>
            <a:r>
              <a:rPr lang="en-US" altLang="zh-CN" sz="1600" b="1" dirty="0" smtClean="0">
                <a:solidFill>
                  <a:srgbClr val="0070C0"/>
                </a:solidFill>
                <a:latin typeface="宋体" panose="02010600030101010101" pitchFamily="2" charset="-122"/>
                <a:ea typeface="宋体" panose="02010600030101010101" pitchFamily="2" charset="-122"/>
              </a:rPr>
              <a:t>6.广东河源市龙川县麻布岗镇“5•23”较大坍塌事故</a:t>
            </a:r>
          </a:p>
        </p:txBody>
      </p:sp>
      <p:sp>
        <p:nvSpPr>
          <p:cNvPr id="2" name="矩形 1"/>
          <p:cNvSpPr/>
          <p:nvPr/>
        </p:nvSpPr>
        <p:spPr>
          <a:xfrm>
            <a:off x="251460" y="1918970"/>
            <a:ext cx="2486660" cy="464566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342900" indent="-342900" algn="l" eaLnBrk="1" latinLnBrk="0" hangingPunct="1">
              <a:lnSpc>
                <a:spcPts val="2180"/>
              </a:lnSpc>
              <a:defRPr/>
            </a:pPr>
            <a:r>
              <a: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2020年5月23日12时10分许，广东省河源市麻布岗镇远东花园违法建筑施工工地发生一起较大事故，造成8人死亡，1人轻伤，直接经济损失1068万元。发生原因是，涉事建筑第20层楼顶天面装饰花架（屋面构架）在施工荷载作用下，致使本身处于不稳固状态下的</a:t>
            </a:r>
            <a:r>
              <a:rPr kumimoji="0" lang="zh-CN" altLang="en-US" sz="1400" b="0" i="0" u="none" strike="noStrike" cap="none" normalizeH="0" baseline="0" smtClean="0">
                <a:ln>
                  <a:noFill/>
                </a:ln>
                <a:solidFill>
                  <a:srgbClr val="FF0000"/>
                </a:solidFill>
                <a:effectLst/>
                <a:latin typeface="Arial" panose="020B0604020202020204" pitchFamily="34" charset="0"/>
                <a:ea typeface="宋体" panose="02010600030101010101" pitchFamily="2" charset="-122"/>
              </a:rPr>
              <a:t>模板支撑体系（木支撑架）向外倾覆坍塌，</a:t>
            </a:r>
            <a:r>
              <a: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造成花架上面的作业人员坠落的伤亡事故。</a:t>
            </a:r>
          </a:p>
        </p:txBody>
      </p:sp>
      <p:pic>
        <p:nvPicPr>
          <p:cNvPr id="9" name="图片 3" descr="IMG_258"/>
          <p:cNvPicPr>
            <a:picLocks noChangeAspect="1"/>
          </p:cNvPicPr>
          <p:nvPr/>
        </p:nvPicPr>
        <p:blipFill>
          <a:blip r:embed="rId2" cstate="print"/>
          <a:stretch>
            <a:fillRect/>
          </a:stretch>
        </p:blipFill>
        <p:spPr>
          <a:xfrm>
            <a:off x="2737485" y="1918335"/>
            <a:ext cx="6384925" cy="4773295"/>
          </a:xfrm>
          <a:prstGeom prst="rect">
            <a:avLst/>
          </a:prstGeom>
          <a:noFill/>
          <a:ln w="9525">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noChangeArrowheads="1"/>
          </p:cNvSpPr>
          <p:nvPr>
            <p:ph type="title"/>
          </p:nvPr>
        </p:nvSpPr>
        <p:spPr/>
        <p:txBody>
          <a:bodyPr/>
          <a:lstStyle/>
          <a:p>
            <a:r>
              <a:rPr lang="zh-CN" altLang="en-US" sz="1800" smtClean="0">
                <a:latin typeface="宋体" panose="02010600030101010101" pitchFamily="2" charset="-122"/>
                <a:ea typeface="宋体" panose="02010600030101010101" pitchFamily="2" charset="-122"/>
              </a:rPr>
              <a:t>中华人民共和国安全生产法</a:t>
            </a:r>
            <a:r>
              <a:rPr lang="en-US" altLang="zh-CN" sz="1800" smtClean="0">
                <a:latin typeface="宋体" panose="02010600030101010101" pitchFamily="2" charset="-122"/>
                <a:ea typeface="宋体" panose="02010600030101010101" pitchFamily="2" charset="-122"/>
              </a:rPr>
              <a:t>2014           </a:t>
            </a:r>
            <a:r>
              <a:rPr lang="zh-CN" altLang="en-US" sz="1800" smtClean="0">
                <a:latin typeface="宋体" panose="02010600030101010101" pitchFamily="2" charset="-122"/>
                <a:ea typeface="宋体" panose="02010600030101010101" pitchFamily="2" charset="-122"/>
              </a:rPr>
              <a:t>中华人民共和国安全生产法</a:t>
            </a:r>
            <a:r>
              <a:rPr lang="en-US" altLang="zh-CN" sz="1800" smtClean="0">
                <a:latin typeface="宋体" panose="02010600030101010101" pitchFamily="2" charset="-122"/>
                <a:ea typeface="宋体" panose="02010600030101010101" pitchFamily="2" charset="-122"/>
              </a:rPr>
              <a:t>2021</a:t>
            </a:r>
            <a:endParaRPr lang="zh-CN" altLang="en-US" sz="1800" smtClean="0">
              <a:latin typeface="宋体" panose="02010600030101010101" pitchFamily="2" charset="-122"/>
              <a:ea typeface="宋体" panose="02010600030101010101" pitchFamily="2" charset="-122"/>
            </a:endParaRPr>
          </a:p>
        </p:txBody>
      </p:sp>
      <p:graphicFrame>
        <p:nvGraphicFramePr>
          <p:cNvPr id="4" name="内容占位符 3"/>
          <p:cNvGraphicFramePr>
            <a:graphicFrameLocks noGrp="1"/>
          </p:cNvGraphicFramePr>
          <p:nvPr>
            <p:ph idx="4294967295"/>
          </p:nvPr>
        </p:nvGraphicFramePr>
        <p:xfrm>
          <a:off x="0" y="1125538"/>
          <a:ext cx="9144000" cy="6234957"/>
        </p:xfrm>
        <a:graphic>
          <a:graphicData uri="http://schemas.openxmlformats.org/drawingml/2006/table">
            <a:tbl>
              <a:tblPr firstRow="1" bandRow="1">
                <a:tableStyleId>{5C22544A-7EE6-4342-B048-85BDC9FD1C3A}</a:tableStyleId>
              </a:tblPr>
              <a:tblGrid>
                <a:gridCol w="4342354"/>
                <a:gridCol w="4801646"/>
              </a:tblGrid>
              <a:tr h="35088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800" b="1" kern="1200" dirty="0" smtClean="0">
                          <a:solidFill>
                            <a:schemeClr val="lt1"/>
                          </a:solidFill>
                          <a:latin typeface="宋体" panose="02010600030101010101" pitchFamily="2" charset="-122"/>
                          <a:ea typeface="宋体" panose="02010600030101010101" pitchFamily="2" charset="-122"/>
                          <a:cs typeface="+mn-cs"/>
                        </a:rPr>
                        <a:t>第一章 总则</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800" b="1" kern="1200" dirty="0" smtClean="0">
                          <a:solidFill>
                            <a:schemeClr val="lt1"/>
                          </a:solidFill>
                          <a:latin typeface="宋体" panose="02010600030101010101" pitchFamily="2" charset="-122"/>
                          <a:ea typeface="宋体" panose="02010600030101010101" pitchFamily="2" charset="-122"/>
                          <a:cs typeface="+mn-cs"/>
                        </a:rPr>
                        <a:t>第一章 总则</a:t>
                      </a:r>
                    </a:p>
                  </a:txBody>
                  <a:tcPr/>
                </a:tc>
              </a:tr>
              <a:tr h="102340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dk1"/>
                          </a:solidFill>
                          <a:latin typeface="宋体" panose="02010600030101010101" pitchFamily="2" charset="-122"/>
                          <a:ea typeface="宋体" panose="02010600030101010101" pitchFamily="2" charset="-122"/>
                          <a:cs typeface="+mn-cs"/>
                        </a:rPr>
                        <a:t>第一条</a:t>
                      </a:r>
                      <a:r>
                        <a:rPr lang="zh-CN" altLang="zh-CN" sz="1600" kern="1200" dirty="0" smtClean="0">
                          <a:solidFill>
                            <a:schemeClr val="dk1"/>
                          </a:solidFill>
                          <a:latin typeface="宋体" panose="02010600030101010101" pitchFamily="2" charset="-122"/>
                          <a:ea typeface="宋体" panose="02010600030101010101" pitchFamily="2" charset="-122"/>
                          <a:cs typeface="+mn-cs"/>
                        </a:rPr>
                        <a:t> 为了加强安全生产工作，防止和减少生产安全事故，保障人民群众生命和财产安全，促进经济社会持续健康发展，制定本法。</a:t>
                      </a:r>
                    </a:p>
                  </a:txBody>
                  <a:tcPr/>
                </a:tc>
                <a:tc>
                  <a:txBody>
                    <a:bodyPr/>
                    <a:lstStyle/>
                    <a:p>
                      <a:r>
                        <a:rPr lang="zh-CN" altLang="en-US" sz="1600" b="1" dirty="0" smtClean="0">
                          <a:latin typeface="宋体" panose="02010600030101010101" pitchFamily="2" charset="-122"/>
                          <a:ea typeface="宋体" panose="02010600030101010101" pitchFamily="2" charset="-122"/>
                        </a:rPr>
                        <a:t>第一条</a:t>
                      </a:r>
                      <a:r>
                        <a:rPr lang="zh-CN" altLang="en-US" sz="1600" dirty="0" smtClean="0">
                          <a:latin typeface="宋体" panose="02010600030101010101" pitchFamily="2" charset="-122"/>
                          <a:ea typeface="宋体" panose="02010600030101010101" pitchFamily="2" charset="-122"/>
                        </a:rPr>
                        <a:t>　为了加强安全生产工作，防止和减少生产安全事故，保障人民群众生命和财产安全，促进经济社会持续健康发展，制定本法。</a:t>
                      </a:r>
                      <a:endParaRPr lang="zh-CN" altLang="en-US" sz="1600" dirty="0">
                        <a:latin typeface="宋体" panose="02010600030101010101" pitchFamily="2" charset="-122"/>
                        <a:ea typeface="宋体" panose="02010600030101010101" pitchFamily="2" charset="-122"/>
                      </a:endParaRPr>
                    </a:p>
                  </a:txBody>
                  <a:tcPr/>
                </a:tc>
              </a:tr>
              <a:tr h="170635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dk1"/>
                          </a:solidFill>
                          <a:latin typeface="宋体" panose="02010600030101010101" pitchFamily="2" charset="-122"/>
                          <a:ea typeface="宋体" panose="02010600030101010101" pitchFamily="2" charset="-122"/>
                          <a:cs typeface="+mn-cs"/>
                        </a:rPr>
                        <a:t>第二条</a:t>
                      </a:r>
                      <a:r>
                        <a:rPr lang="zh-CN" altLang="zh-CN" sz="1600" kern="1200" dirty="0" smtClean="0">
                          <a:solidFill>
                            <a:schemeClr val="dk1"/>
                          </a:solidFill>
                          <a:latin typeface="宋体" panose="02010600030101010101" pitchFamily="2" charset="-122"/>
                          <a:ea typeface="宋体" panose="02010600030101010101" pitchFamily="2" charset="-122"/>
                          <a:cs typeface="+mn-cs"/>
                        </a:rPr>
                        <a:t> 在中华人民共和国领域内从事生产经营活动的单位（以下统称生产经营单位）的安全生产，适用本法；有关法律、行政法规对消防安全和道路交通安全、铁路交通安全、水上交通安全、民用航空安全以及核与辐射安全、特种设备安全另有规定的，适用其规定。</a:t>
                      </a:r>
                    </a:p>
                  </a:txBody>
                  <a:tcPr/>
                </a:tc>
                <a:tc>
                  <a:txBody>
                    <a:bodyPr/>
                    <a:lstStyle/>
                    <a:p>
                      <a:r>
                        <a:rPr lang="zh-CN" altLang="en-US" sz="1600" b="1" dirty="0" smtClean="0">
                          <a:latin typeface="宋体" panose="02010600030101010101" pitchFamily="2" charset="-122"/>
                          <a:ea typeface="宋体" panose="02010600030101010101" pitchFamily="2" charset="-122"/>
                        </a:rPr>
                        <a:t>第二条</a:t>
                      </a:r>
                      <a:r>
                        <a:rPr lang="zh-CN" altLang="en-US" sz="1600" dirty="0" smtClean="0">
                          <a:latin typeface="宋体" panose="02010600030101010101" pitchFamily="2" charset="-122"/>
                          <a:ea typeface="宋体" panose="02010600030101010101" pitchFamily="2" charset="-122"/>
                        </a:rPr>
                        <a:t>　在中华人民共和国领域内从事生产经营活动的单位（以下统称生产经营单位）的安全生产，适用本法；有关法律、行政法规对消防安全和道路交通安全、铁路交通安全、水上交通安全、民用航空安全以及核与辐射安全、特种设备安全另有规定的，适用其规定。</a:t>
                      </a:r>
                      <a:endParaRPr lang="zh-CN" altLang="en-US" sz="1600" dirty="0">
                        <a:latin typeface="宋体" panose="02010600030101010101" pitchFamily="2" charset="-122"/>
                        <a:ea typeface="宋体" panose="02010600030101010101" pitchFamily="2" charset="-122"/>
                      </a:endParaRPr>
                    </a:p>
                  </a:txBody>
                  <a:tcPr/>
                </a:tc>
              </a:tr>
              <a:tr h="26900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dk1"/>
                          </a:solidFill>
                          <a:latin typeface="宋体" panose="02010600030101010101" pitchFamily="2" charset="-122"/>
                          <a:ea typeface="宋体" panose="02010600030101010101" pitchFamily="2" charset="-122"/>
                          <a:cs typeface="+mn-cs"/>
                        </a:rPr>
                        <a:t>第三条</a:t>
                      </a:r>
                      <a:r>
                        <a:rPr lang="zh-CN" altLang="zh-CN" sz="1600" kern="1200" dirty="0" smtClean="0">
                          <a:solidFill>
                            <a:schemeClr val="dk1"/>
                          </a:solidFill>
                          <a:latin typeface="宋体" panose="02010600030101010101" pitchFamily="2" charset="-122"/>
                          <a:ea typeface="宋体" panose="02010600030101010101" pitchFamily="2" charset="-122"/>
                          <a:cs typeface="+mn-cs"/>
                        </a:rPr>
                        <a:t> 安全生产工作应当以人为本，</a:t>
                      </a:r>
                      <a:r>
                        <a:rPr lang="zh-CN" altLang="zh-CN" sz="1600" kern="1200" dirty="0" smtClean="0">
                          <a:solidFill>
                            <a:schemeClr val="tx1"/>
                          </a:solidFill>
                          <a:latin typeface="宋体" panose="02010600030101010101" pitchFamily="2" charset="-122"/>
                          <a:ea typeface="宋体" panose="02010600030101010101" pitchFamily="2" charset="-122"/>
                          <a:cs typeface="+mn-cs"/>
                        </a:rPr>
                        <a:t>坚持安全发展</a:t>
                      </a:r>
                      <a:r>
                        <a:rPr lang="zh-CN" altLang="zh-CN" sz="1600" kern="1200" dirty="0" smtClean="0">
                          <a:solidFill>
                            <a:schemeClr val="dk1"/>
                          </a:solidFill>
                          <a:latin typeface="宋体" panose="02010600030101010101" pitchFamily="2" charset="-122"/>
                          <a:ea typeface="宋体" panose="02010600030101010101" pitchFamily="2" charset="-122"/>
                          <a:cs typeface="+mn-cs"/>
                        </a:rPr>
                        <a:t>，坚持安全第一、预防为主、综合治理的方针，强化和落实生产经营单位</a:t>
                      </a:r>
                      <a:r>
                        <a:rPr lang="zh-CN" altLang="zh-CN" sz="1600" kern="1200" dirty="0" smtClean="0">
                          <a:solidFill>
                            <a:srgbClr val="FF0000"/>
                          </a:solidFill>
                          <a:latin typeface="宋体" panose="02010600030101010101" pitchFamily="2" charset="-122"/>
                          <a:ea typeface="宋体" panose="02010600030101010101" pitchFamily="2" charset="-122"/>
                          <a:cs typeface="+mn-cs"/>
                        </a:rPr>
                        <a:t>的</a:t>
                      </a:r>
                      <a:r>
                        <a:rPr lang="zh-CN" altLang="zh-CN" sz="1600" kern="1200" dirty="0" smtClean="0">
                          <a:solidFill>
                            <a:schemeClr val="dk1"/>
                          </a:solidFill>
                          <a:latin typeface="宋体" panose="02010600030101010101" pitchFamily="2" charset="-122"/>
                          <a:ea typeface="宋体" panose="02010600030101010101" pitchFamily="2" charset="-122"/>
                          <a:cs typeface="+mn-cs"/>
                        </a:rPr>
                        <a:t>主体责任，建立生产经营单位负责、职工参与、政府监管、行业自律和社会监督的机制。</a:t>
                      </a:r>
                    </a:p>
                  </a:txBody>
                  <a:tcPr/>
                </a:tc>
                <a:tc>
                  <a:txBody>
                    <a:bodyPr/>
                    <a:lstStyle/>
                    <a:p>
                      <a:r>
                        <a:rPr lang="zh-CN" altLang="en-US" sz="1600" b="1" dirty="0" smtClean="0">
                          <a:latin typeface="宋体" panose="02010600030101010101" pitchFamily="2" charset="-122"/>
                          <a:ea typeface="宋体" panose="02010600030101010101" pitchFamily="2" charset="-122"/>
                        </a:rPr>
                        <a:t>第三条</a:t>
                      </a:r>
                      <a:r>
                        <a:rPr lang="zh-CN" altLang="en-US" sz="1600" dirty="0" smtClean="0">
                          <a:latin typeface="宋体" panose="02010600030101010101" pitchFamily="2" charset="-122"/>
                          <a:ea typeface="宋体" panose="02010600030101010101" pitchFamily="2" charset="-122"/>
                        </a:rPr>
                        <a:t>　</a:t>
                      </a:r>
                      <a:r>
                        <a:rPr lang="zh-CN" altLang="en-US" sz="1600" dirty="0" smtClean="0">
                          <a:solidFill>
                            <a:srgbClr val="FF0000"/>
                          </a:solidFill>
                          <a:latin typeface="宋体" panose="02010600030101010101" pitchFamily="2" charset="-122"/>
                          <a:ea typeface="宋体" panose="02010600030101010101" pitchFamily="2" charset="-122"/>
                        </a:rPr>
                        <a:t>安全生产工作坚持中国共产党的领导。</a:t>
                      </a:r>
                    </a:p>
                    <a:p>
                      <a:r>
                        <a:rPr lang="zh-CN" altLang="en-US" sz="1600" dirty="0" smtClean="0">
                          <a:latin typeface="宋体" panose="02010600030101010101" pitchFamily="2" charset="-122"/>
                          <a:ea typeface="宋体" panose="02010600030101010101" pitchFamily="2" charset="-122"/>
                        </a:rPr>
                        <a:t>安全生产工作应当以人为本，</a:t>
                      </a:r>
                      <a:r>
                        <a:rPr lang="zh-CN" altLang="en-US" sz="1600" dirty="0" smtClean="0">
                          <a:solidFill>
                            <a:schemeClr val="tx1"/>
                          </a:solidFill>
                          <a:latin typeface="宋体" panose="02010600030101010101" pitchFamily="2" charset="-122"/>
                          <a:ea typeface="宋体" panose="02010600030101010101" pitchFamily="2" charset="-122"/>
                        </a:rPr>
                        <a:t>坚持</a:t>
                      </a:r>
                      <a:r>
                        <a:rPr lang="zh-CN" altLang="en-US" sz="1600" dirty="0" smtClean="0">
                          <a:solidFill>
                            <a:srgbClr val="FF0000"/>
                          </a:solidFill>
                          <a:latin typeface="宋体" panose="02010600030101010101" pitchFamily="2" charset="-122"/>
                          <a:ea typeface="宋体" panose="02010600030101010101" pitchFamily="2" charset="-122"/>
                        </a:rPr>
                        <a:t>人民至上、生命至上，把保护人民生命安全摆在首位，树牢</a:t>
                      </a:r>
                      <a:r>
                        <a:rPr lang="zh-CN" altLang="en-US" sz="1600" dirty="0" smtClean="0">
                          <a:solidFill>
                            <a:schemeClr val="tx1"/>
                          </a:solidFill>
                          <a:latin typeface="宋体" panose="02010600030101010101" pitchFamily="2" charset="-122"/>
                          <a:ea typeface="宋体" panose="02010600030101010101" pitchFamily="2" charset="-122"/>
                        </a:rPr>
                        <a:t>安全发展</a:t>
                      </a:r>
                      <a:r>
                        <a:rPr lang="zh-CN" altLang="en-US" sz="1600" dirty="0" smtClean="0">
                          <a:solidFill>
                            <a:srgbClr val="FF0000"/>
                          </a:solidFill>
                          <a:latin typeface="宋体" panose="02010600030101010101" pitchFamily="2" charset="-122"/>
                          <a:ea typeface="宋体" panose="02010600030101010101" pitchFamily="2" charset="-122"/>
                        </a:rPr>
                        <a:t>理念</a:t>
                      </a:r>
                      <a:r>
                        <a:rPr lang="zh-CN" altLang="en-US" sz="1600" dirty="0" smtClean="0">
                          <a:latin typeface="宋体" panose="02010600030101010101" pitchFamily="2" charset="-122"/>
                          <a:ea typeface="宋体" panose="02010600030101010101" pitchFamily="2" charset="-122"/>
                        </a:rPr>
                        <a:t>，坚持安全第一、预防为主、综合治理的方针，</a:t>
                      </a:r>
                      <a:r>
                        <a:rPr lang="zh-CN" altLang="en-US" sz="1600" dirty="0" smtClean="0">
                          <a:solidFill>
                            <a:srgbClr val="FF0000"/>
                          </a:solidFill>
                          <a:latin typeface="宋体" panose="02010600030101010101" pitchFamily="2" charset="-122"/>
                          <a:ea typeface="宋体" panose="02010600030101010101" pitchFamily="2" charset="-122"/>
                        </a:rPr>
                        <a:t>从源头上防范化解重大安全风险。</a:t>
                      </a:r>
                    </a:p>
                    <a:p>
                      <a:r>
                        <a:rPr lang="zh-CN" altLang="en-US" sz="1600" dirty="0" smtClean="0">
                          <a:solidFill>
                            <a:srgbClr val="FF0000"/>
                          </a:solidFill>
                          <a:latin typeface="宋体" panose="02010600030101010101" pitchFamily="2" charset="-122"/>
                          <a:ea typeface="宋体" panose="02010600030101010101" pitchFamily="2" charset="-122"/>
                        </a:rPr>
                        <a:t>安全生产工作实行管行业必须管安全、管业务必须管安全、管生产经营必须管安全</a:t>
                      </a:r>
                      <a:r>
                        <a:rPr lang="zh-CN" altLang="en-US" sz="1600" dirty="0" smtClean="0">
                          <a:latin typeface="宋体" panose="02010600030101010101" pitchFamily="2" charset="-122"/>
                          <a:ea typeface="宋体" panose="02010600030101010101" pitchFamily="2" charset="-122"/>
                        </a:rPr>
                        <a:t>，强化和落实生产经营单位主体责任</a:t>
                      </a:r>
                      <a:r>
                        <a:rPr lang="zh-CN" altLang="en-US" sz="1600" dirty="0" smtClean="0">
                          <a:solidFill>
                            <a:srgbClr val="FF0000"/>
                          </a:solidFill>
                          <a:latin typeface="宋体" panose="02010600030101010101" pitchFamily="2" charset="-122"/>
                          <a:ea typeface="宋体" panose="02010600030101010101" pitchFamily="2" charset="-122"/>
                        </a:rPr>
                        <a:t>与政府监管责任，</a:t>
                      </a:r>
                      <a:r>
                        <a:rPr lang="zh-CN" altLang="en-US" sz="1600" dirty="0" smtClean="0">
                          <a:latin typeface="宋体" panose="02010600030101010101" pitchFamily="2" charset="-122"/>
                          <a:ea typeface="宋体" panose="02010600030101010101" pitchFamily="2" charset="-122"/>
                        </a:rPr>
                        <a:t>建立生产经营单位负责、职工参与、政府监管、行业自律和社会监督的机制。</a:t>
                      </a:r>
                      <a:endParaRPr lang="en-US" altLang="zh-CN" sz="1600" dirty="0" smtClean="0">
                        <a:latin typeface="宋体" panose="02010600030101010101" pitchFamily="2" charset="-122"/>
                        <a:ea typeface="宋体" panose="02010600030101010101" pitchFamily="2" charset="-122"/>
                      </a:endParaRPr>
                    </a:p>
                    <a:p>
                      <a:endParaRPr lang="zh-CN" altLang="en-US" sz="1600" dirty="0" smtClean="0">
                        <a:latin typeface="宋体" panose="02010600030101010101" pitchFamily="2" charset="-122"/>
                        <a:ea typeface="宋体" panose="02010600030101010101" pitchFamily="2" charset="-122"/>
                      </a:endParaRPr>
                    </a:p>
                  </a:txBody>
                  <a:tcPr/>
                </a:tc>
              </a:tr>
              <a:tr h="355754">
                <a:tc>
                  <a:txBody>
                    <a:bodyPr/>
                    <a:lstStyle/>
                    <a:p>
                      <a:endParaRPr lang="zh-CN" altLang="en-US" dirty="0"/>
                    </a:p>
                  </a:txBody>
                  <a:tcPr/>
                </a:tc>
                <a:tc>
                  <a:txBody>
                    <a:bodyPr/>
                    <a:lstStyle/>
                    <a:p>
                      <a:endParaRPr lang="zh-CN" altLang="en-US"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noChangeArrowheads="1"/>
          </p:cNvSpPr>
          <p:nvPr>
            <p:ph type="title"/>
          </p:nvPr>
        </p:nvSpPr>
        <p:spPr>
          <a:xfrm>
            <a:off x="323850" y="0"/>
            <a:ext cx="8362950" cy="476250"/>
          </a:xfrm>
        </p:spPr>
        <p:txBody>
          <a:bodyPr/>
          <a:lstStyle/>
          <a:p>
            <a:r>
              <a:rPr lang="zh-CN" altLang="en-US" sz="1800" smtClean="0">
                <a:latin typeface="宋体" charset="-122"/>
                <a:ea typeface="宋体" charset="-122"/>
              </a:rPr>
              <a:t>中华人民共和国安全生产法</a:t>
            </a:r>
            <a:r>
              <a:rPr lang="en-US" altLang="zh-CN" sz="1800" smtClean="0">
                <a:latin typeface="宋体" charset="-122"/>
                <a:ea typeface="宋体" charset="-122"/>
              </a:rPr>
              <a:t>2014           </a:t>
            </a:r>
            <a:r>
              <a:rPr lang="zh-CN" altLang="en-US" sz="1800" smtClean="0">
                <a:latin typeface="宋体" charset="-122"/>
                <a:ea typeface="宋体" charset="-122"/>
              </a:rPr>
              <a:t>中华人民共和国安全生产法</a:t>
            </a:r>
            <a:r>
              <a:rPr lang="en-US" altLang="zh-CN" sz="1800" smtClean="0">
                <a:latin typeface="宋体" charset="-122"/>
                <a:ea typeface="宋体" charset="-122"/>
              </a:rPr>
              <a:t>2021</a:t>
            </a:r>
            <a:endParaRPr lang="zh-CN" altLang="en-US" sz="1800" smtClean="0">
              <a:latin typeface="宋体" charset="-122"/>
              <a:ea typeface="宋体" charset="-122"/>
            </a:endParaRPr>
          </a:p>
        </p:txBody>
      </p:sp>
      <p:graphicFrame>
        <p:nvGraphicFramePr>
          <p:cNvPr id="4" name="内容占位符 3"/>
          <p:cNvGraphicFramePr>
            <a:graphicFrameLocks noGrp="1"/>
          </p:cNvGraphicFramePr>
          <p:nvPr>
            <p:ph idx="4294967295"/>
          </p:nvPr>
        </p:nvGraphicFramePr>
        <p:xfrm>
          <a:off x="0" y="476250"/>
          <a:ext cx="9180320" cy="6423844"/>
        </p:xfrm>
        <a:graphic>
          <a:graphicData uri="http://schemas.openxmlformats.org/drawingml/2006/table">
            <a:tbl>
              <a:tblPr firstRow="1" bandRow="1">
                <a:tableStyleId>{5C22544A-7EE6-4342-B048-85BDC9FD1C3A}</a:tableStyleId>
              </a:tblPr>
              <a:tblGrid>
                <a:gridCol w="4572000"/>
                <a:gridCol w="4608320"/>
              </a:tblGrid>
              <a:tr h="36002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lt1"/>
                          </a:solidFill>
                          <a:latin typeface="宋体" panose="02010600030101010101" pitchFamily="2" charset="-122"/>
                          <a:ea typeface="宋体" panose="02010600030101010101" pitchFamily="2" charset="-122"/>
                          <a:cs typeface="+mn-cs"/>
                        </a:rPr>
                        <a:t>第</a:t>
                      </a:r>
                      <a:r>
                        <a:rPr lang="zh-CN" altLang="en-US" sz="1600" b="1" kern="1200" dirty="0" smtClean="0">
                          <a:solidFill>
                            <a:schemeClr val="lt1"/>
                          </a:solidFill>
                          <a:latin typeface="宋体" panose="02010600030101010101" pitchFamily="2" charset="-122"/>
                          <a:ea typeface="宋体" panose="02010600030101010101" pitchFamily="2" charset="-122"/>
                          <a:cs typeface="+mn-cs"/>
                        </a:rPr>
                        <a:t>六</a:t>
                      </a:r>
                      <a:r>
                        <a:rPr lang="zh-CN" altLang="zh-CN" sz="1600" b="1" kern="1200" dirty="0" smtClean="0">
                          <a:solidFill>
                            <a:schemeClr val="lt1"/>
                          </a:solidFill>
                          <a:latin typeface="宋体" panose="02010600030101010101" pitchFamily="2" charset="-122"/>
                          <a:ea typeface="宋体" panose="02010600030101010101" pitchFamily="2" charset="-122"/>
                          <a:cs typeface="+mn-cs"/>
                        </a:rPr>
                        <a:t>章</a:t>
                      </a:r>
                      <a:r>
                        <a:rPr lang="en-US" altLang="zh-CN" sz="1600" b="1" kern="1200" dirty="0" smtClean="0">
                          <a:solidFill>
                            <a:schemeClr val="lt1"/>
                          </a:solidFill>
                          <a:latin typeface="宋体" panose="02010600030101010101" pitchFamily="2" charset="-122"/>
                          <a:ea typeface="宋体" panose="02010600030101010101" pitchFamily="2" charset="-122"/>
                          <a:cs typeface="+mn-cs"/>
                        </a:rPr>
                        <a:t>      </a:t>
                      </a:r>
                      <a:r>
                        <a:rPr lang="zh-CN" altLang="zh-CN" sz="1800" b="1" kern="1200" dirty="0" smtClean="0">
                          <a:solidFill>
                            <a:srgbClr val="FF0000"/>
                          </a:solidFill>
                          <a:latin typeface="宋体" panose="02010600030101010101" pitchFamily="2" charset="-122"/>
                          <a:ea typeface="宋体" panose="02010600030101010101" pitchFamily="2" charset="-122"/>
                          <a:cs typeface="+mn-cs"/>
                        </a:rPr>
                        <a:t>法律责任</a:t>
                      </a:r>
                      <a:endParaRPr lang="zh-CN" altLang="zh-CN" sz="1600" b="1" kern="1200" dirty="0" smtClean="0">
                        <a:solidFill>
                          <a:srgbClr val="FF0000"/>
                        </a:solidFill>
                        <a:latin typeface="宋体" panose="02010600030101010101" pitchFamily="2" charset="-122"/>
                        <a:ea typeface="宋体" panose="02010600030101010101" pitchFamily="2" charset="-122"/>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lt1"/>
                          </a:solidFill>
                          <a:latin typeface="宋体" panose="02010600030101010101" pitchFamily="2" charset="-122"/>
                          <a:ea typeface="宋体" panose="02010600030101010101" pitchFamily="2" charset="-122"/>
                          <a:cs typeface="+mn-cs"/>
                        </a:rPr>
                        <a:t>第</a:t>
                      </a:r>
                      <a:r>
                        <a:rPr lang="zh-CN" altLang="en-US" sz="1600" b="1" kern="1200" dirty="0" smtClean="0">
                          <a:solidFill>
                            <a:schemeClr val="lt1"/>
                          </a:solidFill>
                          <a:latin typeface="宋体" panose="02010600030101010101" pitchFamily="2" charset="-122"/>
                          <a:ea typeface="宋体" panose="02010600030101010101" pitchFamily="2" charset="-122"/>
                          <a:cs typeface="+mn-cs"/>
                        </a:rPr>
                        <a:t>六</a:t>
                      </a:r>
                      <a:r>
                        <a:rPr lang="zh-CN" altLang="zh-CN" sz="1600" b="1" kern="1200" dirty="0" smtClean="0">
                          <a:solidFill>
                            <a:schemeClr val="lt1"/>
                          </a:solidFill>
                          <a:latin typeface="宋体" panose="02010600030101010101" pitchFamily="2" charset="-122"/>
                          <a:ea typeface="宋体" panose="02010600030101010101" pitchFamily="2" charset="-122"/>
                          <a:cs typeface="+mn-cs"/>
                        </a:rPr>
                        <a:t>章</a:t>
                      </a:r>
                      <a:r>
                        <a:rPr lang="en-US" altLang="zh-CN" sz="1600" b="1" kern="1200" dirty="0" smtClean="0">
                          <a:solidFill>
                            <a:schemeClr val="lt1"/>
                          </a:solidFill>
                          <a:latin typeface="宋体" panose="02010600030101010101" pitchFamily="2" charset="-122"/>
                          <a:ea typeface="宋体" panose="02010600030101010101" pitchFamily="2" charset="-122"/>
                          <a:cs typeface="+mn-cs"/>
                        </a:rPr>
                        <a:t>      </a:t>
                      </a:r>
                      <a:r>
                        <a:rPr lang="zh-CN" altLang="zh-CN" sz="1800" b="1" kern="1200" dirty="0" smtClean="0">
                          <a:solidFill>
                            <a:srgbClr val="FF0000"/>
                          </a:solidFill>
                          <a:latin typeface="宋体" panose="02010600030101010101" pitchFamily="2" charset="-122"/>
                          <a:ea typeface="宋体" panose="02010600030101010101" pitchFamily="2" charset="-122"/>
                          <a:cs typeface="+mn-cs"/>
                        </a:rPr>
                        <a:t>法律责任</a:t>
                      </a:r>
                      <a:endParaRPr lang="zh-CN" altLang="zh-CN" sz="1600" b="1" kern="1200" dirty="0" smtClean="0">
                        <a:solidFill>
                          <a:srgbClr val="FF0000"/>
                        </a:solidFill>
                        <a:latin typeface="宋体" panose="02010600030101010101" pitchFamily="2" charset="-122"/>
                        <a:ea typeface="宋体" panose="02010600030101010101" pitchFamily="2" charset="-122"/>
                        <a:cs typeface="+mn-cs"/>
                      </a:endParaRPr>
                    </a:p>
                  </a:txBody>
                  <a:tcPr/>
                </a:tc>
              </a:tr>
              <a:tr h="3162484">
                <a:tc>
                  <a:txBody>
                    <a:bodyPr/>
                    <a:lstStyle/>
                    <a:p>
                      <a:r>
                        <a:rPr lang="zh-CN" altLang="zh-CN" sz="1600" b="1" kern="1200" dirty="0" smtClean="0">
                          <a:solidFill>
                            <a:schemeClr val="dk1"/>
                          </a:solidFill>
                          <a:latin typeface="宋体" panose="02010600030101010101" pitchFamily="2" charset="-122"/>
                          <a:ea typeface="宋体" panose="02010600030101010101" pitchFamily="2" charset="-122"/>
                          <a:cs typeface="+mn-cs"/>
                        </a:rPr>
                        <a:t>第九十一条</a:t>
                      </a:r>
                      <a:r>
                        <a:rPr lang="en-US" altLang="zh-CN" sz="1600" b="1" kern="1200" dirty="0" smtClean="0">
                          <a:solidFill>
                            <a:schemeClr val="dk1"/>
                          </a:solidFill>
                          <a:latin typeface="宋体" panose="02010600030101010101" pitchFamily="2" charset="-122"/>
                          <a:ea typeface="宋体" panose="02010600030101010101" pitchFamily="2" charset="-122"/>
                          <a:cs typeface="+mn-cs"/>
                        </a:rPr>
                        <a:t> </a:t>
                      </a:r>
                      <a:r>
                        <a:rPr lang="zh-CN" altLang="zh-CN" sz="1600" kern="1200" dirty="0" smtClean="0">
                          <a:solidFill>
                            <a:schemeClr val="dk1"/>
                          </a:solidFill>
                          <a:latin typeface="宋体" panose="02010600030101010101" pitchFamily="2" charset="-122"/>
                          <a:ea typeface="宋体" panose="02010600030101010101" pitchFamily="2" charset="-122"/>
                          <a:cs typeface="+mn-cs"/>
                        </a:rPr>
                        <a:t> 生产经营单位的主要负责人未履行本法规定的安全生产管理职责的，责令限期改正；逾期未改正的，处</a:t>
                      </a:r>
                      <a:r>
                        <a:rPr lang="zh-CN" altLang="zh-CN" sz="1600" kern="1200" dirty="0" smtClean="0">
                          <a:solidFill>
                            <a:srgbClr val="FF0000"/>
                          </a:solidFill>
                          <a:latin typeface="宋体" panose="02010600030101010101" pitchFamily="2" charset="-122"/>
                          <a:ea typeface="宋体" panose="02010600030101010101" pitchFamily="2" charset="-122"/>
                          <a:cs typeface="+mn-cs"/>
                        </a:rPr>
                        <a:t>二万元</a:t>
                      </a:r>
                      <a:r>
                        <a:rPr lang="zh-CN" altLang="zh-CN" sz="1600" kern="1200" dirty="0" smtClean="0">
                          <a:solidFill>
                            <a:schemeClr val="dk1"/>
                          </a:solidFill>
                          <a:latin typeface="宋体" panose="02010600030101010101" pitchFamily="2" charset="-122"/>
                          <a:ea typeface="宋体" panose="02010600030101010101" pitchFamily="2" charset="-122"/>
                          <a:cs typeface="+mn-cs"/>
                        </a:rPr>
                        <a:t>以上</a:t>
                      </a:r>
                      <a:r>
                        <a:rPr lang="zh-CN" altLang="zh-CN" sz="1600" kern="1200" dirty="0" smtClean="0">
                          <a:solidFill>
                            <a:srgbClr val="FF0000"/>
                          </a:solidFill>
                          <a:latin typeface="宋体" panose="02010600030101010101" pitchFamily="2" charset="-122"/>
                          <a:ea typeface="宋体" panose="02010600030101010101" pitchFamily="2" charset="-122"/>
                          <a:cs typeface="+mn-cs"/>
                        </a:rPr>
                        <a:t>五万元</a:t>
                      </a:r>
                      <a:r>
                        <a:rPr lang="zh-CN" altLang="zh-CN" sz="1600" kern="1200" dirty="0" smtClean="0">
                          <a:solidFill>
                            <a:schemeClr val="dk1"/>
                          </a:solidFill>
                          <a:latin typeface="宋体" panose="02010600030101010101" pitchFamily="2" charset="-122"/>
                          <a:ea typeface="宋体" panose="02010600030101010101" pitchFamily="2" charset="-122"/>
                          <a:cs typeface="+mn-cs"/>
                        </a:rPr>
                        <a:t>以下的罚款，责令生产经营单位停产停业整顿。</a:t>
                      </a:r>
                    </a:p>
                    <a:p>
                      <a:endParaRPr lang="en-US" altLang="zh-CN" sz="1400" kern="1200" dirty="0" smtClean="0">
                        <a:solidFill>
                          <a:schemeClr val="dk1"/>
                        </a:solidFill>
                        <a:latin typeface="宋体" panose="02010600030101010101" pitchFamily="2" charset="-122"/>
                        <a:ea typeface="宋体" panose="02010600030101010101" pitchFamily="2" charset="-122"/>
                        <a:cs typeface="+mn-cs"/>
                      </a:endParaRPr>
                    </a:p>
                    <a:p>
                      <a:r>
                        <a:rPr lang="zh-CN" altLang="zh-CN" sz="1400" kern="1200" dirty="0" smtClean="0">
                          <a:solidFill>
                            <a:schemeClr val="dk1"/>
                          </a:solidFill>
                          <a:latin typeface="宋体" panose="02010600030101010101" pitchFamily="2" charset="-122"/>
                          <a:ea typeface="宋体" panose="02010600030101010101" pitchFamily="2" charset="-122"/>
                          <a:cs typeface="+mn-cs"/>
                        </a:rPr>
                        <a:t>生产</a:t>
                      </a:r>
                      <a:r>
                        <a:rPr lang="zh-CN" altLang="zh-CN" sz="1400" kern="1200" dirty="0" smtClean="0">
                          <a:solidFill>
                            <a:schemeClr val="dk1"/>
                          </a:solidFill>
                          <a:latin typeface="宋体" panose="02010600030101010101" pitchFamily="2" charset="-122"/>
                          <a:ea typeface="宋体" panose="02010600030101010101" pitchFamily="2" charset="-122"/>
                          <a:cs typeface="+mn-cs"/>
                        </a:rPr>
                        <a:t>经营单位的主要负责人有前款违法行为，导致发生生产安全事故的，给予撤职处分；构成犯罪的，依照刑法有关规定追究刑事责任。</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生产经营单位的主要负责人依照前款规定受刑事处罚或者撤职处分的，自刑罚执行完毕或者受处分之日起，五年内</a:t>
                      </a:r>
                      <a:r>
                        <a:rPr lang="zh-CN" altLang="zh-CN" sz="1400" kern="1200" dirty="0" smtClean="0">
                          <a:solidFill>
                            <a:schemeClr val="dk1"/>
                          </a:solidFill>
                          <a:latin typeface="宋体" panose="02010600030101010101" pitchFamily="2" charset="-122"/>
                          <a:ea typeface="宋体" panose="02010600030101010101" pitchFamily="2" charset="-122"/>
                          <a:cs typeface="+mn-cs"/>
                        </a:rPr>
                        <a:t>不得经营担任任何生产单位</a:t>
                      </a:r>
                      <a:r>
                        <a:rPr lang="zh-CN" altLang="zh-CN" sz="1400" kern="1200" dirty="0" smtClean="0">
                          <a:solidFill>
                            <a:schemeClr val="dk1"/>
                          </a:solidFill>
                          <a:latin typeface="宋体" panose="02010600030101010101" pitchFamily="2" charset="-122"/>
                          <a:ea typeface="宋体" panose="02010600030101010101" pitchFamily="2" charset="-122"/>
                          <a:cs typeface="+mn-cs"/>
                        </a:rPr>
                        <a:t>的主要负责人；对重大、特别重大生产安全事故负有责任的，终身不得担任本行业生产经营单位的主要负责人。</a:t>
                      </a:r>
                    </a:p>
                  </a:txBody>
                  <a:tcPr/>
                </a:tc>
                <a:tc>
                  <a:txBody>
                    <a:bodyPr/>
                    <a:lstStyle/>
                    <a:p>
                      <a:r>
                        <a:rPr lang="zh-CN" altLang="en-US" sz="1600" b="1" dirty="0" smtClean="0">
                          <a:latin typeface="宋体" panose="02010600030101010101" pitchFamily="2" charset="-122"/>
                          <a:ea typeface="宋体" panose="02010600030101010101" pitchFamily="2" charset="-122"/>
                        </a:rPr>
                        <a:t>第九十四条</a:t>
                      </a:r>
                      <a:r>
                        <a:rPr lang="zh-CN" altLang="en-US" sz="1600" dirty="0" smtClean="0">
                          <a:latin typeface="宋体" panose="02010600030101010101" pitchFamily="2" charset="-122"/>
                          <a:ea typeface="宋体" panose="02010600030101010101" pitchFamily="2" charset="-122"/>
                        </a:rPr>
                        <a:t>　生产经营单位的主要负责人未履行本法规定的安全生产管理职责的，责令限期改正，</a:t>
                      </a:r>
                      <a:r>
                        <a:rPr lang="zh-CN" altLang="en-US" sz="1600" dirty="0" smtClean="0">
                          <a:solidFill>
                            <a:srgbClr val="FF0000"/>
                          </a:solidFill>
                          <a:latin typeface="宋体" panose="02010600030101010101" pitchFamily="2" charset="-122"/>
                          <a:ea typeface="宋体" panose="02010600030101010101" pitchFamily="2" charset="-122"/>
                        </a:rPr>
                        <a:t>处二万元以上五万元以下的罚款</a:t>
                      </a:r>
                      <a:r>
                        <a:rPr lang="zh-CN" altLang="en-US" sz="1600" dirty="0" smtClean="0">
                          <a:latin typeface="宋体" panose="02010600030101010101" pitchFamily="2" charset="-122"/>
                          <a:ea typeface="宋体" panose="02010600030101010101" pitchFamily="2" charset="-122"/>
                        </a:rPr>
                        <a:t>；逾期未改正的，</a:t>
                      </a:r>
                      <a:r>
                        <a:rPr lang="zh-CN" altLang="en-US" sz="1600" dirty="0" smtClean="0">
                          <a:solidFill>
                            <a:srgbClr val="FF0000"/>
                          </a:solidFill>
                          <a:latin typeface="宋体" panose="02010600030101010101" pitchFamily="2" charset="-122"/>
                          <a:ea typeface="宋体" panose="02010600030101010101" pitchFamily="2" charset="-122"/>
                        </a:rPr>
                        <a:t>处五万元</a:t>
                      </a:r>
                      <a:r>
                        <a:rPr lang="zh-CN" altLang="en-US" sz="1600" dirty="0" smtClean="0">
                          <a:solidFill>
                            <a:schemeClr val="tx1"/>
                          </a:solidFill>
                          <a:latin typeface="宋体" panose="02010600030101010101" pitchFamily="2" charset="-122"/>
                          <a:ea typeface="宋体" panose="02010600030101010101" pitchFamily="2" charset="-122"/>
                        </a:rPr>
                        <a:t>以上</a:t>
                      </a:r>
                      <a:r>
                        <a:rPr lang="zh-CN" altLang="en-US" sz="1600" dirty="0" smtClean="0">
                          <a:solidFill>
                            <a:srgbClr val="FF0000"/>
                          </a:solidFill>
                          <a:latin typeface="宋体" panose="02010600030101010101" pitchFamily="2" charset="-122"/>
                          <a:ea typeface="宋体" panose="02010600030101010101" pitchFamily="2" charset="-122"/>
                        </a:rPr>
                        <a:t>十万元</a:t>
                      </a:r>
                      <a:r>
                        <a:rPr lang="zh-CN" altLang="en-US" sz="1600" dirty="0" smtClean="0">
                          <a:solidFill>
                            <a:schemeClr val="tx1"/>
                          </a:solidFill>
                          <a:latin typeface="宋体" panose="02010600030101010101" pitchFamily="2" charset="-122"/>
                          <a:ea typeface="宋体" panose="02010600030101010101" pitchFamily="2" charset="-122"/>
                        </a:rPr>
                        <a:t>以下的罚款</a:t>
                      </a:r>
                      <a:r>
                        <a:rPr lang="zh-CN" altLang="en-US" sz="1600" dirty="0" smtClean="0">
                          <a:latin typeface="宋体" panose="02010600030101010101" pitchFamily="2" charset="-122"/>
                          <a:ea typeface="宋体" panose="02010600030101010101" pitchFamily="2" charset="-122"/>
                        </a:rPr>
                        <a:t>，责令生产经营单位停产停业整顿。</a:t>
                      </a:r>
                    </a:p>
                    <a:p>
                      <a:r>
                        <a:rPr lang="zh-CN" altLang="en-US" sz="1400" dirty="0" smtClean="0">
                          <a:latin typeface="宋体" panose="02010600030101010101" pitchFamily="2" charset="-122"/>
                          <a:ea typeface="宋体" panose="02010600030101010101" pitchFamily="2" charset="-122"/>
                        </a:rPr>
                        <a:t>生产经营单位的主要负责人有前款违法行为，导致发生生产安全事故的，给予撤职处分；构成犯罪的，依照刑法有关规定追究刑事责任。</a:t>
                      </a:r>
                    </a:p>
                    <a:p>
                      <a:r>
                        <a:rPr lang="zh-CN" altLang="en-US" sz="1400" dirty="0" smtClean="0">
                          <a:latin typeface="宋体" panose="02010600030101010101" pitchFamily="2" charset="-122"/>
                          <a:ea typeface="宋体" panose="02010600030101010101" pitchFamily="2" charset="-122"/>
                        </a:rPr>
                        <a:t>生产经营单位的主要负责人依照前款规定受刑事处罚或者撤职处分的，自刑罚执行完毕或者受处分之日起，五年内不得担任任何生产经营单位的主要负责人；对重大、特别重大生产安全事故负有责任的，终身不得担任本行业生产经营单位的主要负责人。</a:t>
                      </a:r>
                    </a:p>
                  </a:txBody>
                  <a:tcPr/>
                </a:tc>
              </a:tr>
              <a:tr h="720050">
                <a:tc>
                  <a:txBody>
                    <a:bodyPr/>
                    <a:lstStyle/>
                    <a:p>
                      <a:r>
                        <a:rPr lang="zh-CN" altLang="zh-CN" sz="1400" b="1" kern="1200" dirty="0" smtClean="0">
                          <a:solidFill>
                            <a:schemeClr val="dk1"/>
                          </a:solidFill>
                          <a:latin typeface="宋体" panose="02010600030101010101" pitchFamily="2" charset="-122"/>
                          <a:ea typeface="宋体" panose="02010600030101010101" pitchFamily="2" charset="-122"/>
                          <a:cs typeface="+mn-cs"/>
                        </a:rPr>
                        <a:t>第九十二条</a:t>
                      </a:r>
                      <a:r>
                        <a:rPr lang="zh-CN" altLang="zh-CN" sz="1400" kern="1200" dirty="0" smtClean="0">
                          <a:solidFill>
                            <a:schemeClr val="dk1"/>
                          </a:solidFill>
                          <a:latin typeface="宋体" panose="02010600030101010101" pitchFamily="2" charset="-122"/>
                          <a:ea typeface="宋体" panose="02010600030101010101" pitchFamily="2" charset="-122"/>
                          <a:cs typeface="+mn-cs"/>
                        </a:rPr>
                        <a:t> </a:t>
                      </a:r>
                      <a:r>
                        <a:rPr lang="en-US" altLang="zh-CN" sz="1400" kern="1200" dirty="0" smtClean="0">
                          <a:solidFill>
                            <a:schemeClr val="dk1"/>
                          </a:solidFill>
                          <a:latin typeface="宋体" panose="02010600030101010101" pitchFamily="2" charset="-122"/>
                          <a:ea typeface="宋体" panose="02010600030101010101" pitchFamily="2" charset="-122"/>
                          <a:cs typeface="+mn-cs"/>
                        </a:rPr>
                        <a:t> </a:t>
                      </a:r>
                      <a:r>
                        <a:rPr lang="zh-CN" altLang="zh-CN" sz="1400" kern="1200" dirty="0" smtClean="0">
                          <a:solidFill>
                            <a:schemeClr val="dk1"/>
                          </a:solidFill>
                          <a:latin typeface="宋体" panose="02010600030101010101" pitchFamily="2" charset="-122"/>
                          <a:ea typeface="宋体" panose="02010600030101010101" pitchFamily="2" charset="-122"/>
                          <a:cs typeface="+mn-cs"/>
                        </a:rPr>
                        <a:t>生产经营单位的主要负责人未履行本法规定的安全生产管理职责，导致发生生产安全事故的，由</a:t>
                      </a:r>
                      <a:r>
                        <a:rPr lang="zh-CN" altLang="zh-CN" sz="1400" kern="1200" dirty="0" smtClean="0">
                          <a:solidFill>
                            <a:srgbClr val="FF0000"/>
                          </a:solidFill>
                          <a:latin typeface="宋体" panose="02010600030101010101" pitchFamily="2" charset="-122"/>
                          <a:ea typeface="宋体" panose="02010600030101010101" pitchFamily="2" charset="-122"/>
                          <a:cs typeface="+mn-cs"/>
                        </a:rPr>
                        <a:t>安全生产监督</a:t>
                      </a:r>
                      <a:r>
                        <a:rPr lang="zh-CN" altLang="zh-CN" sz="1400" kern="1200" dirty="0" smtClean="0">
                          <a:solidFill>
                            <a:schemeClr val="tx1"/>
                          </a:solidFill>
                          <a:latin typeface="宋体" panose="02010600030101010101" pitchFamily="2" charset="-122"/>
                          <a:ea typeface="宋体" panose="02010600030101010101" pitchFamily="2" charset="-122"/>
                          <a:cs typeface="+mn-cs"/>
                        </a:rPr>
                        <a:t>管理</a:t>
                      </a:r>
                      <a:r>
                        <a:rPr lang="zh-CN" altLang="zh-CN" sz="1400" kern="1200" dirty="0" smtClean="0">
                          <a:solidFill>
                            <a:schemeClr val="dk1"/>
                          </a:solidFill>
                          <a:latin typeface="宋体" panose="02010600030101010101" pitchFamily="2" charset="-122"/>
                          <a:ea typeface="宋体" panose="02010600030101010101" pitchFamily="2" charset="-122"/>
                          <a:cs typeface="+mn-cs"/>
                        </a:rPr>
                        <a:t>部门依照下列规定处以罚款：</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（一）发生一般事故的，处上一年年收入百分之</a:t>
                      </a:r>
                      <a:r>
                        <a:rPr lang="zh-CN" altLang="zh-CN" sz="1600" kern="1200" dirty="0" smtClean="0">
                          <a:solidFill>
                            <a:srgbClr val="FF0000"/>
                          </a:solidFill>
                          <a:latin typeface="宋体" panose="02010600030101010101" pitchFamily="2" charset="-122"/>
                          <a:ea typeface="宋体" panose="02010600030101010101" pitchFamily="2" charset="-122"/>
                          <a:cs typeface="+mn-cs"/>
                        </a:rPr>
                        <a:t>三十</a:t>
                      </a:r>
                      <a:r>
                        <a:rPr lang="zh-CN" altLang="zh-CN" sz="1600" kern="1200" dirty="0" smtClean="0">
                          <a:solidFill>
                            <a:schemeClr val="dk1"/>
                          </a:solidFill>
                          <a:latin typeface="宋体" panose="02010600030101010101" pitchFamily="2" charset="-122"/>
                          <a:ea typeface="宋体" panose="02010600030101010101" pitchFamily="2" charset="-122"/>
                          <a:cs typeface="+mn-cs"/>
                        </a:rPr>
                        <a:t>的罚款；</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（二）发生较大事故的，处上一年年收入百分之</a:t>
                      </a:r>
                      <a:r>
                        <a:rPr lang="zh-CN" altLang="zh-CN" sz="1600" kern="1200" dirty="0" smtClean="0">
                          <a:solidFill>
                            <a:srgbClr val="FF0000"/>
                          </a:solidFill>
                          <a:latin typeface="宋体" panose="02010600030101010101" pitchFamily="2" charset="-122"/>
                          <a:ea typeface="宋体" panose="02010600030101010101" pitchFamily="2" charset="-122"/>
                          <a:cs typeface="+mn-cs"/>
                        </a:rPr>
                        <a:t>四十</a:t>
                      </a:r>
                      <a:r>
                        <a:rPr lang="zh-CN" altLang="zh-CN" sz="1600" kern="1200" dirty="0" smtClean="0">
                          <a:solidFill>
                            <a:schemeClr val="dk1"/>
                          </a:solidFill>
                          <a:latin typeface="宋体" panose="02010600030101010101" pitchFamily="2" charset="-122"/>
                          <a:ea typeface="宋体" panose="02010600030101010101" pitchFamily="2" charset="-122"/>
                          <a:cs typeface="+mn-cs"/>
                        </a:rPr>
                        <a:t>的罚款；</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（三）发生重大事故的，处上一年年收入百分之</a:t>
                      </a:r>
                      <a:r>
                        <a:rPr lang="zh-CN" altLang="zh-CN" sz="1600" kern="1200" dirty="0" smtClean="0">
                          <a:solidFill>
                            <a:srgbClr val="FF0000"/>
                          </a:solidFill>
                          <a:latin typeface="宋体" panose="02010600030101010101" pitchFamily="2" charset="-122"/>
                          <a:ea typeface="宋体" panose="02010600030101010101" pitchFamily="2" charset="-122"/>
                          <a:cs typeface="+mn-cs"/>
                        </a:rPr>
                        <a:t>六十</a:t>
                      </a:r>
                      <a:r>
                        <a:rPr lang="zh-CN" altLang="zh-CN" sz="1600" kern="1200" dirty="0" smtClean="0">
                          <a:solidFill>
                            <a:schemeClr val="dk1"/>
                          </a:solidFill>
                          <a:latin typeface="宋体" panose="02010600030101010101" pitchFamily="2" charset="-122"/>
                          <a:ea typeface="宋体" panose="02010600030101010101" pitchFamily="2" charset="-122"/>
                          <a:cs typeface="+mn-cs"/>
                        </a:rPr>
                        <a:t>的罚款；</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（四）发生特别重大事故的，处上一年年收入百分之</a:t>
                      </a:r>
                      <a:r>
                        <a:rPr lang="zh-CN" altLang="zh-CN" sz="1600" kern="1200" dirty="0" smtClean="0">
                          <a:solidFill>
                            <a:srgbClr val="FF0000"/>
                          </a:solidFill>
                          <a:latin typeface="宋体" panose="02010600030101010101" pitchFamily="2" charset="-122"/>
                          <a:ea typeface="宋体" panose="02010600030101010101" pitchFamily="2" charset="-122"/>
                          <a:cs typeface="+mn-cs"/>
                        </a:rPr>
                        <a:t>八十</a:t>
                      </a:r>
                      <a:r>
                        <a:rPr lang="zh-CN" altLang="zh-CN" sz="1600" kern="1200" dirty="0" smtClean="0">
                          <a:solidFill>
                            <a:schemeClr val="dk1"/>
                          </a:solidFill>
                          <a:latin typeface="宋体" panose="02010600030101010101" pitchFamily="2" charset="-122"/>
                          <a:ea typeface="宋体" panose="02010600030101010101" pitchFamily="2" charset="-122"/>
                          <a:cs typeface="+mn-cs"/>
                        </a:rPr>
                        <a:t>的罚款。</a:t>
                      </a:r>
                    </a:p>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kern="1200" dirty="0" smtClean="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zh-CN" altLang="en-US" sz="1400" b="1" dirty="0" smtClean="0">
                          <a:latin typeface="宋体" panose="02010600030101010101" pitchFamily="2" charset="-122"/>
                          <a:ea typeface="宋体" panose="02010600030101010101" pitchFamily="2" charset="-122"/>
                        </a:rPr>
                        <a:t>第九十五条</a:t>
                      </a:r>
                      <a:r>
                        <a:rPr lang="zh-CN" altLang="en-US" sz="1400" dirty="0" smtClean="0">
                          <a:latin typeface="宋体" panose="02010600030101010101" pitchFamily="2" charset="-122"/>
                          <a:ea typeface="宋体" panose="02010600030101010101" pitchFamily="2" charset="-122"/>
                        </a:rPr>
                        <a:t>　生产经营单位的主要负责人未履行本法规定的安全生产管理职责，导致发生生产安全事故的，由</a:t>
                      </a:r>
                      <a:r>
                        <a:rPr lang="zh-CN" altLang="en-US" sz="1400" dirty="0" smtClean="0">
                          <a:solidFill>
                            <a:srgbClr val="FF0000"/>
                          </a:solidFill>
                          <a:latin typeface="宋体" panose="02010600030101010101" pitchFamily="2" charset="-122"/>
                          <a:ea typeface="宋体" panose="02010600030101010101" pitchFamily="2" charset="-122"/>
                        </a:rPr>
                        <a:t>应急</a:t>
                      </a:r>
                      <a:r>
                        <a:rPr lang="zh-CN" altLang="en-US" sz="1400" dirty="0" smtClean="0">
                          <a:solidFill>
                            <a:schemeClr val="tx1"/>
                          </a:solidFill>
                          <a:latin typeface="宋体" panose="02010600030101010101" pitchFamily="2" charset="-122"/>
                          <a:ea typeface="宋体" panose="02010600030101010101" pitchFamily="2" charset="-122"/>
                        </a:rPr>
                        <a:t>管理</a:t>
                      </a:r>
                      <a:r>
                        <a:rPr lang="zh-CN" altLang="en-US" sz="1400" dirty="0" smtClean="0">
                          <a:latin typeface="宋体" panose="02010600030101010101" pitchFamily="2" charset="-122"/>
                          <a:ea typeface="宋体" panose="02010600030101010101" pitchFamily="2" charset="-122"/>
                        </a:rPr>
                        <a:t>部门依照下列规定处以罚款</a:t>
                      </a:r>
                      <a:r>
                        <a:rPr lang="en-US" altLang="zh-CN" sz="1400" dirty="0" smtClean="0">
                          <a:latin typeface="宋体" panose="02010600030101010101" pitchFamily="2" charset="-122"/>
                          <a:ea typeface="宋体" panose="02010600030101010101" pitchFamily="2" charset="-122"/>
                        </a:rPr>
                        <a:t>:</a:t>
                      </a:r>
                      <a:endParaRPr lang="zh-CN" altLang="en-US" sz="1400" dirty="0" smtClean="0">
                        <a:latin typeface="宋体" panose="02010600030101010101" pitchFamily="2" charset="-122"/>
                        <a:ea typeface="宋体" panose="02010600030101010101" pitchFamily="2" charset="-122"/>
                      </a:endParaRPr>
                    </a:p>
                    <a:p>
                      <a:r>
                        <a:rPr lang="zh-CN" altLang="en-US" sz="1600" dirty="0" smtClean="0">
                          <a:latin typeface="宋体" panose="02010600030101010101" pitchFamily="2" charset="-122"/>
                          <a:ea typeface="宋体" panose="02010600030101010101" pitchFamily="2" charset="-122"/>
                        </a:rPr>
                        <a:t>（一）发生一般事故的，处上一年年收入百分之</a:t>
                      </a:r>
                      <a:r>
                        <a:rPr lang="zh-CN" altLang="en-US" sz="1600" dirty="0" smtClean="0">
                          <a:solidFill>
                            <a:srgbClr val="FF0000"/>
                          </a:solidFill>
                          <a:latin typeface="宋体" panose="02010600030101010101" pitchFamily="2" charset="-122"/>
                          <a:ea typeface="宋体" panose="02010600030101010101" pitchFamily="2" charset="-122"/>
                        </a:rPr>
                        <a:t>四十</a:t>
                      </a:r>
                      <a:r>
                        <a:rPr lang="zh-CN" altLang="en-US" sz="1600" dirty="0" smtClean="0">
                          <a:latin typeface="宋体" panose="02010600030101010101" pitchFamily="2" charset="-122"/>
                          <a:ea typeface="宋体" panose="02010600030101010101" pitchFamily="2" charset="-122"/>
                        </a:rPr>
                        <a:t>的罚款；</a:t>
                      </a:r>
                    </a:p>
                    <a:p>
                      <a:r>
                        <a:rPr lang="zh-CN" altLang="en-US" sz="1600" dirty="0" smtClean="0">
                          <a:latin typeface="宋体" panose="02010600030101010101" pitchFamily="2" charset="-122"/>
                          <a:ea typeface="宋体" panose="02010600030101010101" pitchFamily="2" charset="-122"/>
                        </a:rPr>
                        <a:t>（二）发生较大事故的，处上一年年收入百分之</a:t>
                      </a:r>
                      <a:r>
                        <a:rPr lang="zh-CN" altLang="en-US" sz="1600" dirty="0" smtClean="0">
                          <a:solidFill>
                            <a:srgbClr val="FF0000"/>
                          </a:solidFill>
                          <a:latin typeface="宋体" panose="02010600030101010101" pitchFamily="2" charset="-122"/>
                          <a:ea typeface="宋体" panose="02010600030101010101" pitchFamily="2" charset="-122"/>
                        </a:rPr>
                        <a:t>六十</a:t>
                      </a:r>
                      <a:r>
                        <a:rPr lang="zh-CN" altLang="en-US" sz="1600" dirty="0" smtClean="0">
                          <a:latin typeface="宋体" panose="02010600030101010101" pitchFamily="2" charset="-122"/>
                          <a:ea typeface="宋体" panose="02010600030101010101" pitchFamily="2" charset="-122"/>
                        </a:rPr>
                        <a:t>的罚款；</a:t>
                      </a:r>
                    </a:p>
                    <a:p>
                      <a:r>
                        <a:rPr lang="zh-CN" altLang="en-US" sz="1600" dirty="0" smtClean="0">
                          <a:latin typeface="宋体" panose="02010600030101010101" pitchFamily="2" charset="-122"/>
                          <a:ea typeface="宋体" panose="02010600030101010101" pitchFamily="2" charset="-122"/>
                        </a:rPr>
                        <a:t>（三）发生重大事故的，处上一年年收入百分之</a:t>
                      </a:r>
                      <a:r>
                        <a:rPr lang="zh-CN" altLang="en-US" sz="1600" dirty="0" smtClean="0">
                          <a:solidFill>
                            <a:srgbClr val="FF0000"/>
                          </a:solidFill>
                          <a:latin typeface="宋体" panose="02010600030101010101" pitchFamily="2" charset="-122"/>
                          <a:ea typeface="宋体" panose="02010600030101010101" pitchFamily="2" charset="-122"/>
                        </a:rPr>
                        <a:t>八十</a:t>
                      </a:r>
                      <a:r>
                        <a:rPr lang="zh-CN" altLang="en-US" sz="1600" dirty="0" smtClean="0">
                          <a:latin typeface="宋体" panose="02010600030101010101" pitchFamily="2" charset="-122"/>
                          <a:ea typeface="宋体" panose="02010600030101010101" pitchFamily="2" charset="-122"/>
                        </a:rPr>
                        <a:t>的罚款；</a:t>
                      </a:r>
                    </a:p>
                    <a:p>
                      <a:r>
                        <a:rPr lang="zh-CN" altLang="en-US" sz="1600" dirty="0" smtClean="0">
                          <a:latin typeface="宋体" panose="02010600030101010101" pitchFamily="2" charset="-122"/>
                          <a:ea typeface="宋体" panose="02010600030101010101" pitchFamily="2" charset="-122"/>
                        </a:rPr>
                        <a:t>（四）发生特别重大事故的，处上一年年收入百分之</a:t>
                      </a:r>
                      <a:r>
                        <a:rPr lang="zh-CN" altLang="en-US" sz="1600" dirty="0" smtClean="0">
                          <a:solidFill>
                            <a:srgbClr val="FF0000"/>
                          </a:solidFill>
                          <a:latin typeface="宋体" panose="02010600030101010101" pitchFamily="2" charset="-122"/>
                          <a:ea typeface="宋体" panose="02010600030101010101" pitchFamily="2" charset="-122"/>
                        </a:rPr>
                        <a:t>一百</a:t>
                      </a:r>
                      <a:r>
                        <a:rPr lang="zh-CN" altLang="en-US" sz="1600" dirty="0" smtClean="0">
                          <a:latin typeface="宋体" panose="02010600030101010101" pitchFamily="2" charset="-122"/>
                          <a:ea typeface="宋体" panose="02010600030101010101" pitchFamily="2" charset="-122"/>
                        </a:rPr>
                        <a:t>的罚款。</a:t>
                      </a:r>
                    </a:p>
                    <a:p>
                      <a:endParaRPr lang="zh-CN" altLang="en-US" sz="1400" dirty="0" smtClean="0">
                        <a:solidFill>
                          <a:srgbClr val="FF0000"/>
                        </a:solidFill>
                        <a:latin typeface="宋体" panose="02010600030101010101" pitchFamily="2" charset="-122"/>
                        <a:ea typeface="宋体" panose="02010600030101010101" pitchFamily="2" charset="-122"/>
                      </a:endParaRPr>
                    </a:p>
                  </a:txBody>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noChangeArrowheads="1"/>
          </p:cNvSpPr>
          <p:nvPr>
            <p:ph type="title"/>
          </p:nvPr>
        </p:nvSpPr>
        <p:spPr>
          <a:xfrm>
            <a:off x="323850" y="0"/>
            <a:ext cx="8362950" cy="476250"/>
          </a:xfrm>
        </p:spPr>
        <p:txBody>
          <a:bodyPr/>
          <a:lstStyle/>
          <a:p>
            <a:r>
              <a:rPr lang="zh-CN" altLang="en-US" sz="1800" smtClean="0">
                <a:latin typeface="宋体" charset="-122"/>
                <a:ea typeface="宋体" charset="-122"/>
              </a:rPr>
              <a:t>中华人民共和国安全生产法</a:t>
            </a:r>
            <a:r>
              <a:rPr lang="en-US" altLang="zh-CN" sz="1800" smtClean="0">
                <a:latin typeface="宋体" charset="-122"/>
                <a:ea typeface="宋体" charset="-122"/>
              </a:rPr>
              <a:t>2014           </a:t>
            </a:r>
            <a:r>
              <a:rPr lang="zh-CN" altLang="en-US" sz="1800" smtClean="0">
                <a:latin typeface="宋体" charset="-122"/>
                <a:ea typeface="宋体" charset="-122"/>
              </a:rPr>
              <a:t>中华人民共和国安全生产法</a:t>
            </a:r>
            <a:r>
              <a:rPr lang="en-US" altLang="zh-CN" sz="1800" smtClean="0">
                <a:latin typeface="宋体" charset="-122"/>
                <a:ea typeface="宋体" charset="-122"/>
              </a:rPr>
              <a:t>2021</a:t>
            </a:r>
            <a:endParaRPr lang="zh-CN" altLang="en-US" sz="1800" smtClean="0">
              <a:latin typeface="宋体" charset="-122"/>
              <a:ea typeface="宋体" charset="-122"/>
            </a:endParaRPr>
          </a:p>
        </p:txBody>
      </p:sp>
      <p:graphicFrame>
        <p:nvGraphicFramePr>
          <p:cNvPr id="4" name="内容占位符 3"/>
          <p:cNvGraphicFramePr>
            <a:graphicFrameLocks noGrp="1"/>
          </p:cNvGraphicFramePr>
          <p:nvPr>
            <p:ph idx="4294967295"/>
          </p:nvPr>
        </p:nvGraphicFramePr>
        <p:xfrm>
          <a:off x="0" y="476250"/>
          <a:ext cx="9180320" cy="6372225"/>
        </p:xfrm>
        <a:graphic>
          <a:graphicData uri="http://schemas.openxmlformats.org/drawingml/2006/table">
            <a:tbl>
              <a:tblPr firstRow="1" bandRow="1">
                <a:tableStyleId>{5C22544A-7EE6-4342-B048-85BDC9FD1C3A}</a:tableStyleId>
              </a:tblPr>
              <a:tblGrid>
                <a:gridCol w="4572000"/>
                <a:gridCol w="4608320"/>
              </a:tblGrid>
              <a:tr h="36002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lt1"/>
                          </a:solidFill>
                          <a:latin typeface="宋体" panose="02010600030101010101" pitchFamily="2" charset="-122"/>
                          <a:ea typeface="宋体" panose="02010600030101010101" pitchFamily="2" charset="-122"/>
                          <a:cs typeface="+mn-cs"/>
                        </a:rPr>
                        <a:t>第</a:t>
                      </a:r>
                      <a:r>
                        <a:rPr lang="zh-CN" altLang="en-US" sz="1600" b="1" kern="1200" dirty="0" smtClean="0">
                          <a:solidFill>
                            <a:schemeClr val="lt1"/>
                          </a:solidFill>
                          <a:latin typeface="宋体" panose="02010600030101010101" pitchFamily="2" charset="-122"/>
                          <a:ea typeface="宋体" panose="02010600030101010101" pitchFamily="2" charset="-122"/>
                          <a:cs typeface="+mn-cs"/>
                        </a:rPr>
                        <a:t>六</a:t>
                      </a:r>
                      <a:r>
                        <a:rPr lang="zh-CN" altLang="zh-CN" sz="1600" b="1" kern="1200" dirty="0" smtClean="0">
                          <a:solidFill>
                            <a:schemeClr val="lt1"/>
                          </a:solidFill>
                          <a:latin typeface="宋体" panose="02010600030101010101" pitchFamily="2" charset="-122"/>
                          <a:ea typeface="宋体" panose="02010600030101010101" pitchFamily="2" charset="-122"/>
                          <a:cs typeface="+mn-cs"/>
                        </a:rPr>
                        <a:t>章</a:t>
                      </a:r>
                      <a:r>
                        <a:rPr lang="en-US" altLang="zh-CN" sz="1600" b="1" kern="1200" dirty="0" smtClean="0">
                          <a:solidFill>
                            <a:schemeClr val="lt1"/>
                          </a:solidFill>
                          <a:latin typeface="宋体" panose="02010600030101010101" pitchFamily="2" charset="-122"/>
                          <a:ea typeface="宋体" panose="02010600030101010101" pitchFamily="2" charset="-122"/>
                          <a:cs typeface="+mn-cs"/>
                        </a:rPr>
                        <a:t>      </a:t>
                      </a:r>
                      <a:r>
                        <a:rPr lang="zh-CN" altLang="zh-CN" sz="1800" b="1" kern="1200" dirty="0" smtClean="0">
                          <a:solidFill>
                            <a:srgbClr val="FF0000"/>
                          </a:solidFill>
                          <a:latin typeface="宋体" panose="02010600030101010101" pitchFamily="2" charset="-122"/>
                          <a:ea typeface="宋体" panose="02010600030101010101" pitchFamily="2" charset="-122"/>
                          <a:cs typeface="+mn-cs"/>
                        </a:rPr>
                        <a:t>法律责任</a:t>
                      </a:r>
                      <a:endParaRPr lang="zh-CN" altLang="zh-CN" sz="1600" b="1" kern="1200" dirty="0" smtClean="0">
                        <a:solidFill>
                          <a:srgbClr val="FF0000"/>
                        </a:solidFill>
                        <a:latin typeface="宋体" panose="02010600030101010101" pitchFamily="2" charset="-122"/>
                        <a:ea typeface="宋体" panose="02010600030101010101" pitchFamily="2" charset="-122"/>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lt1"/>
                          </a:solidFill>
                          <a:latin typeface="宋体" panose="02010600030101010101" pitchFamily="2" charset="-122"/>
                          <a:ea typeface="宋体" panose="02010600030101010101" pitchFamily="2" charset="-122"/>
                          <a:cs typeface="+mn-cs"/>
                        </a:rPr>
                        <a:t>第</a:t>
                      </a:r>
                      <a:r>
                        <a:rPr lang="zh-CN" altLang="en-US" sz="1600" b="1" kern="1200" dirty="0" smtClean="0">
                          <a:solidFill>
                            <a:schemeClr val="lt1"/>
                          </a:solidFill>
                          <a:latin typeface="宋体" panose="02010600030101010101" pitchFamily="2" charset="-122"/>
                          <a:ea typeface="宋体" panose="02010600030101010101" pitchFamily="2" charset="-122"/>
                          <a:cs typeface="+mn-cs"/>
                        </a:rPr>
                        <a:t>六</a:t>
                      </a:r>
                      <a:r>
                        <a:rPr lang="zh-CN" altLang="zh-CN" sz="1600" b="1" kern="1200" dirty="0" smtClean="0">
                          <a:solidFill>
                            <a:schemeClr val="lt1"/>
                          </a:solidFill>
                          <a:latin typeface="宋体" panose="02010600030101010101" pitchFamily="2" charset="-122"/>
                          <a:ea typeface="宋体" panose="02010600030101010101" pitchFamily="2" charset="-122"/>
                          <a:cs typeface="+mn-cs"/>
                        </a:rPr>
                        <a:t>章</a:t>
                      </a:r>
                      <a:r>
                        <a:rPr lang="en-US" altLang="zh-CN" sz="1600" b="1" kern="1200" dirty="0" smtClean="0">
                          <a:solidFill>
                            <a:schemeClr val="lt1"/>
                          </a:solidFill>
                          <a:latin typeface="宋体" panose="02010600030101010101" pitchFamily="2" charset="-122"/>
                          <a:ea typeface="宋体" panose="02010600030101010101" pitchFamily="2" charset="-122"/>
                          <a:cs typeface="+mn-cs"/>
                        </a:rPr>
                        <a:t>      </a:t>
                      </a:r>
                      <a:r>
                        <a:rPr lang="zh-CN" altLang="zh-CN" sz="1800" b="1" kern="1200" dirty="0" smtClean="0">
                          <a:solidFill>
                            <a:srgbClr val="FF0000"/>
                          </a:solidFill>
                          <a:latin typeface="宋体" panose="02010600030101010101" pitchFamily="2" charset="-122"/>
                          <a:ea typeface="宋体" panose="02010600030101010101" pitchFamily="2" charset="-122"/>
                          <a:cs typeface="+mn-cs"/>
                        </a:rPr>
                        <a:t>法律责任</a:t>
                      </a:r>
                      <a:endParaRPr lang="zh-CN" altLang="zh-CN" sz="1600" b="1" kern="1200" dirty="0" smtClean="0">
                        <a:solidFill>
                          <a:srgbClr val="FF0000"/>
                        </a:solidFill>
                        <a:latin typeface="宋体" panose="02010600030101010101" pitchFamily="2" charset="-122"/>
                        <a:ea typeface="宋体" panose="02010600030101010101" pitchFamily="2" charset="-122"/>
                        <a:cs typeface="+mn-cs"/>
                      </a:endParaRPr>
                    </a:p>
                  </a:txBody>
                  <a:tcPr/>
                </a:tc>
              </a:tr>
              <a:tr h="143446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dk1"/>
                          </a:solidFill>
                          <a:latin typeface="宋体" panose="02010600030101010101" pitchFamily="2" charset="-122"/>
                          <a:ea typeface="宋体" panose="02010600030101010101" pitchFamily="2" charset="-122"/>
                          <a:cs typeface="+mn-cs"/>
                        </a:rPr>
                        <a:t>第九十三条</a:t>
                      </a:r>
                      <a:r>
                        <a:rPr lang="zh-CN" altLang="zh-CN" sz="1600" kern="1200" dirty="0" smtClean="0">
                          <a:solidFill>
                            <a:schemeClr val="dk1"/>
                          </a:solidFill>
                          <a:latin typeface="宋体" panose="02010600030101010101" pitchFamily="2" charset="-122"/>
                          <a:ea typeface="宋体" panose="02010600030101010101" pitchFamily="2" charset="-122"/>
                          <a:cs typeface="+mn-cs"/>
                        </a:rPr>
                        <a:t> 生产经营单位的</a:t>
                      </a:r>
                      <a:r>
                        <a:rPr lang="zh-CN" altLang="zh-CN" sz="1600" kern="1200" dirty="0" smtClean="0">
                          <a:solidFill>
                            <a:schemeClr val="tx1"/>
                          </a:solidFill>
                          <a:latin typeface="宋体" panose="02010600030101010101" pitchFamily="2" charset="-122"/>
                          <a:ea typeface="宋体" panose="02010600030101010101" pitchFamily="2" charset="-122"/>
                          <a:cs typeface="+mn-cs"/>
                        </a:rPr>
                        <a:t>安全生产管理人员</a:t>
                      </a:r>
                      <a:r>
                        <a:rPr lang="zh-CN" altLang="zh-CN" sz="1600" kern="1200" dirty="0" smtClean="0">
                          <a:solidFill>
                            <a:schemeClr val="dk1"/>
                          </a:solidFill>
                          <a:latin typeface="宋体" panose="02010600030101010101" pitchFamily="2" charset="-122"/>
                          <a:ea typeface="宋体" panose="02010600030101010101" pitchFamily="2" charset="-122"/>
                          <a:cs typeface="+mn-cs"/>
                        </a:rPr>
                        <a:t>未履行本法规定的安全生产管理职责的，责令限期改正；导致发生生产安全事故的，暂停或者</a:t>
                      </a:r>
                      <a:r>
                        <a:rPr lang="zh-CN" altLang="zh-CN" sz="1600" kern="1200" dirty="0" smtClean="0">
                          <a:solidFill>
                            <a:srgbClr val="FF0000"/>
                          </a:solidFill>
                          <a:latin typeface="宋体" panose="02010600030101010101" pitchFamily="2" charset="-122"/>
                          <a:ea typeface="宋体" panose="02010600030101010101" pitchFamily="2" charset="-122"/>
                          <a:cs typeface="+mn-cs"/>
                        </a:rPr>
                        <a:t>撤</a:t>
                      </a:r>
                      <a:r>
                        <a:rPr lang="zh-CN" altLang="zh-CN" sz="1600" kern="1200" dirty="0" smtClean="0">
                          <a:solidFill>
                            <a:schemeClr val="dk1"/>
                          </a:solidFill>
                          <a:latin typeface="宋体" panose="02010600030101010101" pitchFamily="2" charset="-122"/>
                          <a:ea typeface="宋体" panose="02010600030101010101" pitchFamily="2" charset="-122"/>
                          <a:cs typeface="+mn-cs"/>
                        </a:rPr>
                        <a:t>销其与安全生产有关的资格；构成犯罪的，依照刑法有关规定追究刑事责任。</a:t>
                      </a:r>
                    </a:p>
                  </a:txBody>
                  <a:tcPr/>
                </a:tc>
                <a:tc>
                  <a:txBody>
                    <a:bodyPr/>
                    <a:lstStyle/>
                    <a:p>
                      <a:r>
                        <a:rPr lang="zh-CN" altLang="en-US" sz="1400" b="1" dirty="0" smtClean="0">
                          <a:latin typeface="宋体" panose="02010600030101010101" pitchFamily="2" charset="-122"/>
                          <a:ea typeface="宋体" panose="02010600030101010101" pitchFamily="2" charset="-122"/>
                        </a:rPr>
                        <a:t>第九十六条</a:t>
                      </a:r>
                      <a:r>
                        <a:rPr lang="zh-CN" altLang="en-US" sz="1400" dirty="0" smtClean="0">
                          <a:latin typeface="宋体" panose="02010600030101010101" pitchFamily="2" charset="-122"/>
                          <a:ea typeface="宋体" panose="02010600030101010101" pitchFamily="2" charset="-122"/>
                        </a:rPr>
                        <a:t>　生产经营单位的</a:t>
                      </a:r>
                      <a:r>
                        <a:rPr lang="zh-CN" altLang="en-US" sz="1400" dirty="0" smtClean="0">
                          <a:solidFill>
                            <a:srgbClr val="FF0000"/>
                          </a:solidFill>
                          <a:latin typeface="宋体" panose="02010600030101010101" pitchFamily="2" charset="-122"/>
                          <a:ea typeface="宋体" panose="02010600030101010101" pitchFamily="2" charset="-122"/>
                        </a:rPr>
                        <a:t>其他负责人和</a:t>
                      </a:r>
                      <a:r>
                        <a:rPr lang="zh-CN" altLang="en-US" sz="1400" dirty="0" smtClean="0">
                          <a:latin typeface="宋体" panose="02010600030101010101" pitchFamily="2" charset="-122"/>
                          <a:ea typeface="宋体" panose="02010600030101010101" pitchFamily="2" charset="-122"/>
                        </a:rPr>
                        <a:t>安全生产管理人员未履行本法规定的安全生产管理职责的，责令限期改正，</a:t>
                      </a:r>
                      <a:r>
                        <a:rPr lang="zh-CN" altLang="en-US" sz="1400" dirty="0" smtClean="0">
                          <a:solidFill>
                            <a:srgbClr val="FF0000"/>
                          </a:solidFill>
                          <a:latin typeface="宋体" panose="02010600030101010101" pitchFamily="2" charset="-122"/>
                          <a:ea typeface="宋体" panose="02010600030101010101" pitchFamily="2" charset="-122"/>
                        </a:rPr>
                        <a:t>处一万元以上三万元以下的罚款</a:t>
                      </a:r>
                      <a:r>
                        <a:rPr lang="zh-CN" altLang="en-US" sz="1400" dirty="0" smtClean="0">
                          <a:solidFill>
                            <a:schemeClr val="tx1"/>
                          </a:solidFill>
                          <a:latin typeface="宋体" panose="02010600030101010101" pitchFamily="2" charset="-122"/>
                          <a:ea typeface="宋体" panose="02010600030101010101" pitchFamily="2" charset="-122"/>
                        </a:rPr>
                        <a:t>；</a:t>
                      </a:r>
                      <a:r>
                        <a:rPr lang="zh-CN" altLang="en-US" sz="1400" dirty="0" smtClean="0">
                          <a:latin typeface="宋体" panose="02010600030101010101" pitchFamily="2" charset="-122"/>
                          <a:ea typeface="宋体" panose="02010600030101010101" pitchFamily="2" charset="-122"/>
                        </a:rPr>
                        <a:t>导致发生生产安全事故的，暂停或者</a:t>
                      </a:r>
                      <a:r>
                        <a:rPr lang="zh-CN" altLang="en-US" sz="1400" dirty="0" smtClean="0">
                          <a:solidFill>
                            <a:srgbClr val="FF0000"/>
                          </a:solidFill>
                          <a:latin typeface="宋体" panose="02010600030101010101" pitchFamily="2" charset="-122"/>
                          <a:ea typeface="宋体" panose="02010600030101010101" pitchFamily="2" charset="-122"/>
                        </a:rPr>
                        <a:t>吊</a:t>
                      </a:r>
                      <a:r>
                        <a:rPr lang="zh-CN" altLang="en-US" sz="1400" dirty="0" smtClean="0">
                          <a:latin typeface="宋体" panose="02010600030101010101" pitchFamily="2" charset="-122"/>
                          <a:ea typeface="宋体" panose="02010600030101010101" pitchFamily="2" charset="-122"/>
                        </a:rPr>
                        <a:t>销其与安全生产有关的资格，</a:t>
                      </a:r>
                      <a:r>
                        <a:rPr lang="zh-CN" altLang="en-US" sz="1400" dirty="0" smtClean="0">
                          <a:solidFill>
                            <a:srgbClr val="FF0000"/>
                          </a:solidFill>
                          <a:latin typeface="宋体" panose="02010600030101010101" pitchFamily="2" charset="-122"/>
                          <a:ea typeface="宋体" panose="02010600030101010101" pitchFamily="2" charset="-122"/>
                        </a:rPr>
                        <a:t>并处上一年年收入百分之二十以上百分之五十以下的罚款</a:t>
                      </a:r>
                      <a:r>
                        <a:rPr lang="zh-CN" altLang="en-US" sz="1400" dirty="0" smtClean="0">
                          <a:solidFill>
                            <a:schemeClr val="tx1"/>
                          </a:solidFill>
                          <a:latin typeface="宋体" panose="02010600030101010101" pitchFamily="2" charset="-122"/>
                          <a:ea typeface="宋体" panose="02010600030101010101" pitchFamily="2" charset="-122"/>
                        </a:rPr>
                        <a:t>；</a:t>
                      </a:r>
                      <a:r>
                        <a:rPr lang="zh-CN" altLang="en-US" sz="1400" dirty="0" smtClean="0">
                          <a:latin typeface="宋体" panose="02010600030101010101" pitchFamily="2" charset="-122"/>
                          <a:ea typeface="宋体" panose="02010600030101010101" pitchFamily="2" charset="-122"/>
                        </a:rPr>
                        <a:t>构成犯罪的，依照刑法有关规定追究刑事责任。</a:t>
                      </a:r>
                    </a:p>
                  </a:txBody>
                  <a:tcPr/>
                </a:tc>
              </a:tr>
              <a:tr h="720050">
                <a:tc>
                  <a:txBody>
                    <a:bodyPr/>
                    <a:lstStyle/>
                    <a:p>
                      <a:r>
                        <a:rPr lang="zh-CN" altLang="zh-CN" sz="1400" b="1" kern="1200" dirty="0" smtClean="0">
                          <a:solidFill>
                            <a:schemeClr val="dk1"/>
                          </a:solidFill>
                          <a:latin typeface="宋体" panose="02010600030101010101" pitchFamily="2" charset="-122"/>
                          <a:ea typeface="宋体" panose="02010600030101010101" pitchFamily="2" charset="-122"/>
                          <a:cs typeface="+mn-cs"/>
                        </a:rPr>
                        <a:t>第九十四条</a:t>
                      </a:r>
                      <a:r>
                        <a:rPr lang="zh-CN" altLang="zh-CN" sz="1400" kern="1200" dirty="0" smtClean="0">
                          <a:solidFill>
                            <a:schemeClr val="dk1"/>
                          </a:solidFill>
                          <a:latin typeface="宋体" panose="02010600030101010101" pitchFamily="2" charset="-122"/>
                          <a:ea typeface="宋体" panose="02010600030101010101" pitchFamily="2" charset="-122"/>
                          <a:cs typeface="+mn-cs"/>
                        </a:rPr>
                        <a:t> </a:t>
                      </a:r>
                      <a:r>
                        <a:rPr lang="en-US" altLang="zh-CN" sz="1400" kern="1200" dirty="0" smtClean="0">
                          <a:solidFill>
                            <a:schemeClr val="dk1"/>
                          </a:solidFill>
                          <a:latin typeface="宋体" panose="02010600030101010101" pitchFamily="2" charset="-122"/>
                          <a:ea typeface="宋体" panose="02010600030101010101" pitchFamily="2" charset="-122"/>
                          <a:cs typeface="+mn-cs"/>
                        </a:rPr>
                        <a:t> </a:t>
                      </a:r>
                      <a:r>
                        <a:rPr lang="zh-CN" altLang="zh-CN" sz="1400" kern="1200" dirty="0" smtClean="0">
                          <a:solidFill>
                            <a:schemeClr val="dk1"/>
                          </a:solidFill>
                          <a:latin typeface="宋体" panose="02010600030101010101" pitchFamily="2" charset="-122"/>
                          <a:ea typeface="宋体" panose="02010600030101010101" pitchFamily="2" charset="-122"/>
                          <a:cs typeface="+mn-cs"/>
                        </a:rPr>
                        <a:t>生产经营单位有下列行为之一的，责令限期改正，可以处</a:t>
                      </a:r>
                      <a:r>
                        <a:rPr lang="zh-CN" altLang="zh-CN" sz="1400" kern="1200" dirty="0" smtClean="0">
                          <a:solidFill>
                            <a:srgbClr val="FF0000"/>
                          </a:solidFill>
                          <a:latin typeface="宋体" panose="02010600030101010101" pitchFamily="2" charset="-122"/>
                          <a:ea typeface="宋体" panose="02010600030101010101" pitchFamily="2" charset="-122"/>
                          <a:cs typeface="+mn-cs"/>
                        </a:rPr>
                        <a:t>五万</a:t>
                      </a:r>
                      <a:r>
                        <a:rPr lang="zh-CN" altLang="zh-CN" sz="1400" kern="1200" dirty="0" smtClean="0">
                          <a:solidFill>
                            <a:schemeClr val="dk1"/>
                          </a:solidFill>
                          <a:latin typeface="宋体" panose="02010600030101010101" pitchFamily="2" charset="-122"/>
                          <a:ea typeface="宋体" panose="02010600030101010101" pitchFamily="2" charset="-122"/>
                          <a:cs typeface="+mn-cs"/>
                        </a:rPr>
                        <a:t>元以下的罚款；逾期未改正的，责令</a:t>
                      </a:r>
                      <a:r>
                        <a:rPr lang="zh-CN" altLang="zh-CN" sz="1400" kern="1200" dirty="0" smtClean="0">
                          <a:solidFill>
                            <a:schemeClr val="tx1"/>
                          </a:solidFill>
                          <a:latin typeface="宋体" panose="02010600030101010101" pitchFamily="2" charset="-122"/>
                          <a:ea typeface="宋体" panose="02010600030101010101" pitchFamily="2" charset="-122"/>
                          <a:cs typeface="+mn-cs"/>
                        </a:rPr>
                        <a:t>停产</a:t>
                      </a:r>
                      <a:r>
                        <a:rPr lang="zh-CN" altLang="zh-CN" sz="1400" kern="1200" dirty="0" smtClean="0">
                          <a:solidFill>
                            <a:schemeClr val="dk1"/>
                          </a:solidFill>
                          <a:latin typeface="宋体" panose="02010600030101010101" pitchFamily="2" charset="-122"/>
                          <a:ea typeface="宋体" panose="02010600030101010101" pitchFamily="2" charset="-122"/>
                          <a:cs typeface="+mn-cs"/>
                        </a:rPr>
                        <a:t>停业整顿，并处</a:t>
                      </a:r>
                      <a:r>
                        <a:rPr lang="zh-CN" altLang="zh-CN" sz="1400" kern="1200" dirty="0" smtClean="0">
                          <a:solidFill>
                            <a:srgbClr val="FF0000"/>
                          </a:solidFill>
                          <a:latin typeface="宋体" panose="02010600030101010101" pitchFamily="2" charset="-122"/>
                          <a:ea typeface="宋体" panose="02010600030101010101" pitchFamily="2" charset="-122"/>
                          <a:cs typeface="+mn-cs"/>
                        </a:rPr>
                        <a:t>五万元</a:t>
                      </a:r>
                      <a:r>
                        <a:rPr lang="zh-CN" altLang="zh-CN" sz="1400" kern="1200" dirty="0" smtClean="0">
                          <a:solidFill>
                            <a:schemeClr val="tx1"/>
                          </a:solidFill>
                          <a:latin typeface="宋体" panose="02010600030101010101" pitchFamily="2" charset="-122"/>
                          <a:ea typeface="宋体" panose="02010600030101010101" pitchFamily="2" charset="-122"/>
                          <a:cs typeface="+mn-cs"/>
                        </a:rPr>
                        <a:t>以上</a:t>
                      </a:r>
                      <a:r>
                        <a:rPr lang="zh-CN" altLang="zh-CN" sz="1400" kern="1200" dirty="0" smtClean="0">
                          <a:solidFill>
                            <a:srgbClr val="FF0000"/>
                          </a:solidFill>
                          <a:latin typeface="宋体" panose="02010600030101010101" pitchFamily="2" charset="-122"/>
                          <a:ea typeface="宋体" panose="02010600030101010101" pitchFamily="2" charset="-122"/>
                          <a:cs typeface="+mn-cs"/>
                        </a:rPr>
                        <a:t>十万元</a:t>
                      </a:r>
                      <a:r>
                        <a:rPr lang="zh-CN" altLang="zh-CN" sz="1400" kern="1200" dirty="0" smtClean="0">
                          <a:solidFill>
                            <a:schemeClr val="tx1"/>
                          </a:solidFill>
                          <a:latin typeface="宋体" panose="02010600030101010101" pitchFamily="2" charset="-122"/>
                          <a:ea typeface="宋体" panose="02010600030101010101" pitchFamily="2" charset="-122"/>
                          <a:cs typeface="+mn-cs"/>
                        </a:rPr>
                        <a:t>以下</a:t>
                      </a:r>
                      <a:r>
                        <a:rPr lang="zh-CN" altLang="zh-CN" sz="1400" kern="1200" dirty="0" smtClean="0">
                          <a:solidFill>
                            <a:schemeClr val="dk1"/>
                          </a:solidFill>
                          <a:latin typeface="宋体" panose="02010600030101010101" pitchFamily="2" charset="-122"/>
                          <a:ea typeface="宋体" panose="02010600030101010101" pitchFamily="2" charset="-122"/>
                          <a:cs typeface="+mn-cs"/>
                        </a:rPr>
                        <a:t>的罚款，对其直接负责的主管人员和其他直接责任人员处</a:t>
                      </a:r>
                      <a:r>
                        <a:rPr lang="zh-CN" altLang="zh-CN" sz="1400" kern="1200" dirty="0" smtClean="0">
                          <a:solidFill>
                            <a:srgbClr val="FF0000"/>
                          </a:solidFill>
                          <a:latin typeface="宋体" panose="02010600030101010101" pitchFamily="2" charset="-122"/>
                          <a:ea typeface="宋体" panose="02010600030101010101" pitchFamily="2" charset="-122"/>
                          <a:cs typeface="+mn-cs"/>
                        </a:rPr>
                        <a:t>一万元</a:t>
                      </a:r>
                      <a:r>
                        <a:rPr lang="zh-CN" altLang="zh-CN" sz="1400" kern="1200" dirty="0" smtClean="0">
                          <a:solidFill>
                            <a:schemeClr val="tx1"/>
                          </a:solidFill>
                          <a:latin typeface="宋体" panose="02010600030101010101" pitchFamily="2" charset="-122"/>
                          <a:ea typeface="宋体" panose="02010600030101010101" pitchFamily="2" charset="-122"/>
                          <a:cs typeface="+mn-cs"/>
                        </a:rPr>
                        <a:t>以上</a:t>
                      </a:r>
                      <a:r>
                        <a:rPr lang="zh-CN" altLang="zh-CN" sz="1400" kern="1200" dirty="0" smtClean="0">
                          <a:solidFill>
                            <a:srgbClr val="FF0000"/>
                          </a:solidFill>
                          <a:latin typeface="宋体" panose="02010600030101010101" pitchFamily="2" charset="-122"/>
                          <a:ea typeface="宋体" panose="02010600030101010101" pitchFamily="2" charset="-122"/>
                          <a:cs typeface="+mn-cs"/>
                        </a:rPr>
                        <a:t>二万元</a:t>
                      </a:r>
                      <a:r>
                        <a:rPr lang="zh-CN" altLang="zh-CN" sz="1400" kern="1200" dirty="0" smtClean="0">
                          <a:solidFill>
                            <a:schemeClr val="tx1"/>
                          </a:solidFill>
                          <a:latin typeface="宋体" panose="02010600030101010101" pitchFamily="2" charset="-122"/>
                          <a:ea typeface="宋体" panose="02010600030101010101" pitchFamily="2" charset="-122"/>
                          <a:cs typeface="+mn-cs"/>
                        </a:rPr>
                        <a:t>以下</a:t>
                      </a:r>
                      <a:r>
                        <a:rPr lang="zh-CN" altLang="zh-CN" sz="1400" kern="1200" dirty="0" smtClean="0">
                          <a:solidFill>
                            <a:schemeClr val="dk1"/>
                          </a:solidFill>
                          <a:latin typeface="宋体" panose="02010600030101010101" pitchFamily="2" charset="-122"/>
                          <a:ea typeface="宋体" panose="02010600030101010101" pitchFamily="2" charset="-122"/>
                          <a:cs typeface="+mn-cs"/>
                        </a:rPr>
                        <a:t>的罚款：</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（一）未按照规定设置安全生产管理机构或者配备安全生产管理人员的；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（二）危险物品的生产、经营、储存单位以及矿山、金属冶炼、建筑施工、</a:t>
                      </a:r>
                      <a:r>
                        <a:rPr lang="zh-CN" altLang="zh-CN" sz="1400" kern="1200" dirty="0" smtClean="0">
                          <a:solidFill>
                            <a:srgbClr val="FF0000"/>
                          </a:solidFill>
                          <a:latin typeface="宋体" panose="02010600030101010101" pitchFamily="2" charset="-122"/>
                          <a:ea typeface="宋体" panose="02010600030101010101" pitchFamily="2" charset="-122"/>
                          <a:cs typeface="+mn-cs"/>
                        </a:rPr>
                        <a:t>道路</a:t>
                      </a:r>
                      <a:r>
                        <a:rPr lang="zh-CN" altLang="zh-CN" sz="1400" kern="1200" dirty="0" smtClean="0">
                          <a:solidFill>
                            <a:schemeClr val="dk1"/>
                          </a:solidFill>
                          <a:latin typeface="宋体" panose="02010600030101010101" pitchFamily="2" charset="-122"/>
                          <a:ea typeface="宋体" panose="02010600030101010101" pitchFamily="2" charset="-122"/>
                          <a:cs typeface="+mn-cs"/>
                        </a:rPr>
                        <a:t>运输单位的主要负责人和安全生产管理人员未按照规定经考核合格的；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（三）未按照规定对从业人员、被派遣劳动者、实习学生进行安全生产教育和培训，或者未按照规定如实告知有关的安全生产事项的；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（四）未如实记录安全生产教育和培训情况的；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（五）未将事故隐患排查治理情况如实记录或者未向从业人员通报的；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（六）未按照规定制定生产安全事故应急救援预案或者未定期组织演练的；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（七）特种作业人员未按照规定经专门的安全作业培训并取得相应资格，上岗作业的。</a:t>
                      </a:r>
                    </a:p>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kern="1200" dirty="0" smtClean="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zh-CN" altLang="en-US" sz="1400" b="1" dirty="0" smtClean="0">
                          <a:latin typeface="宋体" panose="02010600030101010101" pitchFamily="2" charset="-122"/>
                          <a:ea typeface="宋体" panose="02010600030101010101" pitchFamily="2" charset="-122"/>
                        </a:rPr>
                        <a:t>第九十七条</a:t>
                      </a:r>
                      <a:r>
                        <a:rPr lang="zh-CN" altLang="en-US" sz="1400" dirty="0" smtClean="0">
                          <a:latin typeface="宋体" panose="02010600030101010101" pitchFamily="2" charset="-122"/>
                          <a:ea typeface="宋体" panose="02010600030101010101" pitchFamily="2" charset="-122"/>
                        </a:rPr>
                        <a:t>　生产经营单位有下列行为之一的，责令限期改正，处</a:t>
                      </a:r>
                      <a:r>
                        <a:rPr lang="zh-CN" altLang="en-US" sz="1400" dirty="0" smtClean="0">
                          <a:solidFill>
                            <a:srgbClr val="FF0000"/>
                          </a:solidFill>
                          <a:latin typeface="宋体" panose="02010600030101010101" pitchFamily="2" charset="-122"/>
                          <a:ea typeface="宋体" panose="02010600030101010101" pitchFamily="2" charset="-122"/>
                        </a:rPr>
                        <a:t>十万</a:t>
                      </a:r>
                      <a:r>
                        <a:rPr lang="zh-CN" altLang="en-US" sz="1400" dirty="0" smtClean="0">
                          <a:latin typeface="宋体" panose="02010600030101010101" pitchFamily="2" charset="-122"/>
                          <a:ea typeface="宋体" panose="02010600030101010101" pitchFamily="2" charset="-122"/>
                        </a:rPr>
                        <a:t>元以下的罚款；逾期未改正的，责令停产停业整顿，并处</a:t>
                      </a:r>
                      <a:r>
                        <a:rPr lang="zh-CN" altLang="en-US" sz="1400" dirty="0" smtClean="0">
                          <a:solidFill>
                            <a:srgbClr val="FF0000"/>
                          </a:solidFill>
                          <a:latin typeface="宋体" panose="02010600030101010101" pitchFamily="2" charset="-122"/>
                          <a:ea typeface="宋体" panose="02010600030101010101" pitchFamily="2" charset="-122"/>
                        </a:rPr>
                        <a:t>十万元</a:t>
                      </a:r>
                      <a:r>
                        <a:rPr lang="zh-CN" altLang="en-US" sz="1400" dirty="0" smtClean="0">
                          <a:solidFill>
                            <a:schemeClr val="tx1"/>
                          </a:solidFill>
                          <a:latin typeface="宋体" panose="02010600030101010101" pitchFamily="2" charset="-122"/>
                          <a:ea typeface="宋体" panose="02010600030101010101" pitchFamily="2" charset="-122"/>
                        </a:rPr>
                        <a:t>以上</a:t>
                      </a:r>
                      <a:r>
                        <a:rPr lang="zh-CN" altLang="en-US" sz="1400" dirty="0" smtClean="0">
                          <a:solidFill>
                            <a:srgbClr val="FF0000"/>
                          </a:solidFill>
                          <a:latin typeface="宋体" panose="02010600030101010101" pitchFamily="2" charset="-122"/>
                          <a:ea typeface="宋体" panose="02010600030101010101" pitchFamily="2" charset="-122"/>
                        </a:rPr>
                        <a:t>二十万元</a:t>
                      </a:r>
                      <a:r>
                        <a:rPr lang="zh-CN" altLang="en-US" sz="1400" dirty="0" smtClean="0">
                          <a:solidFill>
                            <a:schemeClr val="tx1"/>
                          </a:solidFill>
                          <a:latin typeface="宋体" panose="02010600030101010101" pitchFamily="2" charset="-122"/>
                          <a:ea typeface="宋体" panose="02010600030101010101" pitchFamily="2" charset="-122"/>
                        </a:rPr>
                        <a:t>以下</a:t>
                      </a:r>
                      <a:r>
                        <a:rPr lang="zh-CN" altLang="en-US" sz="1400" dirty="0" smtClean="0">
                          <a:latin typeface="宋体" panose="02010600030101010101" pitchFamily="2" charset="-122"/>
                          <a:ea typeface="宋体" panose="02010600030101010101" pitchFamily="2" charset="-122"/>
                        </a:rPr>
                        <a:t>的罚款，对其直接负责的主管人员和其他直接责任人员处</a:t>
                      </a:r>
                      <a:r>
                        <a:rPr lang="zh-CN" altLang="en-US" sz="1400" dirty="0" smtClean="0">
                          <a:solidFill>
                            <a:srgbClr val="FF0000"/>
                          </a:solidFill>
                          <a:latin typeface="宋体" panose="02010600030101010101" pitchFamily="2" charset="-122"/>
                          <a:ea typeface="宋体" panose="02010600030101010101" pitchFamily="2" charset="-122"/>
                        </a:rPr>
                        <a:t>二万元</a:t>
                      </a:r>
                      <a:r>
                        <a:rPr lang="zh-CN" altLang="en-US" sz="1400" dirty="0" smtClean="0">
                          <a:solidFill>
                            <a:schemeClr val="tx1"/>
                          </a:solidFill>
                          <a:latin typeface="宋体" panose="02010600030101010101" pitchFamily="2" charset="-122"/>
                          <a:ea typeface="宋体" panose="02010600030101010101" pitchFamily="2" charset="-122"/>
                        </a:rPr>
                        <a:t>以上</a:t>
                      </a:r>
                      <a:r>
                        <a:rPr lang="zh-CN" altLang="en-US" sz="1400" dirty="0" smtClean="0">
                          <a:solidFill>
                            <a:srgbClr val="FF0000"/>
                          </a:solidFill>
                          <a:latin typeface="宋体" panose="02010600030101010101" pitchFamily="2" charset="-122"/>
                          <a:ea typeface="宋体" panose="02010600030101010101" pitchFamily="2" charset="-122"/>
                        </a:rPr>
                        <a:t>五万元</a:t>
                      </a:r>
                      <a:r>
                        <a:rPr lang="zh-CN" altLang="en-US" sz="1400" dirty="0" smtClean="0">
                          <a:solidFill>
                            <a:schemeClr val="tx1"/>
                          </a:solidFill>
                          <a:latin typeface="宋体" panose="02010600030101010101" pitchFamily="2" charset="-122"/>
                          <a:ea typeface="宋体" panose="02010600030101010101" pitchFamily="2" charset="-122"/>
                        </a:rPr>
                        <a:t>以下</a:t>
                      </a:r>
                      <a:r>
                        <a:rPr lang="zh-CN" altLang="en-US" sz="1400" dirty="0" smtClean="0">
                          <a:latin typeface="宋体" panose="02010600030101010101" pitchFamily="2" charset="-122"/>
                          <a:ea typeface="宋体" panose="02010600030101010101" pitchFamily="2" charset="-122"/>
                        </a:rPr>
                        <a:t>的罚款</a:t>
                      </a:r>
                      <a:r>
                        <a:rPr lang="en-US" altLang="zh-CN" sz="1400" dirty="0" smtClean="0">
                          <a:latin typeface="宋体" panose="02010600030101010101" pitchFamily="2" charset="-122"/>
                          <a:ea typeface="宋体" panose="02010600030101010101" pitchFamily="2" charset="-122"/>
                        </a:rPr>
                        <a:t>:</a:t>
                      </a:r>
                      <a:endParaRPr lang="zh-CN" altLang="en-US" sz="1400" dirty="0" smtClean="0">
                        <a:latin typeface="宋体" panose="02010600030101010101" pitchFamily="2" charset="-122"/>
                        <a:ea typeface="宋体" panose="02010600030101010101" pitchFamily="2" charset="-122"/>
                      </a:endParaRPr>
                    </a:p>
                    <a:p>
                      <a:r>
                        <a:rPr lang="zh-CN" altLang="en-US" sz="1400" dirty="0" smtClean="0">
                          <a:latin typeface="宋体" panose="02010600030101010101" pitchFamily="2" charset="-122"/>
                          <a:ea typeface="宋体" panose="02010600030101010101" pitchFamily="2" charset="-122"/>
                        </a:rPr>
                        <a:t>（一）未按照规定设置安全生产管理机构或者配备安全生产管理人员</a:t>
                      </a:r>
                      <a:r>
                        <a:rPr lang="zh-CN" altLang="en-US" sz="1400" dirty="0" smtClean="0">
                          <a:solidFill>
                            <a:srgbClr val="FF0000"/>
                          </a:solidFill>
                          <a:latin typeface="宋体" panose="02010600030101010101" pitchFamily="2" charset="-122"/>
                          <a:ea typeface="宋体" panose="02010600030101010101" pitchFamily="2" charset="-122"/>
                        </a:rPr>
                        <a:t>、注册安全工程师</a:t>
                      </a:r>
                      <a:r>
                        <a:rPr lang="zh-CN" altLang="en-US" sz="1400" dirty="0" smtClean="0">
                          <a:latin typeface="宋体" panose="02010600030101010101" pitchFamily="2" charset="-122"/>
                          <a:ea typeface="宋体" panose="02010600030101010101" pitchFamily="2" charset="-122"/>
                        </a:rPr>
                        <a:t>的；</a:t>
                      </a:r>
                    </a:p>
                    <a:p>
                      <a:r>
                        <a:rPr lang="zh-CN" altLang="en-US" sz="1400" dirty="0" smtClean="0">
                          <a:latin typeface="宋体" panose="02010600030101010101" pitchFamily="2" charset="-122"/>
                          <a:ea typeface="宋体" panose="02010600030101010101" pitchFamily="2" charset="-122"/>
                        </a:rPr>
                        <a:t>（二）危险物品的生产、经营、储存、</a:t>
                      </a:r>
                      <a:r>
                        <a:rPr lang="zh-CN" altLang="en-US" sz="1400" dirty="0" smtClean="0">
                          <a:solidFill>
                            <a:srgbClr val="FF0000"/>
                          </a:solidFill>
                          <a:latin typeface="宋体" panose="02010600030101010101" pitchFamily="2" charset="-122"/>
                          <a:ea typeface="宋体" panose="02010600030101010101" pitchFamily="2" charset="-122"/>
                        </a:rPr>
                        <a:t>装卸</a:t>
                      </a:r>
                      <a:r>
                        <a:rPr lang="zh-CN" altLang="en-US" sz="1400" dirty="0" smtClean="0">
                          <a:latin typeface="宋体" panose="02010600030101010101" pitchFamily="2" charset="-122"/>
                          <a:ea typeface="宋体" panose="02010600030101010101" pitchFamily="2" charset="-122"/>
                        </a:rPr>
                        <a:t>单位以及矿山、金属冶炼、建筑施工、运输单位的主要负责人和安全生产管理人员未按照规定经考核合格的；</a:t>
                      </a:r>
                    </a:p>
                    <a:p>
                      <a:r>
                        <a:rPr lang="zh-CN" altLang="en-US" sz="1400" dirty="0" smtClean="0">
                          <a:latin typeface="宋体" panose="02010600030101010101" pitchFamily="2" charset="-122"/>
                          <a:ea typeface="宋体" panose="02010600030101010101" pitchFamily="2" charset="-122"/>
                        </a:rPr>
                        <a:t>（三）未按照规定对从业人员、被派遣劳动者、实习学生进行安全生产教育和培训，或者未按照规定如实告知有关的安全生产事项的；</a:t>
                      </a:r>
                    </a:p>
                    <a:p>
                      <a:r>
                        <a:rPr lang="zh-CN" altLang="en-US" sz="1400" dirty="0" smtClean="0">
                          <a:latin typeface="宋体" panose="02010600030101010101" pitchFamily="2" charset="-122"/>
                          <a:ea typeface="宋体" panose="02010600030101010101" pitchFamily="2" charset="-122"/>
                        </a:rPr>
                        <a:t>（四）未如实记录安全生产教育和培训情况的；</a:t>
                      </a:r>
                    </a:p>
                    <a:p>
                      <a:r>
                        <a:rPr lang="zh-CN" altLang="en-US" sz="1400" dirty="0" smtClean="0">
                          <a:latin typeface="宋体" panose="02010600030101010101" pitchFamily="2" charset="-122"/>
                          <a:ea typeface="宋体" panose="02010600030101010101" pitchFamily="2" charset="-122"/>
                        </a:rPr>
                        <a:t>（五）未将事故隐患排查治理情况如实记录或者未向从业人员通报的；</a:t>
                      </a:r>
                    </a:p>
                    <a:p>
                      <a:r>
                        <a:rPr lang="zh-CN" altLang="en-US" sz="1400" dirty="0" smtClean="0">
                          <a:latin typeface="宋体" panose="02010600030101010101" pitchFamily="2" charset="-122"/>
                          <a:ea typeface="宋体" panose="02010600030101010101" pitchFamily="2" charset="-122"/>
                        </a:rPr>
                        <a:t>（六）未按照规定制定生产安全事故应急救援预案或者未定期组织演练的；</a:t>
                      </a:r>
                    </a:p>
                    <a:p>
                      <a:r>
                        <a:rPr lang="zh-CN" altLang="en-US" sz="1400" dirty="0" smtClean="0">
                          <a:latin typeface="宋体" panose="02010600030101010101" pitchFamily="2" charset="-122"/>
                          <a:ea typeface="宋体" panose="02010600030101010101" pitchFamily="2" charset="-122"/>
                        </a:rPr>
                        <a:t>（七）特种作业人员未按照规定经专门的安全作业培训并取得相应资格，上岗作业的。</a:t>
                      </a:r>
                    </a:p>
                    <a:p>
                      <a:endParaRPr lang="zh-CN" altLang="en-US" sz="1400" dirty="0" smtClean="0">
                        <a:solidFill>
                          <a:srgbClr val="FF0000"/>
                        </a:solidFill>
                        <a:latin typeface="宋体" panose="02010600030101010101" pitchFamily="2" charset="-122"/>
                        <a:ea typeface="宋体" panose="02010600030101010101" pitchFamily="2" charset="-122"/>
                      </a:endParaRPr>
                    </a:p>
                  </a:txBody>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en-US" altLang="zh-CN" sz="2800" dirty="0" smtClean="0">
                <a:solidFill>
                  <a:srgbClr val="FF0000"/>
                </a:solidFill>
                <a:latin typeface="+mj-ea"/>
              </a:rPr>
              <a:t/>
            </a:r>
            <a:br>
              <a:rPr lang="en-US" altLang="zh-CN" sz="2800" dirty="0" smtClean="0">
                <a:solidFill>
                  <a:srgbClr val="FF0000"/>
                </a:solidFill>
                <a:latin typeface="+mj-ea"/>
              </a:rPr>
            </a:br>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r>
              <a:rPr lang="en-US" altLang="zh-CN" sz="2800" dirty="0" smtClean="0">
                <a:solidFill>
                  <a:srgbClr val="FF0000"/>
                </a:solidFill>
                <a:latin typeface="+mj-ea"/>
              </a:rPr>
              <a:t/>
            </a:r>
            <a:br>
              <a:rPr lang="en-US" altLang="zh-CN" sz="2800" dirty="0" smtClean="0">
                <a:solidFill>
                  <a:srgbClr val="FF0000"/>
                </a:solidFill>
                <a:latin typeface="+mj-ea"/>
              </a:rPr>
            </a:b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9" y="836613"/>
            <a:ext cx="8784916" cy="5328577"/>
          </a:xfrm>
        </p:spPr>
        <p:txBody>
          <a:bodyPr/>
          <a:lstStyle/>
          <a:p>
            <a:pPr marL="342900" indent="-342900" algn="l">
              <a:defRPr/>
            </a:pPr>
            <a:r>
              <a:rPr lang="zh-CN" altLang="zh-CN" sz="2000" b="1" dirty="0" smtClean="0">
                <a:latin typeface="宋体" panose="02010600030101010101" pitchFamily="2" charset="-122"/>
                <a:ea typeface="宋体" panose="02010600030101010101" pitchFamily="2" charset="-122"/>
              </a:rPr>
              <a:t>《工伤保险条例》</a:t>
            </a:r>
          </a:p>
          <a:p>
            <a:pPr marL="342900" indent="-342900" algn="l">
              <a:defRPr/>
            </a:pPr>
            <a:r>
              <a:rPr lang="zh-CN" altLang="zh-CN" sz="2000" dirty="0" smtClean="0">
                <a:latin typeface="宋体" panose="02010600030101010101" pitchFamily="2" charset="-122"/>
                <a:ea typeface="宋体" panose="02010600030101010101" pitchFamily="2" charset="-122"/>
              </a:rPr>
              <a:t>第十四条　职工有下列情形之一的，应当认定为工伤：</a:t>
            </a:r>
          </a:p>
          <a:p>
            <a:pPr algn="l"/>
            <a:r>
              <a:rPr lang="zh-CN" altLang="zh-CN" sz="2000" dirty="0" smtClean="0">
                <a:latin typeface="宋体" panose="02010600030101010101" pitchFamily="2" charset="-122"/>
                <a:ea typeface="宋体" panose="02010600030101010101" pitchFamily="2" charset="-122"/>
              </a:rPr>
              <a:t>（一）在工作</a:t>
            </a:r>
            <a:r>
              <a:rPr lang="zh-CN" altLang="zh-CN" sz="2000" dirty="0" smtClean="0">
                <a:solidFill>
                  <a:srgbClr val="FF0000"/>
                </a:solidFill>
                <a:latin typeface="宋体" panose="02010600030101010101" pitchFamily="2" charset="-122"/>
                <a:ea typeface="宋体" panose="02010600030101010101" pitchFamily="2" charset="-122"/>
              </a:rPr>
              <a:t>时间</a:t>
            </a:r>
            <a:r>
              <a:rPr lang="zh-CN" altLang="zh-CN" sz="2000" dirty="0" smtClean="0">
                <a:latin typeface="宋体" panose="02010600030101010101" pitchFamily="2" charset="-122"/>
                <a:ea typeface="宋体" panose="02010600030101010101" pitchFamily="2" charset="-122"/>
              </a:rPr>
              <a:t>和工作</a:t>
            </a:r>
            <a:r>
              <a:rPr lang="zh-CN" altLang="zh-CN" sz="2000" dirty="0" smtClean="0">
                <a:solidFill>
                  <a:srgbClr val="FF0000"/>
                </a:solidFill>
                <a:latin typeface="宋体" panose="02010600030101010101" pitchFamily="2" charset="-122"/>
                <a:ea typeface="宋体" panose="02010600030101010101" pitchFamily="2" charset="-122"/>
              </a:rPr>
              <a:t>场所</a:t>
            </a:r>
            <a:r>
              <a:rPr lang="zh-CN" altLang="zh-CN" sz="2000" dirty="0" smtClean="0">
                <a:latin typeface="宋体" panose="02010600030101010101" pitchFamily="2" charset="-122"/>
                <a:ea typeface="宋体" panose="02010600030101010101" pitchFamily="2" charset="-122"/>
              </a:rPr>
              <a:t>内，因</a:t>
            </a:r>
            <a:r>
              <a:rPr lang="zh-CN" altLang="zh-CN" sz="2000" dirty="0" smtClean="0">
                <a:solidFill>
                  <a:srgbClr val="FF0000"/>
                </a:solidFill>
                <a:latin typeface="宋体" panose="02010600030101010101" pitchFamily="2" charset="-122"/>
                <a:ea typeface="宋体" panose="02010600030101010101" pitchFamily="2" charset="-122"/>
              </a:rPr>
              <a:t>工作原因</a:t>
            </a:r>
            <a:r>
              <a:rPr lang="zh-CN" altLang="zh-CN" sz="2000" dirty="0" smtClean="0">
                <a:latin typeface="宋体" panose="02010600030101010101" pitchFamily="2" charset="-122"/>
                <a:ea typeface="宋体" panose="02010600030101010101" pitchFamily="2" charset="-122"/>
              </a:rPr>
              <a:t>受到事故伤害的；</a:t>
            </a:r>
          </a:p>
          <a:p>
            <a:pPr algn="l"/>
            <a:r>
              <a:rPr lang="zh-CN" altLang="zh-CN" sz="2000" dirty="0" smtClean="0">
                <a:latin typeface="宋体" panose="02010600030101010101" pitchFamily="2" charset="-122"/>
                <a:ea typeface="宋体" panose="02010600030101010101" pitchFamily="2" charset="-122"/>
              </a:rPr>
              <a:t>（二）工作时间前后在工作场所内，从事与工作有关的</a:t>
            </a:r>
            <a:r>
              <a:rPr lang="zh-CN" altLang="zh-CN" sz="2000" dirty="0" smtClean="0">
                <a:solidFill>
                  <a:srgbClr val="FF0000"/>
                </a:solidFill>
                <a:latin typeface="宋体" panose="02010600030101010101" pitchFamily="2" charset="-122"/>
                <a:ea typeface="宋体" panose="02010600030101010101" pitchFamily="2" charset="-122"/>
              </a:rPr>
              <a:t>预备性</a:t>
            </a:r>
            <a:r>
              <a:rPr lang="zh-CN" altLang="zh-CN" sz="2000" dirty="0" smtClean="0">
                <a:latin typeface="宋体" panose="02010600030101010101" pitchFamily="2" charset="-122"/>
                <a:ea typeface="宋体" panose="02010600030101010101" pitchFamily="2" charset="-122"/>
              </a:rPr>
              <a:t>或者</a:t>
            </a:r>
            <a:r>
              <a:rPr lang="zh-CN" altLang="zh-CN" sz="2000" dirty="0" smtClean="0">
                <a:solidFill>
                  <a:srgbClr val="FF0000"/>
                </a:solidFill>
                <a:latin typeface="宋体" panose="02010600030101010101" pitchFamily="2" charset="-122"/>
                <a:ea typeface="宋体" panose="02010600030101010101" pitchFamily="2" charset="-122"/>
              </a:rPr>
              <a:t>收尾性</a:t>
            </a:r>
            <a:r>
              <a:rPr lang="zh-CN" altLang="zh-CN" sz="2000" dirty="0" smtClean="0">
                <a:latin typeface="宋体" panose="02010600030101010101" pitchFamily="2" charset="-122"/>
                <a:ea typeface="宋体" panose="02010600030101010101" pitchFamily="2" charset="-122"/>
              </a:rPr>
              <a:t>工作受到事故伤害的；</a:t>
            </a:r>
            <a:endParaRPr lang="en-US" altLang="zh-CN" sz="2000" dirty="0" smtClean="0">
              <a:latin typeface="宋体" panose="02010600030101010101" pitchFamily="2" charset="-122"/>
              <a:ea typeface="宋体" panose="02010600030101010101" pitchFamily="2" charset="-122"/>
            </a:endParaRPr>
          </a:p>
          <a:p>
            <a:pPr algn="l"/>
            <a:endParaRPr lang="zh-CN" altLang="zh-CN" sz="2000" dirty="0" smtClean="0">
              <a:latin typeface="宋体" panose="02010600030101010101" pitchFamily="2" charset="-122"/>
              <a:ea typeface="宋体" panose="02010600030101010101" pitchFamily="2" charset="-122"/>
            </a:endParaRPr>
          </a:p>
          <a:p>
            <a:pPr algn="l"/>
            <a:r>
              <a:rPr lang="zh-CN" altLang="zh-CN" sz="2000" dirty="0" smtClean="0">
                <a:latin typeface="宋体" panose="02010600030101010101" pitchFamily="2" charset="-122"/>
                <a:ea typeface="宋体" panose="02010600030101010101" pitchFamily="2" charset="-122"/>
              </a:rPr>
              <a:t>（三）在工作时间和工作场所内，因履行工作职责受到暴力等意外伤害的；</a:t>
            </a:r>
          </a:p>
          <a:p>
            <a:pPr algn="l"/>
            <a:r>
              <a:rPr lang="zh-CN" altLang="zh-CN" sz="2000" dirty="0" smtClean="0">
                <a:latin typeface="宋体" panose="02010600030101010101" pitchFamily="2" charset="-122"/>
                <a:ea typeface="宋体" panose="02010600030101010101" pitchFamily="2" charset="-122"/>
              </a:rPr>
              <a:t>（四）患职业病的；</a:t>
            </a:r>
          </a:p>
          <a:p>
            <a:pPr algn="l"/>
            <a:r>
              <a:rPr lang="zh-CN" altLang="zh-CN" sz="2000" dirty="0" smtClean="0">
                <a:latin typeface="宋体" panose="02010600030101010101" pitchFamily="2" charset="-122"/>
                <a:ea typeface="宋体" panose="02010600030101010101" pitchFamily="2" charset="-122"/>
              </a:rPr>
              <a:t>（五）因工外出期间，由于工作原因受到伤害或者发生事故下落不明的；</a:t>
            </a:r>
          </a:p>
          <a:p>
            <a:pPr algn="l"/>
            <a:r>
              <a:rPr lang="zh-CN" altLang="zh-CN" sz="2000" dirty="0" smtClean="0">
                <a:latin typeface="宋体" panose="02010600030101010101" pitchFamily="2" charset="-122"/>
                <a:ea typeface="宋体" panose="02010600030101010101" pitchFamily="2" charset="-122"/>
              </a:rPr>
              <a:t>（六）在上下班途中，受到</a:t>
            </a:r>
            <a:r>
              <a:rPr lang="zh-CN" altLang="zh-CN" sz="2000" dirty="0" smtClean="0">
                <a:solidFill>
                  <a:srgbClr val="FF0000"/>
                </a:solidFill>
                <a:latin typeface="宋体" panose="02010600030101010101" pitchFamily="2" charset="-122"/>
                <a:ea typeface="宋体" panose="02010600030101010101" pitchFamily="2" charset="-122"/>
              </a:rPr>
              <a:t>非本人主要责任</a:t>
            </a:r>
            <a:r>
              <a:rPr lang="zh-CN" altLang="zh-CN" sz="2000" dirty="0" smtClean="0">
                <a:latin typeface="宋体" panose="02010600030101010101" pitchFamily="2" charset="-122"/>
                <a:ea typeface="宋体" panose="02010600030101010101" pitchFamily="2" charset="-122"/>
              </a:rPr>
              <a:t>的交通事故或者城市轨道交通、客运轮渡、火车事故伤害的</a:t>
            </a:r>
            <a:r>
              <a:rPr lang="zh-CN" altLang="zh-CN" sz="2000" dirty="0" smtClean="0">
                <a:latin typeface="宋体" panose="02010600030101010101" pitchFamily="2" charset="-122"/>
                <a:ea typeface="宋体" panose="02010600030101010101" pitchFamily="2" charset="-122"/>
              </a:rPr>
              <a:t>；</a:t>
            </a:r>
            <a:r>
              <a:rPr lang="zh-CN" altLang="en-US" sz="2000" dirty="0" smtClean="0"/>
              <a:t>下班自己骑车摔倒不算工伤</a:t>
            </a:r>
            <a:endParaRPr lang="zh-CN" altLang="zh-CN" sz="2000" dirty="0" smtClean="0">
              <a:latin typeface="宋体" panose="02010600030101010101" pitchFamily="2" charset="-122"/>
              <a:ea typeface="宋体" panose="02010600030101010101" pitchFamily="2" charset="-122"/>
            </a:endParaRPr>
          </a:p>
          <a:p>
            <a:pPr algn="l"/>
            <a:r>
              <a:rPr lang="zh-CN" altLang="zh-CN" sz="2000" dirty="0" smtClean="0">
                <a:latin typeface="宋体" panose="02010600030101010101" pitchFamily="2" charset="-122"/>
                <a:ea typeface="宋体" panose="02010600030101010101" pitchFamily="2" charset="-122"/>
              </a:rPr>
              <a:t>（七）法律、行政法规规定应当认定为工伤的其他情形。</a:t>
            </a:r>
          </a:p>
          <a:p>
            <a:pPr marL="342900" indent="-342900" algn="l">
              <a:defRPr/>
            </a:pPr>
            <a:endParaRPr lang="en-US" altLang="zh-CN" sz="24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272"/>
          </a:xfrm>
        </p:spPr>
        <p:txBody>
          <a:bodyPr/>
          <a:lstStyle/>
          <a:p>
            <a:pPr algn="ctr"/>
            <a:r>
              <a:rPr lang="zh-CN" altLang="zh-CN" b="1" dirty="0" smtClean="0">
                <a:solidFill>
                  <a:srgbClr val="FF0000"/>
                </a:solidFill>
                <a:latin typeface="+mj-ea"/>
              </a:rPr>
              <a:t>施工</a:t>
            </a:r>
            <a:r>
              <a:rPr lang="zh-CN" altLang="en-US" b="1" dirty="0" smtClean="0">
                <a:solidFill>
                  <a:srgbClr val="FF0000"/>
                </a:solidFill>
                <a:latin typeface="+mj-ea"/>
              </a:rPr>
              <a:t>现场</a:t>
            </a:r>
            <a:r>
              <a:rPr lang="zh-CN" altLang="zh-CN" b="1" dirty="0" smtClean="0">
                <a:solidFill>
                  <a:srgbClr val="FF0000"/>
                </a:solidFill>
                <a:latin typeface="+mj-ea"/>
              </a:rPr>
              <a:t>安全管理</a:t>
            </a:r>
            <a:r>
              <a:rPr lang="en-US" altLang="zh-CN" b="1" dirty="0" smtClean="0">
                <a:solidFill>
                  <a:srgbClr val="FF0000"/>
                </a:solidFill>
                <a:latin typeface="+mj-ea"/>
              </a:rPr>
              <a:t/>
            </a:r>
            <a:br>
              <a:rPr lang="en-US" altLang="zh-CN" b="1" dirty="0" smtClean="0">
                <a:solidFill>
                  <a:srgbClr val="FF0000"/>
                </a:solidFill>
                <a:latin typeface="+mj-ea"/>
              </a:rPr>
            </a:br>
            <a:endParaRPr lang="zh-CN" alt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251820" y="1124904"/>
            <a:ext cx="8568357" cy="5544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9" y="836613"/>
            <a:ext cx="8784916" cy="5328577"/>
          </a:xfrm>
        </p:spPr>
        <p:txBody>
          <a:bodyPr/>
          <a:lstStyle/>
          <a:p>
            <a:pPr marL="342900" indent="-342900" algn="l">
              <a:defRPr/>
            </a:pPr>
            <a:r>
              <a:rPr lang="zh-CN" altLang="zh-CN" sz="2000" b="1" dirty="0" smtClean="0">
                <a:latin typeface="宋体" panose="02010600030101010101" pitchFamily="2" charset="-122"/>
                <a:ea typeface="宋体" panose="02010600030101010101" pitchFamily="2" charset="-122"/>
              </a:rPr>
              <a:t>《工伤保险条例》</a:t>
            </a:r>
          </a:p>
          <a:p>
            <a:pPr algn="l"/>
            <a:r>
              <a:rPr lang="zh-CN" altLang="zh-CN" sz="2000" dirty="0" smtClean="0">
                <a:latin typeface="宋体" panose="02010600030101010101" pitchFamily="2" charset="-122"/>
                <a:ea typeface="宋体" panose="02010600030101010101" pitchFamily="2" charset="-122"/>
              </a:rPr>
              <a:t>第十五条　职工有下列情形之一的，视同工伤：</a:t>
            </a:r>
          </a:p>
          <a:p>
            <a:pPr algn="l"/>
            <a:r>
              <a:rPr lang="zh-CN" altLang="zh-CN" sz="2000" dirty="0" smtClean="0">
                <a:latin typeface="宋体" panose="02010600030101010101" pitchFamily="2" charset="-122"/>
                <a:ea typeface="宋体" panose="02010600030101010101" pitchFamily="2" charset="-122"/>
              </a:rPr>
              <a:t>（一）在工作时间和工作岗位，</a:t>
            </a:r>
            <a:r>
              <a:rPr lang="zh-CN" altLang="zh-CN" sz="2000" dirty="0" smtClean="0">
                <a:solidFill>
                  <a:srgbClr val="FF0000"/>
                </a:solidFill>
                <a:latin typeface="宋体" panose="02010600030101010101" pitchFamily="2" charset="-122"/>
                <a:ea typeface="宋体" panose="02010600030101010101" pitchFamily="2" charset="-122"/>
              </a:rPr>
              <a:t>突发疾病死亡</a:t>
            </a:r>
            <a:r>
              <a:rPr lang="zh-CN" altLang="zh-CN" sz="2000" dirty="0" smtClean="0">
                <a:latin typeface="宋体" panose="02010600030101010101" pitchFamily="2" charset="-122"/>
                <a:ea typeface="宋体" panose="02010600030101010101" pitchFamily="2" charset="-122"/>
              </a:rPr>
              <a:t>或者在</a:t>
            </a:r>
            <a:r>
              <a:rPr lang="en-US" altLang="zh-CN" sz="2000" dirty="0" smtClean="0">
                <a:latin typeface="宋体" panose="02010600030101010101" pitchFamily="2" charset="-122"/>
                <a:ea typeface="宋体" panose="02010600030101010101" pitchFamily="2" charset="-122"/>
              </a:rPr>
              <a:t>48</a:t>
            </a:r>
            <a:r>
              <a:rPr lang="zh-CN" altLang="zh-CN" sz="2000" dirty="0" smtClean="0">
                <a:latin typeface="宋体" panose="02010600030101010101" pitchFamily="2" charset="-122"/>
                <a:ea typeface="宋体" panose="02010600030101010101" pitchFamily="2" charset="-122"/>
              </a:rPr>
              <a:t>小时之内经抢救无效死亡的；</a:t>
            </a:r>
          </a:p>
          <a:p>
            <a:pPr algn="l"/>
            <a:r>
              <a:rPr lang="zh-CN" altLang="zh-CN" sz="2000" dirty="0" smtClean="0">
                <a:latin typeface="宋体" panose="02010600030101010101" pitchFamily="2" charset="-122"/>
                <a:ea typeface="宋体" panose="02010600030101010101" pitchFamily="2" charset="-122"/>
              </a:rPr>
              <a:t>（二）在</a:t>
            </a:r>
            <a:r>
              <a:rPr lang="zh-CN" altLang="zh-CN" sz="2000" dirty="0" smtClean="0">
                <a:solidFill>
                  <a:srgbClr val="FF0000"/>
                </a:solidFill>
                <a:latin typeface="宋体" panose="02010600030101010101" pitchFamily="2" charset="-122"/>
                <a:ea typeface="宋体" panose="02010600030101010101" pitchFamily="2" charset="-122"/>
              </a:rPr>
              <a:t>抢险救灾</a:t>
            </a:r>
            <a:r>
              <a:rPr lang="zh-CN" altLang="zh-CN" sz="2000" dirty="0" smtClean="0">
                <a:latin typeface="宋体" panose="02010600030101010101" pitchFamily="2" charset="-122"/>
                <a:ea typeface="宋体" panose="02010600030101010101" pitchFamily="2" charset="-122"/>
              </a:rPr>
              <a:t>等维护国家利益、公共利益活动中受到伤害的；</a:t>
            </a:r>
          </a:p>
          <a:p>
            <a:pPr algn="l"/>
            <a:r>
              <a:rPr lang="zh-CN" altLang="zh-CN" sz="2000" dirty="0" smtClean="0">
                <a:latin typeface="宋体" panose="02010600030101010101" pitchFamily="2" charset="-122"/>
                <a:ea typeface="宋体" panose="02010600030101010101" pitchFamily="2" charset="-122"/>
              </a:rPr>
              <a:t>（三）职工原在军队服役，因战、因公负伤致残，已取得革命伤残军人证，到用人单位后</a:t>
            </a:r>
            <a:r>
              <a:rPr lang="zh-CN" altLang="zh-CN" sz="2000" dirty="0" smtClean="0">
                <a:solidFill>
                  <a:srgbClr val="FF0000"/>
                </a:solidFill>
                <a:latin typeface="宋体" panose="02010600030101010101" pitchFamily="2" charset="-122"/>
                <a:ea typeface="宋体" panose="02010600030101010101" pitchFamily="2" charset="-122"/>
              </a:rPr>
              <a:t>旧伤复发</a:t>
            </a:r>
            <a:r>
              <a:rPr lang="zh-CN" altLang="zh-CN" sz="2000" dirty="0" smtClean="0">
                <a:latin typeface="宋体" panose="02010600030101010101" pitchFamily="2" charset="-122"/>
                <a:ea typeface="宋体" panose="02010600030101010101" pitchFamily="2" charset="-122"/>
              </a:rPr>
              <a:t>的。</a:t>
            </a:r>
          </a:p>
          <a:p>
            <a:pPr algn="l"/>
            <a:endParaRPr lang="en-US" altLang="zh-CN" sz="2000" dirty="0" smtClean="0">
              <a:latin typeface="宋体" panose="02010600030101010101" pitchFamily="2" charset="-122"/>
              <a:ea typeface="宋体" panose="02010600030101010101" pitchFamily="2" charset="-122"/>
            </a:endParaRPr>
          </a:p>
          <a:p>
            <a:pPr algn="l"/>
            <a:r>
              <a:rPr lang="zh-CN" altLang="zh-CN" sz="2000" dirty="0" smtClean="0">
                <a:latin typeface="宋体" panose="02010600030101010101" pitchFamily="2" charset="-122"/>
                <a:ea typeface="宋体" panose="02010600030101010101" pitchFamily="2" charset="-122"/>
              </a:rPr>
              <a:t>第十六条　职工符合本条例第十四条、第十五条的规定，但是有下列情形之一的，不得认定为工伤或者视同工伤：</a:t>
            </a:r>
          </a:p>
          <a:p>
            <a:pPr algn="l"/>
            <a:r>
              <a:rPr lang="zh-CN" altLang="zh-CN" sz="2000" dirty="0" smtClean="0">
                <a:solidFill>
                  <a:srgbClr val="FF0000"/>
                </a:solidFill>
                <a:latin typeface="宋体" panose="02010600030101010101" pitchFamily="2" charset="-122"/>
                <a:ea typeface="宋体" panose="02010600030101010101" pitchFamily="2" charset="-122"/>
              </a:rPr>
              <a:t>（一）故意犯罪的；</a:t>
            </a:r>
          </a:p>
          <a:p>
            <a:pPr algn="l"/>
            <a:r>
              <a:rPr lang="zh-CN" altLang="zh-CN" sz="2000" dirty="0" smtClean="0">
                <a:solidFill>
                  <a:srgbClr val="FF0000"/>
                </a:solidFill>
                <a:latin typeface="宋体" panose="02010600030101010101" pitchFamily="2" charset="-122"/>
                <a:ea typeface="宋体" panose="02010600030101010101" pitchFamily="2" charset="-122"/>
              </a:rPr>
              <a:t>（二）醉酒或者吸毒的；</a:t>
            </a:r>
          </a:p>
          <a:p>
            <a:pPr algn="l"/>
            <a:r>
              <a:rPr lang="zh-CN" altLang="zh-CN" sz="2000" dirty="0" smtClean="0">
                <a:solidFill>
                  <a:srgbClr val="FF0000"/>
                </a:solidFill>
                <a:latin typeface="宋体" panose="02010600030101010101" pitchFamily="2" charset="-122"/>
                <a:ea typeface="宋体" panose="02010600030101010101" pitchFamily="2" charset="-122"/>
              </a:rPr>
              <a:t>（三）自残或者自杀的</a:t>
            </a:r>
            <a:r>
              <a:rPr lang="zh-CN" altLang="zh-CN" sz="2000" dirty="0" smtClean="0">
                <a:latin typeface="宋体" panose="02010600030101010101" pitchFamily="2" charset="-122"/>
                <a:ea typeface="宋体" panose="02010600030101010101" pitchFamily="2" charset="-122"/>
              </a:rPr>
              <a:t>。</a:t>
            </a:r>
            <a:endParaRPr lang="en-US" altLang="zh-CN" sz="20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1"/>
          <p:cNvSpPr>
            <a:spLocks noGrp="1" noChangeArrowheads="1"/>
          </p:cNvSpPr>
          <p:nvPr>
            <p:ph type="ctrTitle"/>
          </p:nvPr>
        </p:nvSpPr>
        <p:spPr>
          <a:xfrm>
            <a:off x="395288" y="274638"/>
            <a:ext cx="8320087" cy="2725737"/>
          </a:xfrm>
        </p:spPr>
        <p:txBody>
          <a:bodyPr/>
          <a:lstStyle/>
          <a:p>
            <a:pPr algn="l"/>
            <a:r>
              <a:rPr lang="en-US" altLang="zh-CN" sz="4400" dirty="0" smtClean="0">
                <a:latin typeface="宋体" panose="02010600030101010101" pitchFamily="2" charset="-122"/>
                <a:ea typeface="宋体" panose="02010600030101010101" pitchFamily="2" charset="-122"/>
              </a:rPr>
              <a:t/>
            </a:r>
            <a:br>
              <a:rPr lang="en-US" altLang="zh-CN" sz="4400" dirty="0" smtClean="0">
                <a:latin typeface="宋体" panose="02010600030101010101" pitchFamily="2" charset="-122"/>
                <a:ea typeface="宋体" panose="02010600030101010101" pitchFamily="2" charset="-122"/>
              </a:rPr>
            </a:br>
            <a:r>
              <a:rPr lang="en-US" altLang="zh-CN" sz="4400" dirty="0" smtClean="0">
                <a:latin typeface="宋体" panose="02010600030101010101" pitchFamily="2" charset="-122"/>
                <a:ea typeface="宋体" panose="02010600030101010101" pitchFamily="2" charset="-122"/>
              </a:rPr>
              <a:t>      </a:t>
            </a:r>
            <a:br>
              <a:rPr lang="en-US" altLang="zh-CN" sz="4400" dirty="0" smtClean="0">
                <a:latin typeface="宋体" panose="02010600030101010101" pitchFamily="2" charset="-122"/>
                <a:ea typeface="宋体" panose="02010600030101010101" pitchFamily="2" charset="-122"/>
              </a:rPr>
            </a:br>
            <a:r>
              <a:rPr lang="en-US" altLang="zh-CN" sz="4400" dirty="0" smtClean="0">
                <a:latin typeface="宋体" panose="02010600030101010101" pitchFamily="2" charset="-122"/>
                <a:ea typeface="宋体" panose="02010600030101010101" pitchFamily="2" charset="-122"/>
              </a:rPr>
              <a:t>       </a:t>
            </a:r>
            <a:endParaRPr lang="zh-CN" altLang="en-US" sz="4400" dirty="0" smtClean="0">
              <a:latin typeface="宋体" panose="02010600030101010101" pitchFamily="2" charset="-122"/>
              <a:ea typeface="宋体" panose="02010600030101010101" pitchFamily="2" charset="-122"/>
            </a:endParaRPr>
          </a:p>
        </p:txBody>
      </p:sp>
      <p:sp>
        <p:nvSpPr>
          <p:cNvPr id="4098" name="内容占位符 2"/>
          <p:cNvSpPr>
            <a:spLocks noGrp="1" noChangeArrowheads="1"/>
          </p:cNvSpPr>
          <p:nvPr>
            <p:ph type="subTitle" idx="1"/>
          </p:nvPr>
        </p:nvSpPr>
        <p:spPr>
          <a:xfrm>
            <a:off x="323824" y="764816"/>
            <a:ext cx="8640790" cy="3312211"/>
          </a:xfrm>
        </p:spPr>
        <p:txBody>
          <a:bodyPr>
            <a:noAutofit/>
          </a:bodyPr>
          <a:lstStyle/>
          <a:p>
            <a:pPr marL="342900" indent="-342900"/>
            <a:r>
              <a:rPr lang="zh-CN" b="1" dirty="0" smtClean="0">
                <a:solidFill>
                  <a:srgbClr val="FF0000"/>
                </a:solidFill>
                <a:latin typeface="+mj-ea"/>
                <a:ea typeface="+mj-ea"/>
              </a:rPr>
              <a:t>施工</a:t>
            </a:r>
            <a:r>
              <a:rPr lang="zh-CN" altLang="en-US" b="1" dirty="0" smtClean="0">
                <a:solidFill>
                  <a:srgbClr val="FF0000"/>
                </a:solidFill>
                <a:latin typeface="+mj-ea"/>
                <a:ea typeface="+mj-ea"/>
              </a:rPr>
              <a:t>现场</a:t>
            </a:r>
            <a:r>
              <a:rPr lang="zh-CN" b="1" dirty="0" smtClean="0">
                <a:solidFill>
                  <a:srgbClr val="FF0000"/>
                </a:solidFill>
                <a:latin typeface="+mj-ea"/>
                <a:ea typeface="+mj-ea"/>
              </a:rPr>
              <a:t>安全管理</a:t>
            </a:r>
            <a:endParaRPr lang="en-US" altLang="zh-CN" b="1" dirty="0" smtClean="0">
              <a:solidFill>
                <a:srgbClr val="FF0000"/>
              </a:solidFill>
              <a:latin typeface="+mj-ea"/>
              <a:ea typeface="+mj-ea"/>
            </a:endParaRPr>
          </a:p>
          <a:p>
            <a:pPr marL="342900" indent="-342900" algn="l"/>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r>
              <a:rPr lang="zh-CN" altLang="en-US" sz="2400" b="1" dirty="0" smtClean="0">
                <a:solidFill>
                  <a:srgbClr val="FF0000"/>
                </a:solidFill>
                <a:latin typeface="宋体" panose="02010600030101010101" pitchFamily="2" charset="-122"/>
                <a:ea typeface="宋体" panose="02010600030101010101" pitchFamily="2" charset="-122"/>
              </a:rPr>
              <a:t>工伤</a:t>
            </a:r>
            <a:r>
              <a:rPr lang="zh-CN" altLang="en-US" sz="2400" b="1" dirty="0" smtClean="0">
                <a:solidFill>
                  <a:srgbClr val="FF0000"/>
                </a:solidFill>
                <a:latin typeface="宋体" panose="02010600030101010101" pitchFamily="2" charset="-122"/>
                <a:ea typeface="宋体" panose="02010600030101010101" pitchFamily="2" charset="-122"/>
              </a:rPr>
              <a:t>预防的由来</a:t>
            </a:r>
            <a:endParaRPr lang="en-US" altLang="zh-CN" sz="2400" b="1" dirty="0" smtClean="0">
              <a:solidFill>
                <a:srgbClr val="FF0000"/>
              </a:solidFill>
              <a:latin typeface="+mj-ea"/>
              <a:ea typeface="+mj-ea"/>
            </a:endParaRPr>
          </a:p>
          <a:p>
            <a:pPr marL="342900" indent="-342900" algn="l"/>
            <a:r>
              <a:rPr lang="en-US" altLang="zh-CN" sz="2800" b="1" dirty="0" smtClean="0">
                <a:latin typeface="宋体" pitchFamily="2" charset="-122"/>
                <a:ea typeface="宋体" pitchFamily="2" charset="-122"/>
              </a:rPr>
              <a:t>《</a:t>
            </a:r>
            <a:r>
              <a:rPr lang="zh-CN" altLang="zh-CN" sz="2800" b="1" dirty="0" smtClean="0">
                <a:latin typeface="宋体" pitchFamily="2" charset="-122"/>
                <a:ea typeface="宋体" pitchFamily="2" charset="-122"/>
              </a:rPr>
              <a:t>工伤保险条例</a:t>
            </a:r>
            <a:r>
              <a:rPr lang="en-US" altLang="zh-CN" sz="2800" b="1" dirty="0" smtClean="0">
                <a:latin typeface="宋体" pitchFamily="2" charset="-122"/>
                <a:ea typeface="宋体" pitchFamily="2" charset="-122"/>
              </a:rPr>
              <a:t>》</a:t>
            </a:r>
            <a:r>
              <a:rPr lang="en-US" altLang="zh-CN" sz="2800" dirty="0" smtClean="0"/>
              <a:t> </a:t>
            </a:r>
            <a:r>
              <a:rPr lang="en-US" altLang="zh-CN" sz="2000" dirty="0" smtClean="0">
                <a:latin typeface="仿宋" pitchFamily="49" charset="-122"/>
                <a:ea typeface="仿宋" pitchFamily="49" charset="-122"/>
              </a:rPr>
              <a:t>2004</a:t>
            </a:r>
            <a:r>
              <a:rPr lang="zh-CN" altLang="zh-CN" sz="2000" dirty="0" smtClean="0">
                <a:latin typeface="仿宋" pitchFamily="49" charset="-122"/>
                <a:ea typeface="仿宋" pitchFamily="49" charset="-122"/>
              </a:rPr>
              <a:t>年１月１日起施行</a:t>
            </a:r>
          </a:p>
          <a:p>
            <a:pPr algn="l"/>
            <a:r>
              <a:rPr lang="zh-CN" altLang="zh-CN" sz="2000" b="1" dirty="0" smtClean="0">
                <a:latin typeface="仿宋" pitchFamily="49" charset="-122"/>
                <a:ea typeface="仿宋" pitchFamily="49" charset="-122"/>
              </a:rPr>
              <a:t>第四条　</a:t>
            </a:r>
            <a:r>
              <a:rPr lang="zh-CN" altLang="zh-CN" sz="2000" b="1" dirty="0" smtClean="0">
                <a:solidFill>
                  <a:srgbClr val="FF0000"/>
                </a:solidFill>
                <a:latin typeface="仿宋" pitchFamily="49" charset="-122"/>
                <a:ea typeface="仿宋" pitchFamily="49" charset="-122"/>
              </a:rPr>
              <a:t>用人</a:t>
            </a:r>
            <a:r>
              <a:rPr lang="zh-CN" altLang="zh-CN" sz="2000" b="1" dirty="0" smtClean="0">
                <a:solidFill>
                  <a:srgbClr val="FF0000"/>
                </a:solidFill>
                <a:latin typeface="仿宋" pitchFamily="49" charset="-122"/>
                <a:ea typeface="仿宋" pitchFamily="49" charset="-122"/>
              </a:rPr>
              <a:t>单位和职工</a:t>
            </a:r>
            <a:r>
              <a:rPr lang="zh-CN" altLang="zh-CN" sz="2000" b="1" dirty="0" smtClean="0">
                <a:latin typeface="仿宋" pitchFamily="49" charset="-122"/>
                <a:ea typeface="仿宋" pitchFamily="49" charset="-122"/>
              </a:rPr>
              <a:t>应当遵守有关安全生产和职业病防治的法律法规，执行安全卫生规程和标准，</a:t>
            </a:r>
            <a:r>
              <a:rPr lang="zh-CN" altLang="zh-CN" sz="2000" b="1" dirty="0" smtClean="0">
                <a:solidFill>
                  <a:srgbClr val="FF0000"/>
                </a:solidFill>
                <a:latin typeface="仿宋" pitchFamily="49" charset="-122"/>
                <a:ea typeface="仿宋" pitchFamily="49" charset="-122"/>
              </a:rPr>
              <a:t>预防工伤事故发生</a:t>
            </a:r>
            <a:r>
              <a:rPr lang="zh-CN" altLang="zh-CN" sz="2000" b="1" dirty="0" smtClean="0">
                <a:latin typeface="仿宋" pitchFamily="49" charset="-122"/>
                <a:ea typeface="仿宋" pitchFamily="49" charset="-122"/>
              </a:rPr>
              <a:t>，避免和减少职业病危害</a:t>
            </a:r>
            <a:r>
              <a:rPr lang="zh-CN" altLang="zh-CN" sz="2000" b="1" dirty="0" smtClean="0">
                <a:latin typeface="仿宋" pitchFamily="49" charset="-122"/>
                <a:ea typeface="仿宋" pitchFamily="49" charset="-122"/>
              </a:rPr>
              <a:t>。</a:t>
            </a:r>
            <a:endParaRPr lang="en-US" altLang="zh-CN" sz="2000" b="1" dirty="0" smtClean="0">
              <a:latin typeface="仿宋" pitchFamily="49" charset="-122"/>
              <a:ea typeface="仿宋" pitchFamily="49" charset="-122"/>
            </a:endParaRPr>
          </a:p>
          <a:p>
            <a:pPr algn="l"/>
            <a:endParaRPr lang="en-US" altLang="zh-CN" sz="2000" b="1" dirty="0" smtClean="0">
              <a:latin typeface="仿宋" pitchFamily="49" charset="-122"/>
              <a:ea typeface="仿宋" pitchFamily="49" charset="-122"/>
            </a:endParaRPr>
          </a:p>
          <a:p>
            <a:pPr algn="l"/>
            <a:r>
              <a:rPr lang="zh-CN" altLang="zh-CN" sz="2000" b="1" dirty="0" smtClean="0">
                <a:latin typeface="仿宋" pitchFamily="49" charset="-122"/>
                <a:ea typeface="仿宋" pitchFamily="49" charset="-122"/>
              </a:rPr>
              <a:t>第十二条　</a:t>
            </a:r>
            <a:r>
              <a:rPr lang="zh-CN" altLang="zh-CN" sz="2000" b="1" dirty="0" smtClean="0">
                <a:solidFill>
                  <a:srgbClr val="FF0000"/>
                </a:solidFill>
                <a:latin typeface="仿宋" pitchFamily="49" charset="-122"/>
                <a:ea typeface="仿宋" pitchFamily="49" charset="-122"/>
              </a:rPr>
              <a:t>工伤保险基金</a:t>
            </a:r>
            <a:r>
              <a:rPr lang="zh-CN" altLang="zh-CN" sz="2000" b="1" dirty="0" smtClean="0">
                <a:latin typeface="仿宋" pitchFamily="49" charset="-122"/>
                <a:ea typeface="仿宋" pitchFamily="49" charset="-122"/>
              </a:rPr>
              <a:t>存入社会保障基金财政专户，用于本条例规定的工伤保险待遇，劳动能力鉴定，</a:t>
            </a:r>
            <a:r>
              <a:rPr lang="zh-CN" altLang="zh-CN" sz="2000" b="1" dirty="0" smtClean="0">
                <a:solidFill>
                  <a:srgbClr val="FF0000"/>
                </a:solidFill>
                <a:latin typeface="仿宋" pitchFamily="49" charset="-122"/>
                <a:ea typeface="仿宋" pitchFamily="49" charset="-122"/>
              </a:rPr>
              <a:t>工伤预防的宣传、培训等费用</a:t>
            </a:r>
            <a:r>
              <a:rPr lang="zh-CN" altLang="zh-CN" sz="2000" b="1" dirty="0" smtClean="0">
                <a:latin typeface="仿宋" pitchFamily="49" charset="-122"/>
                <a:ea typeface="仿宋" pitchFamily="49" charset="-122"/>
              </a:rPr>
              <a:t>，以及法律、法规规定的用于工伤保险的其他费用的支付</a:t>
            </a:r>
            <a:r>
              <a:rPr lang="zh-CN" altLang="zh-CN" sz="2000" b="1" dirty="0" smtClean="0">
                <a:latin typeface="仿宋" pitchFamily="49" charset="-122"/>
                <a:ea typeface="仿宋" pitchFamily="49" charset="-122"/>
              </a:rPr>
              <a:t>。</a:t>
            </a:r>
            <a:endParaRPr lang="en-US" altLang="zh-CN" sz="2000" b="1" dirty="0" smtClean="0">
              <a:latin typeface="仿宋" pitchFamily="49" charset="-122"/>
              <a:ea typeface="仿宋" pitchFamily="49" charset="-122"/>
            </a:endParaRPr>
          </a:p>
          <a:p>
            <a:pPr algn="l"/>
            <a:endParaRPr lang="zh-CN" altLang="zh-CN" sz="2000" b="1" dirty="0" smtClean="0">
              <a:latin typeface="仿宋" pitchFamily="49" charset="-122"/>
              <a:ea typeface="仿宋" pitchFamily="49" charset="-122"/>
            </a:endParaRPr>
          </a:p>
          <a:p>
            <a:r>
              <a:rPr lang="en-US" altLang="zh-CN" sz="2000" b="1" dirty="0" smtClean="0">
                <a:latin typeface="仿宋" pitchFamily="49" charset="-122"/>
                <a:ea typeface="仿宋" pitchFamily="49" charset="-122"/>
              </a:rPr>
              <a:t> </a:t>
            </a:r>
            <a:endParaRPr lang="zh-CN" altLang="zh-CN" sz="2000" b="1" dirty="0" smtClean="0">
              <a:latin typeface="仿宋" pitchFamily="49" charset="-122"/>
              <a:ea typeface="仿宋" pitchFamily="49" charset="-122"/>
            </a:endParaRPr>
          </a:p>
          <a:p>
            <a:pPr marL="342900" indent="-342900" algn="l"/>
            <a:endParaRPr lang="en-US" altLang="zh-CN" b="1" dirty="0" smtClean="0">
              <a:solidFill>
                <a:srgbClr val="FF0000"/>
              </a:solidFill>
              <a:latin typeface="宋体" pitchFamily="2" charset="-122"/>
              <a:ea typeface="宋体" pitchFamily="2" charset="-122"/>
            </a:endParaRPr>
          </a:p>
          <a:p>
            <a:pPr marL="342900" indent="-342900" algn="l"/>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r>
              <a:rPr lang="en-US" altLang="zh-CN" sz="2000" b="1" dirty="0" smtClean="0">
                <a:solidFill>
                  <a:srgbClr val="FF0000"/>
                </a:solidFill>
                <a:latin typeface="宋体" panose="02010600030101010101" pitchFamily="2" charset="-122"/>
                <a:ea typeface="宋体" panose="02010600030101010101" pitchFamily="2" charset="-122"/>
              </a:rPr>
              <a:t>             </a:t>
            </a:r>
            <a:r>
              <a:rPr lang="en-US" altLang="zh-CN" sz="2000" b="1" dirty="0" smtClean="0">
                <a:latin typeface="宋体" panose="02010600030101010101" pitchFamily="2" charset="-122"/>
                <a:ea typeface="宋体" panose="02010600030101010101" pitchFamily="2" charset="-122"/>
              </a:rPr>
              <a:t>                             </a:t>
            </a:r>
            <a:endParaRPr lang="zh-CN" altLang="en-US" sz="2400" b="1" dirty="0" smtClean="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9" y="836613"/>
            <a:ext cx="8784916" cy="5328577"/>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p:txBody>
      </p:sp>
      <p:pic>
        <p:nvPicPr>
          <p:cNvPr id="1026" name="Picture 2" descr="C:\Users\ADMINI~1\AppData\Local\Temp\WeChat Files\6186f4785d52e0931442134d4a95fb2.jpg"/>
          <p:cNvPicPr>
            <a:picLocks noChangeAspect="1" noChangeArrowheads="1"/>
          </p:cNvPicPr>
          <p:nvPr/>
        </p:nvPicPr>
        <p:blipFill>
          <a:blip r:embed="rId2" cstate="print"/>
          <a:srcRect/>
          <a:stretch>
            <a:fillRect/>
          </a:stretch>
        </p:blipFill>
        <p:spPr bwMode="auto">
          <a:xfrm>
            <a:off x="179816" y="908894"/>
            <a:ext cx="8712363" cy="594910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9" y="836613"/>
            <a:ext cx="8784916" cy="5328577"/>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p:txBody>
      </p:sp>
      <p:pic>
        <p:nvPicPr>
          <p:cNvPr id="2051" name="Picture 3" descr="C:\Users\ADMINI~1\AppData\Local\Temp\WeChat Files\3b3278b02a7d375651468eea0ceb207.jpg"/>
          <p:cNvPicPr>
            <a:picLocks noChangeAspect="1" noChangeArrowheads="1"/>
          </p:cNvPicPr>
          <p:nvPr/>
        </p:nvPicPr>
        <p:blipFill>
          <a:blip r:embed="rId2" cstate="print"/>
          <a:srcRect/>
          <a:stretch>
            <a:fillRect/>
          </a:stretch>
        </p:blipFill>
        <p:spPr bwMode="auto">
          <a:xfrm>
            <a:off x="0" y="1052901"/>
            <a:ext cx="9144000" cy="561623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9" y="836613"/>
            <a:ext cx="8784916" cy="5328577"/>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p:txBody>
      </p:sp>
      <p:pic>
        <p:nvPicPr>
          <p:cNvPr id="3074" name="Picture 2" descr="C:\Users\ADMINI~1\AppData\Local\Temp\WeChat Files\b6b09f2dcb09e29c5abde8e5e51ccc0.jpg"/>
          <p:cNvPicPr>
            <a:picLocks noChangeAspect="1" noChangeArrowheads="1"/>
          </p:cNvPicPr>
          <p:nvPr/>
        </p:nvPicPr>
        <p:blipFill>
          <a:blip r:embed="rId2" cstate="print"/>
          <a:srcRect/>
          <a:stretch>
            <a:fillRect/>
          </a:stretch>
        </p:blipFill>
        <p:spPr bwMode="auto">
          <a:xfrm>
            <a:off x="0" y="1052900"/>
            <a:ext cx="9144000" cy="58051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800" dirty="0" smtClean="0">
                <a:solidFill>
                  <a:srgbClr val="FF0000"/>
                </a:solidFill>
                <a:latin typeface="+mj-ea"/>
              </a:rPr>
              <a:t>施工</a:t>
            </a:r>
            <a:r>
              <a:rPr lang="zh-CN" altLang="en-US" sz="2800" dirty="0" smtClean="0">
                <a:solidFill>
                  <a:srgbClr val="FF0000"/>
                </a:solidFill>
                <a:latin typeface="+mj-ea"/>
              </a:rPr>
              <a:t>现场</a:t>
            </a:r>
            <a:r>
              <a:rPr lang="zh-CN" altLang="zh-CN" sz="2800" dirty="0" smtClean="0">
                <a:solidFill>
                  <a:srgbClr val="FF0000"/>
                </a:solidFill>
                <a:latin typeface="+mj-ea"/>
              </a:rPr>
              <a:t>安全管理</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9" y="836613"/>
            <a:ext cx="8784916" cy="5328577"/>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p:txBody>
      </p:sp>
      <p:pic>
        <p:nvPicPr>
          <p:cNvPr id="4098" name="Picture 2" descr="C:\Users\ADMINI~1\AppData\Local\Temp\WeChat Files\a32896b1ba1558d9240267cf525f144.jpg"/>
          <p:cNvPicPr>
            <a:picLocks noChangeAspect="1" noChangeArrowheads="1"/>
          </p:cNvPicPr>
          <p:nvPr/>
        </p:nvPicPr>
        <p:blipFill>
          <a:blip r:embed="rId2" cstate="print"/>
          <a:srcRect/>
          <a:stretch>
            <a:fillRect/>
          </a:stretch>
        </p:blipFill>
        <p:spPr bwMode="auto">
          <a:xfrm>
            <a:off x="0" y="980898"/>
            <a:ext cx="9144000" cy="573309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zh-CN" sz="2000" dirty="0" smtClean="0">
                <a:solidFill>
                  <a:srgbClr val="FF0000"/>
                </a:solidFill>
                <a:latin typeface="+mj-ea"/>
              </a:rPr>
              <a:t>施工</a:t>
            </a:r>
            <a:r>
              <a:rPr lang="zh-CN" altLang="en-US" sz="2000" dirty="0" smtClean="0">
                <a:solidFill>
                  <a:srgbClr val="FF0000"/>
                </a:solidFill>
                <a:latin typeface="+mj-ea"/>
              </a:rPr>
              <a:t>现场</a:t>
            </a:r>
            <a:r>
              <a:rPr lang="zh-CN" altLang="zh-CN" sz="2000" dirty="0" smtClean="0">
                <a:solidFill>
                  <a:srgbClr val="FF0000"/>
                </a:solidFill>
                <a:latin typeface="+mj-ea"/>
              </a:rPr>
              <a:t>安全管理</a:t>
            </a:r>
            <a:r>
              <a:rPr lang="en-US" altLang="zh-CN" sz="2000" dirty="0" smtClean="0">
                <a:solidFill>
                  <a:srgbClr val="FF0000"/>
                </a:solidFill>
                <a:latin typeface="+mj-ea"/>
              </a:rPr>
              <a:t>        </a:t>
            </a:r>
            <a:br>
              <a:rPr lang="en-US" altLang="zh-CN" sz="2000" dirty="0" smtClean="0">
                <a:solidFill>
                  <a:srgbClr val="FF0000"/>
                </a:solidFill>
                <a:latin typeface="+mj-ea"/>
              </a:rPr>
            </a:br>
            <a:r>
              <a:rPr lang="zh-CN" altLang="en-US" sz="2000" dirty="0" smtClean="0">
                <a:solidFill>
                  <a:srgbClr val="FF0000"/>
                </a:solidFill>
                <a:latin typeface="宋体" panose="02010600030101010101" pitchFamily="2" charset="-122"/>
                <a:ea typeface="宋体" panose="02010600030101010101" pitchFamily="2" charset="-122"/>
              </a:rPr>
              <a:t>如何预防安全生产事故？</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608685"/>
          </a:xfrm>
        </p:spPr>
        <p:txBody>
          <a:bodyPr/>
          <a:lstStyle/>
          <a:p>
            <a:pPr marL="342900" indent="-342900" algn="l">
              <a:defRPr/>
            </a:pPr>
            <a:r>
              <a:rPr lang="zh-CN" altLang="en-US" sz="1600" dirty="0" smtClean="0"/>
              <a:t>“安全生产”</a:t>
            </a:r>
            <a:r>
              <a:rPr lang="zh-CN" altLang="en-US" sz="1600" dirty="0" smtClean="0"/>
              <a:t>解释为：为预防生产过程中发生人身、设备事故，形成良好劳动环境和工作秩序                  </a:t>
            </a:r>
            <a:endParaRPr lang="en-US" altLang="zh-CN" sz="1600" dirty="0" smtClean="0"/>
          </a:p>
          <a:p>
            <a:pPr marL="342900" indent="-342900" algn="l">
              <a:defRPr/>
            </a:pPr>
            <a:r>
              <a:rPr lang="en-US" altLang="zh-CN" sz="1600" dirty="0" smtClean="0"/>
              <a:t>                                   </a:t>
            </a:r>
            <a:r>
              <a:rPr lang="zh-CN" altLang="en-US" sz="1600" dirty="0" smtClean="0"/>
              <a:t>而采取的一系列</a:t>
            </a:r>
            <a:r>
              <a:rPr lang="zh-CN" altLang="en-US" sz="1600" dirty="0" smtClean="0">
                <a:solidFill>
                  <a:srgbClr val="FF0000"/>
                </a:solidFill>
              </a:rPr>
              <a:t>措施和活动</a:t>
            </a:r>
            <a:r>
              <a:rPr lang="zh-CN" altLang="en-US" sz="1600" dirty="0" smtClean="0"/>
              <a:t>。</a:t>
            </a:r>
            <a:endParaRPr lang="zh-CN" altLang="zh-CN" sz="1600" dirty="0" smtClean="0"/>
          </a:p>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sym typeface="+mn-ea"/>
            </a:endParaRPr>
          </a:p>
          <a:p>
            <a:pPr marL="342900" indent="-342900" algn="l">
              <a:defRPr/>
            </a:pPr>
            <a:r>
              <a:rPr lang="zh-CN" altLang="en-US" sz="2000" b="1" dirty="0" smtClean="0">
                <a:solidFill>
                  <a:srgbClr val="FF0000"/>
                </a:solidFill>
                <a:latin typeface="宋体" panose="02010600030101010101" pitchFamily="2" charset="-122"/>
                <a:ea typeface="宋体" panose="02010600030101010101" pitchFamily="2" charset="-122"/>
                <a:sym typeface="+mn-ea"/>
              </a:rPr>
              <a:t>企业</a:t>
            </a:r>
            <a:r>
              <a:rPr lang="zh-CN" altLang="en-US" sz="2000" b="1" dirty="0" smtClean="0">
                <a:solidFill>
                  <a:srgbClr val="0070C0"/>
                </a:solidFill>
                <a:latin typeface="宋体" panose="02010600030101010101" pitchFamily="2" charset="-122"/>
                <a:ea typeface="宋体" panose="02010600030101010101" pitchFamily="2" charset="-122"/>
                <a:sym typeface="+mn-ea"/>
              </a:rPr>
              <a:t>安全管理</a:t>
            </a:r>
            <a:r>
              <a:rPr lang="zh-CN" altLang="en-US" sz="1600" b="1" dirty="0" smtClean="0">
                <a:solidFill>
                  <a:srgbClr val="0070C0"/>
                </a:solidFill>
                <a:latin typeface="宋体" panose="02010600030101010101" pitchFamily="2" charset="-122"/>
                <a:ea typeface="宋体" panose="02010600030101010101" pitchFamily="2" charset="-122"/>
                <a:sym typeface="+mn-ea"/>
              </a:rPr>
              <a:t>释义</a:t>
            </a:r>
            <a:r>
              <a:rPr lang="en-US" altLang="zh-CN" sz="1800" b="1" dirty="0" err="1" smtClean="0">
                <a:latin typeface="仿宋" panose="02010609060101010101" pitchFamily="49" charset="-122"/>
                <a:ea typeface="仿宋" panose="02010609060101010101" pitchFamily="49" charset="-122"/>
                <a:cs typeface="仿宋" panose="02010609060101010101" pitchFamily="49" charset="-122"/>
                <a:sym typeface="+mn-ea"/>
              </a:rPr>
              <a:t>包括</a:t>
            </a:r>
            <a:r>
              <a:rPr lang="zh-CN" altLang="en-US" sz="1800" dirty="0" smtClean="0">
                <a:latin typeface="仿宋" panose="02010609060101010101" pitchFamily="49" charset="-122"/>
                <a:ea typeface="仿宋" panose="02010609060101010101" pitchFamily="49" charset="-122"/>
                <a:cs typeface="仿宋" panose="02010609060101010101" pitchFamily="49" charset="-122"/>
                <a:sym typeface="+mn-ea"/>
              </a:rPr>
              <a:t>安全生产法制管理、行政管理、监督检查、</a:t>
            </a:r>
            <a:endParaRPr lang="en-US" altLang="zh-CN" sz="18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r>
              <a:rPr lang="zh-CN" altLang="en-US" sz="1800" dirty="0" smtClean="0">
                <a:latin typeface="仿宋" panose="02010609060101010101" pitchFamily="49" charset="-122"/>
                <a:ea typeface="仿宋" panose="02010609060101010101" pitchFamily="49" charset="-122"/>
                <a:cs typeface="仿宋" panose="02010609060101010101" pitchFamily="49" charset="-122"/>
                <a:sym typeface="+mn-ea"/>
              </a:rPr>
              <a:t>                     工艺技术管理、设备设施管理、作业环境和条件管理等。</a:t>
            </a:r>
            <a:endParaRPr lang="en-US" altLang="zh-CN" sz="2000" dirty="0" smtClean="0"/>
          </a:p>
          <a:p>
            <a:pPr algn="l"/>
            <a:endParaRPr lang="en-US" altLang="zh-CN" sz="1800" dirty="0" smtClean="0">
              <a:ea typeface="宋体" panose="02010600030101010101" pitchFamily="2" charset="-122"/>
            </a:endParaRPr>
          </a:p>
          <a:p>
            <a:pPr algn="l"/>
            <a:r>
              <a:rPr lang="zh-CN" altLang="en-US" sz="1800" dirty="0" smtClean="0">
                <a:ea typeface="宋体" panose="02010600030101010101" pitchFamily="2" charset="-122"/>
              </a:rPr>
              <a:t>不仅</a:t>
            </a:r>
            <a:r>
              <a:rPr lang="zh-CN" altLang="en-US" sz="1800" dirty="0" smtClean="0">
                <a:ea typeface="宋体" panose="02010600030101010101" pitchFamily="2" charset="-122"/>
              </a:rPr>
              <a:t>是对</a:t>
            </a:r>
            <a:r>
              <a:rPr lang="zh-CN" altLang="en-US" sz="1800" b="1" dirty="0" smtClean="0">
                <a:solidFill>
                  <a:srgbClr val="FF0000"/>
                </a:solidFill>
                <a:ea typeface="宋体" panose="02010600030101010101" pitchFamily="2" charset="-122"/>
              </a:rPr>
              <a:t>现状的维持</a:t>
            </a:r>
            <a:r>
              <a:rPr lang="zh-CN" altLang="en-US" sz="1800" dirty="0" smtClean="0">
                <a:ea typeface="宋体" panose="02010600030101010101" pitchFamily="2" charset="-122"/>
              </a:rPr>
              <a:t>、还要对</a:t>
            </a:r>
            <a:r>
              <a:rPr lang="zh-CN" altLang="en-US" sz="1800" b="1" dirty="0" smtClean="0">
                <a:solidFill>
                  <a:srgbClr val="FF0000"/>
                </a:solidFill>
                <a:ea typeface="宋体" panose="02010600030101010101" pitchFamily="2" charset="-122"/>
              </a:rPr>
              <a:t>总体趋势的控制</a:t>
            </a:r>
            <a:r>
              <a:rPr lang="zh-CN" altLang="en-US" sz="1800" b="1" dirty="0" smtClean="0">
                <a:solidFill>
                  <a:srgbClr val="0070C0"/>
                </a:solidFill>
                <a:ea typeface="宋体" panose="02010600030101010101" pitchFamily="2" charset="-122"/>
              </a:rPr>
              <a:t>（始终</a:t>
            </a:r>
            <a:r>
              <a:rPr lang="zh-CN" altLang="en-US" sz="1600" dirty="0" smtClean="0">
                <a:ea typeface="宋体" panose="02010600030101010101" pitchFamily="2" charset="-122"/>
              </a:rPr>
              <a:t>处于</a:t>
            </a:r>
            <a:r>
              <a:rPr lang="zh-CN" altLang="en-US" sz="1800" b="1" dirty="0" smtClean="0">
                <a:solidFill>
                  <a:srgbClr val="0070C0"/>
                </a:solidFill>
                <a:ea typeface="宋体" panose="02010600030101010101" pitchFamily="2" charset="-122"/>
              </a:rPr>
              <a:t>可防、在防的</a:t>
            </a:r>
            <a:r>
              <a:rPr lang="zh-CN" altLang="en-US" sz="1800" b="1" dirty="0" smtClean="0">
                <a:solidFill>
                  <a:srgbClr val="FF0000"/>
                </a:solidFill>
                <a:ea typeface="宋体" panose="02010600030101010101" pitchFamily="2" charset="-122"/>
              </a:rPr>
              <a:t>安全状态</a:t>
            </a:r>
            <a:r>
              <a:rPr lang="zh-CN" altLang="en-US" sz="1800" b="1" dirty="0" smtClean="0">
                <a:solidFill>
                  <a:srgbClr val="0070C0"/>
                </a:solidFill>
                <a:ea typeface="宋体" panose="02010600030101010101" pitchFamily="2" charset="-122"/>
              </a:rPr>
              <a:t>）</a:t>
            </a:r>
            <a:r>
              <a:rPr lang="en-US" altLang="zh-CN" sz="3600" dirty="0" smtClean="0">
                <a:ea typeface="宋体" panose="02010600030101010101" pitchFamily="2" charset="-122"/>
              </a:rPr>
              <a:t/>
            </a:r>
            <a:br>
              <a:rPr lang="en-US" altLang="zh-CN" sz="3600" dirty="0" smtClean="0">
                <a:ea typeface="宋体" panose="02010600030101010101" pitchFamily="2" charset="-122"/>
              </a:rPr>
            </a:br>
            <a:r>
              <a:rPr lang="zh-CN" altLang="en-US" sz="1600" dirty="0" smtClean="0">
                <a:latin typeface="仿宋" panose="02010609060101010101" pitchFamily="49" charset="-122"/>
                <a:ea typeface="仿宋" panose="02010609060101010101" pitchFamily="49" charset="-122"/>
              </a:rPr>
              <a:t>现代事故风险治理的基本战略思想要义：</a:t>
            </a:r>
            <a:r>
              <a:rPr lang="en-US" altLang="zh-CN" sz="2800" spc="-100" dirty="0" smtClean="0">
                <a:solidFill>
                  <a:srgbClr val="FF0000"/>
                </a:solidFill>
                <a:latin typeface="仿宋" panose="02010609060101010101" pitchFamily="49" charset="-122"/>
                <a:ea typeface="仿宋" panose="02010609060101010101" pitchFamily="49" charset="-122"/>
              </a:rPr>
              <a:t/>
            </a:r>
            <a:br>
              <a:rPr lang="en-US" altLang="zh-CN" sz="2800" spc="-100" dirty="0" smtClean="0">
                <a:solidFill>
                  <a:srgbClr val="FF0000"/>
                </a:solidFill>
                <a:latin typeface="仿宋" panose="02010609060101010101" pitchFamily="49" charset="-122"/>
                <a:ea typeface="仿宋" panose="02010609060101010101" pitchFamily="49" charset="-122"/>
              </a:rPr>
            </a:br>
            <a:r>
              <a:rPr lang="en-US" altLang="zh-CN" sz="2000" spc="-100" dirty="0" smtClean="0">
                <a:solidFill>
                  <a:srgbClr val="0070C0"/>
                </a:solidFill>
                <a:latin typeface="仿宋" panose="02010609060101010101" pitchFamily="49" charset="-122"/>
                <a:ea typeface="仿宋" panose="02010609060101010101" pitchFamily="49" charset="-122"/>
              </a:rPr>
              <a:t>1</a:t>
            </a:r>
            <a:r>
              <a:rPr lang="zh-CN" altLang="en-US" sz="2000" spc="-100" dirty="0" smtClean="0">
                <a:solidFill>
                  <a:srgbClr val="0070C0"/>
                </a:solidFill>
                <a:latin typeface="仿宋" panose="02010609060101010101" pitchFamily="49" charset="-122"/>
                <a:ea typeface="仿宋" panose="02010609060101010101" pitchFamily="49" charset="-122"/>
              </a:rPr>
              <a:t>、安全是风险的隶属度，没有绝对的安全，只有</a:t>
            </a:r>
            <a:r>
              <a:rPr lang="zh-CN" altLang="en-US" sz="2000" b="1" spc="-100" dirty="0" smtClean="0">
                <a:solidFill>
                  <a:srgbClr val="FF0000"/>
                </a:solidFill>
                <a:latin typeface="仿宋" panose="02010609060101010101" pitchFamily="49" charset="-122"/>
                <a:ea typeface="仿宋" panose="02010609060101010101" pitchFamily="49" charset="-122"/>
              </a:rPr>
              <a:t>相对的风险</a:t>
            </a:r>
            <a:r>
              <a:rPr lang="zh-CN" altLang="en-US" sz="2000" spc="-100" dirty="0" smtClean="0">
                <a:solidFill>
                  <a:srgbClr val="0070C0"/>
                </a:solidFill>
                <a:latin typeface="仿宋" panose="02010609060101010101" pitchFamily="49" charset="-122"/>
                <a:ea typeface="仿宋" panose="02010609060101010101" pitchFamily="49" charset="-122"/>
              </a:rPr>
              <a:t>；</a:t>
            </a:r>
            <a:r>
              <a:rPr lang="en-US" altLang="zh-CN" sz="2000" spc="-100" dirty="0" smtClean="0">
                <a:solidFill>
                  <a:srgbClr val="0070C0"/>
                </a:solidFill>
                <a:latin typeface="仿宋" panose="02010609060101010101" pitchFamily="49" charset="-122"/>
                <a:ea typeface="仿宋" panose="02010609060101010101" pitchFamily="49" charset="-122"/>
              </a:rPr>
              <a:t/>
            </a:r>
            <a:br>
              <a:rPr lang="en-US" altLang="zh-CN" sz="2000" spc="-100" dirty="0" smtClean="0">
                <a:solidFill>
                  <a:srgbClr val="0070C0"/>
                </a:solidFill>
                <a:latin typeface="仿宋" panose="02010609060101010101" pitchFamily="49" charset="-122"/>
                <a:ea typeface="仿宋" panose="02010609060101010101" pitchFamily="49" charset="-122"/>
              </a:rPr>
            </a:br>
            <a:r>
              <a:rPr lang="en-US" altLang="zh-CN" sz="2000" spc="-100" dirty="0" smtClean="0">
                <a:solidFill>
                  <a:srgbClr val="0070C0"/>
                </a:solidFill>
                <a:latin typeface="仿宋" panose="02010609060101010101" pitchFamily="49" charset="-122"/>
                <a:ea typeface="仿宋" panose="02010609060101010101" pitchFamily="49" charset="-122"/>
              </a:rPr>
              <a:t>2</a:t>
            </a:r>
            <a:r>
              <a:rPr lang="zh-CN" altLang="en-US" sz="2000" spc="-100" dirty="0" smtClean="0">
                <a:solidFill>
                  <a:srgbClr val="0070C0"/>
                </a:solidFill>
                <a:latin typeface="仿宋" panose="02010609060101010101" pitchFamily="49" charset="-122"/>
                <a:ea typeface="仿宋" panose="02010609060101010101" pitchFamily="49" charset="-122"/>
              </a:rPr>
              <a:t>、</a:t>
            </a:r>
            <a:r>
              <a:rPr lang="zh-CN" altLang="en-US" sz="2000" b="1" spc="-100" dirty="0" smtClean="0">
                <a:solidFill>
                  <a:srgbClr val="FF0000"/>
                </a:solidFill>
                <a:latin typeface="仿宋" panose="02010609060101010101" pitchFamily="49" charset="-122"/>
                <a:ea typeface="仿宋" panose="02010609060101010101" pitchFamily="49" charset="-122"/>
              </a:rPr>
              <a:t>复杂系统</a:t>
            </a:r>
            <a:r>
              <a:rPr lang="zh-CN" altLang="en-US" sz="2000" spc="-100" dirty="0" smtClean="0">
                <a:solidFill>
                  <a:srgbClr val="0070C0"/>
                </a:solidFill>
                <a:latin typeface="仿宋" panose="02010609060101010101" pitchFamily="49" charset="-122"/>
                <a:ea typeface="仿宋" panose="02010609060101010101" pitchFamily="49" charset="-122"/>
              </a:rPr>
              <a:t>中的非线性交互和多元耦合，</a:t>
            </a:r>
            <a:r>
              <a:rPr lang="zh-CN" altLang="en-US" sz="2000" b="1" spc="-100" dirty="0" smtClean="0">
                <a:solidFill>
                  <a:srgbClr val="FF0000"/>
                </a:solidFill>
                <a:latin typeface="仿宋" panose="02010609060101010101" pitchFamily="49" charset="-122"/>
                <a:ea typeface="仿宋" panose="02010609060101010101" pitchFamily="49" charset="-122"/>
              </a:rPr>
              <a:t>最可能</a:t>
            </a:r>
            <a:r>
              <a:rPr lang="zh-CN" altLang="en-US" sz="2000" spc="-100" dirty="0" smtClean="0">
                <a:solidFill>
                  <a:srgbClr val="0070C0"/>
                </a:solidFill>
                <a:latin typeface="仿宋" panose="02010609060101010101" pitchFamily="49" charset="-122"/>
                <a:ea typeface="仿宋" panose="02010609060101010101" pitchFamily="49" charset="-122"/>
              </a:rPr>
              <a:t>导致最意外的灾难；</a:t>
            </a:r>
            <a:r>
              <a:rPr lang="en-US" altLang="zh-CN" sz="2000" spc="-100" dirty="0" smtClean="0">
                <a:solidFill>
                  <a:srgbClr val="0070C0"/>
                </a:solidFill>
                <a:latin typeface="仿宋" panose="02010609060101010101" pitchFamily="49" charset="-122"/>
                <a:ea typeface="仿宋" panose="02010609060101010101" pitchFamily="49" charset="-122"/>
              </a:rPr>
              <a:t/>
            </a:r>
            <a:br>
              <a:rPr lang="en-US" altLang="zh-CN" sz="2000" spc="-100" dirty="0" smtClean="0">
                <a:solidFill>
                  <a:srgbClr val="0070C0"/>
                </a:solidFill>
                <a:latin typeface="仿宋" panose="02010609060101010101" pitchFamily="49" charset="-122"/>
                <a:ea typeface="仿宋" panose="02010609060101010101" pitchFamily="49" charset="-122"/>
              </a:rPr>
            </a:br>
            <a:r>
              <a:rPr lang="en-US" altLang="zh-CN" sz="2000" spc="-100" dirty="0" smtClean="0">
                <a:solidFill>
                  <a:srgbClr val="0070C0"/>
                </a:solidFill>
                <a:latin typeface="仿宋" panose="02010609060101010101" pitchFamily="49" charset="-122"/>
                <a:ea typeface="仿宋" panose="02010609060101010101" pitchFamily="49" charset="-122"/>
              </a:rPr>
              <a:t>3</a:t>
            </a:r>
            <a:r>
              <a:rPr lang="zh-CN" altLang="en-US" sz="2000" spc="-100" dirty="0" smtClean="0">
                <a:solidFill>
                  <a:srgbClr val="0070C0"/>
                </a:solidFill>
                <a:latin typeface="仿宋" panose="02010609060101010101" pitchFamily="49" charset="-122"/>
                <a:ea typeface="仿宋" panose="02010609060101010101" pitchFamily="49" charset="-122"/>
              </a:rPr>
              <a:t>、对危害和危险缺乏辨识评估，或没有采取有效的风险控制措施，相当于在</a:t>
            </a:r>
            <a:r>
              <a:rPr lang="zh-CN" altLang="en-US" sz="2000" b="1" spc="-100" dirty="0" smtClean="0">
                <a:solidFill>
                  <a:srgbClr val="FF0000"/>
                </a:solidFill>
                <a:latin typeface="仿宋" panose="02010609060101010101" pitchFamily="49" charset="-122"/>
                <a:ea typeface="仿宋" panose="02010609060101010101" pitchFamily="49" charset="-122"/>
              </a:rPr>
              <a:t>默认和等待</a:t>
            </a:r>
            <a:r>
              <a:rPr lang="zh-CN" altLang="en-US" sz="2000" spc="-100" dirty="0" smtClean="0">
                <a:solidFill>
                  <a:srgbClr val="0070C0"/>
                </a:solidFill>
                <a:latin typeface="仿宋" panose="02010609060101010101" pitchFamily="49" charset="-122"/>
                <a:ea typeface="仿宋" panose="02010609060101010101" pitchFamily="49" charset="-122"/>
              </a:rPr>
              <a:t>事故灾难发生。</a:t>
            </a:r>
            <a:endParaRPr lang="en-US" altLang="zh-CN" sz="2000" spc="-100" dirty="0" smtClean="0">
              <a:solidFill>
                <a:srgbClr val="0070C0"/>
              </a:solidFill>
              <a:latin typeface="仿宋" panose="02010609060101010101" pitchFamily="49" charset="-122"/>
              <a:ea typeface="仿宋" panose="02010609060101010101" pitchFamily="49" charset="-122"/>
            </a:endParaRPr>
          </a:p>
          <a:p>
            <a:pPr algn="l"/>
            <a:r>
              <a:rPr lang="en-US" altLang="zh-CN" sz="1800" dirty="0" smtClean="0">
                <a:gradFill>
                  <a:gsLst>
                    <a:gs pos="0">
                      <a:srgbClr val="007BD3"/>
                    </a:gs>
                    <a:gs pos="100000">
                      <a:srgbClr val="034373"/>
                    </a:gs>
                  </a:gsLst>
                  <a:lin scaled="0"/>
                </a:gradFill>
              </a:rPr>
              <a:t>    </a:t>
            </a:r>
            <a:endParaRPr lang="en-US" altLang="zh-CN" sz="1800" dirty="0" smtClean="0">
              <a:gradFill>
                <a:gsLst>
                  <a:gs pos="0">
                    <a:srgbClr val="007BD3"/>
                  </a:gs>
                  <a:gs pos="100000">
                    <a:srgbClr val="034373"/>
                  </a:gs>
                </a:gsLst>
                <a:lin scaled="0"/>
              </a:gradFill>
            </a:endParaRPr>
          </a:p>
          <a:p>
            <a:pPr algn="l"/>
            <a:r>
              <a:rPr lang="zh-CN" altLang="zh-CN" sz="1800" dirty="0" smtClean="0">
                <a:gradFill>
                  <a:gsLst>
                    <a:gs pos="0">
                      <a:srgbClr val="007BD3"/>
                    </a:gs>
                    <a:gs pos="100000">
                      <a:srgbClr val="034373"/>
                    </a:gs>
                  </a:gsLst>
                  <a:lin scaled="0"/>
                </a:gradFill>
              </a:rPr>
              <a:t>建立</a:t>
            </a:r>
            <a:r>
              <a:rPr lang="zh-CN" altLang="en-US" sz="1800" dirty="0" smtClean="0"/>
              <a:t>风险</a:t>
            </a:r>
            <a:r>
              <a:rPr lang="zh-CN" altLang="zh-CN" sz="1800" dirty="0" smtClean="0"/>
              <a:t>隐患和制度措施</a:t>
            </a:r>
            <a:r>
              <a:rPr lang="en-US" altLang="zh-CN" sz="1800" dirty="0" smtClean="0">
                <a:solidFill>
                  <a:srgbClr val="FF0000"/>
                </a:solidFill>
              </a:rPr>
              <a:t>“</a:t>
            </a:r>
            <a:r>
              <a:rPr lang="zh-CN" altLang="zh-CN" sz="1800" dirty="0" smtClean="0">
                <a:solidFill>
                  <a:srgbClr val="FF0000"/>
                </a:solidFill>
              </a:rPr>
              <a:t>两个清单</a:t>
            </a:r>
            <a:r>
              <a:rPr lang="en-US" altLang="zh-CN" sz="1800" dirty="0" smtClean="0">
                <a:solidFill>
                  <a:srgbClr val="FF0000"/>
                </a:solidFill>
              </a:rPr>
              <a:t>”</a:t>
            </a:r>
            <a:r>
              <a:rPr lang="zh-CN" altLang="en-US" sz="1800" dirty="0" smtClean="0">
                <a:solidFill>
                  <a:srgbClr val="FF0000"/>
                </a:solidFill>
              </a:rPr>
              <a:t>，</a:t>
            </a:r>
            <a:r>
              <a:rPr lang="zh-CN" altLang="zh-CN" sz="1800" dirty="0" smtClean="0"/>
              <a:t>动态</a:t>
            </a:r>
            <a:r>
              <a:rPr lang="zh-CN" altLang="zh-CN" sz="1800" dirty="0" smtClean="0">
                <a:gradFill>
                  <a:gsLst>
                    <a:gs pos="0">
                      <a:srgbClr val="007BD3"/>
                    </a:gs>
                    <a:gs pos="100000">
                      <a:srgbClr val="034373"/>
                    </a:gs>
                  </a:gsLst>
                  <a:lin scaled="0"/>
                </a:gradFill>
              </a:rPr>
              <a:t>更新</a:t>
            </a:r>
            <a:r>
              <a:rPr lang="zh-CN" altLang="zh-CN" sz="1800" dirty="0" smtClean="0">
                <a:solidFill>
                  <a:srgbClr val="FF0000"/>
                </a:solidFill>
              </a:rPr>
              <a:t>“两个清单”</a:t>
            </a:r>
            <a:r>
              <a:rPr lang="en-US" altLang="zh-CN" sz="1400" b="1" dirty="0" smtClean="0">
                <a:latin typeface="仿宋" panose="02010609060101010101" pitchFamily="49" charset="-122"/>
                <a:ea typeface="仿宋" panose="02010609060101010101" pitchFamily="49" charset="-122"/>
              </a:rPr>
              <a:t>---</a:t>
            </a:r>
            <a:r>
              <a:rPr lang="zh-CN" altLang="en-US" sz="1400" b="1" dirty="0" smtClean="0">
                <a:latin typeface="仿宋" panose="02010609060101010101" pitchFamily="49" charset="-122"/>
                <a:ea typeface="仿宋" panose="02010609060101010101" pitchFamily="49" charset="-122"/>
              </a:rPr>
              <a:t>三年专项整治</a:t>
            </a:r>
            <a:endParaRPr lang="en-US" altLang="zh-CN" sz="1400" b="1" dirty="0" smtClean="0">
              <a:latin typeface="仿宋" panose="02010609060101010101" pitchFamily="49" charset="-122"/>
              <a:ea typeface="仿宋" panose="02010609060101010101" pitchFamily="49" charset="-122"/>
            </a:endParaRPr>
          </a:p>
          <a:p>
            <a:pPr algn="l"/>
            <a:endParaRPr lang="zh-CN" altLang="zh-CN" sz="1600" dirty="0" smtClean="0"/>
          </a:p>
          <a:p>
            <a:pPr algn="l"/>
            <a:endParaRPr lang="zh-CN" altLang="en-US" sz="1600" dirty="0" smtClean="0">
              <a:latin typeface="仿宋" panose="02010609060101010101" pitchFamily="49" charset="-122"/>
              <a:ea typeface="仿宋" panose="02010609060101010101" pitchFamily="49" charset="-122"/>
            </a:endParaRPr>
          </a:p>
          <a:p>
            <a:pPr marL="342900" indent="-342900" algn="l">
              <a:defRPr/>
            </a:pPr>
            <a:endParaRPr lang="en-US" altLang="zh-CN" sz="16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1"/>
          <p:cNvSpPr>
            <a:spLocks noGrp="1" noChangeArrowheads="1"/>
          </p:cNvSpPr>
          <p:nvPr>
            <p:ph type="ctrTitle"/>
          </p:nvPr>
        </p:nvSpPr>
        <p:spPr>
          <a:xfrm>
            <a:off x="395288" y="274638"/>
            <a:ext cx="8291512" cy="633412"/>
          </a:xfrm>
        </p:spPr>
        <p:txBody>
          <a:bodyPr/>
          <a:lstStyle/>
          <a:p>
            <a:r>
              <a:rPr lang="en-US" altLang="zh-CN" sz="2800" b="1" dirty="0" smtClean="0">
                <a:solidFill>
                  <a:srgbClr val="FF0000"/>
                </a:solidFill>
                <a:latin typeface="+mj-ea"/>
                <a:ea typeface="+mj-ea"/>
              </a:rPr>
              <a:t/>
            </a:r>
            <a:br>
              <a:rPr lang="en-US" altLang="zh-CN" sz="2800" b="1" dirty="0" smtClean="0">
                <a:solidFill>
                  <a:srgbClr val="FF0000"/>
                </a:solidFill>
                <a:latin typeface="+mj-ea"/>
                <a:ea typeface="+mj-ea"/>
              </a:rPr>
            </a:br>
            <a:r>
              <a:rPr lang="zh-CN" sz="24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施工</a:t>
            </a:r>
            <a:r>
              <a:rPr lang="zh-CN" altLang="en-US" sz="24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现场</a:t>
            </a:r>
            <a:r>
              <a:rPr lang="zh-CN" sz="24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安全管理</a:t>
            </a:r>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r>
            <a:b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br>
            <a:endParaRPr lang="zh-CN" altLang="en-US" sz="2400" dirty="0" smtClean="0">
              <a:latin typeface="宋体" panose="02010600030101010101" pitchFamily="2" charset="-122"/>
              <a:ea typeface="宋体" panose="02010600030101010101" pitchFamily="2" charset="-122"/>
              <a:cs typeface="宋体" panose="02010600030101010101" pitchFamily="2" charset="-122"/>
            </a:endParaRPr>
          </a:p>
        </p:txBody>
      </p:sp>
      <p:sp>
        <p:nvSpPr>
          <p:cNvPr id="6146" name="内容占位符 2"/>
          <p:cNvSpPr>
            <a:spLocks noGrp="1" noChangeArrowheads="1"/>
          </p:cNvSpPr>
          <p:nvPr>
            <p:ph type="subTitle" idx="1"/>
          </p:nvPr>
        </p:nvSpPr>
        <p:spPr>
          <a:xfrm>
            <a:off x="323850" y="908050"/>
            <a:ext cx="8640763" cy="5546725"/>
          </a:xfrm>
        </p:spPr>
        <p:txBody>
          <a:bodyPr/>
          <a:lstStyle/>
          <a:p>
            <a:pPr algn="ctr"/>
            <a:endParaRPr lang="en-US" altLang="zh-CN" sz="2400" b="1" dirty="0" smtClean="0">
              <a:solidFill>
                <a:srgbClr val="FF0000"/>
              </a:solidFill>
              <a:latin typeface="宋体" panose="02010600030101010101" pitchFamily="2" charset="-122"/>
              <a:ea typeface="宋体" panose="02010600030101010101" pitchFamily="2" charset="-122"/>
            </a:endParaRPr>
          </a:p>
          <a:p>
            <a:pPr algn="ctr"/>
            <a:r>
              <a:rPr lang="en-US" altLang="zh-CN" sz="2400" b="1" dirty="0" smtClean="0">
                <a:solidFill>
                  <a:srgbClr val="FF0000"/>
                </a:solidFill>
                <a:latin typeface="宋体" panose="02010600030101010101" pitchFamily="2" charset="-122"/>
                <a:ea typeface="宋体" panose="02010600030101010101" pitchFamily="2" charset="-122"/>
              </a:rPr>
              <a:t>“</a:t>
            </a:r>
            <a:r>
              <a:rPr lang="zh-CN" altLang="zh-CN" sz="2400" b="1" dirty="0" smtClean="0">
                <a:solidFill>
                  <a:srgbClr val="FF0000"/>
                </a:solidFill>
                <a:latin typeface="宋体" panose="02010600030101010101" pitchFamily="2" charset="-122"/>
                <a:ea typeface="宋体" panose="02010600030101010101" pitchFamily="2" charset="-122"/>
              </a:rPr>
              <a:t>防风险、除隐患、遏事故</a:t>
            </a:r>
            <a:r>
              <a:rPr lang="en-US" altLang="zh-CN" sz="2400" b="1" dirty="0" smtClean="0">
                <a:solidFill>
                  <a:srgbClr val="FF0000"/>
                </a:solidFill>
                <a:latin typeface="宋体" panose="02010600030101010101" pitchFamily="2" charset="-122"/>
                <a:ea typeface="宋体" panose="02010600030101010101" pitchFamily="2" charset="-122"/>
              </a:rPr>
              <a:t>”</a:t>
            </a:r>
          </a:p>
          <a:p>
            <a:pPr algn="ctr"/>
            <a:endParaRPr lang="zh-CN" altLang="zh-CN" sz="1800" b="1" dirty="0" smtClean="0">
              <a:solidFill>
                <a:srgbClr val="0070C0"/>
              </a:solidFill>
              <a:latin typeface="仿宋" panose="02010609060101010101" pitchFamily="49" charset="-122"/>
              <a:ea typeface="仿宋" panose="02010609060101010101" pitchFamily="49" charset="-122"/>
            </a:endParaRPr>
          </a:p>
          <a:p>
            <a:pPr algn="ctr"/>
            <a:r>
              <a:rPr lang="zh-CN" altLang="zh-CN" sz="1800" b="1" dirty="0" smtClean="0">
                <a:solidFill>
                  <a:srgbClr val="0070C0"/>
                </a:solidFill>
                <a:latin typeface="仿宋" panose="02010609060101010101" pitchFamily="49" charset="-122"/>
                <a:ea typeface="仿宋" panose="02010609060101010101" pitchFamily="49" charset="-122"/>
              </a:rPr>
              <a:t>安全</a:t>
            </a:r>
            <a:r>
              <a:rPr lang="zh-CN" altLang="zh-CN" sz="1800" b="1" dirty="0" smtClean="0">
                <a:solidFill>
                  <a:srgbClr val="FF0000"/>
                </a:solidFill>
                <a:latin typeface="仿宋" panose="02010609060101010101" pitchFamily="49" charset="-122"/>
                <a:ea typeface="仿宋" panose="02010609060101010101" pitchFamily="49" charset="-122"/>
              </a:rPr>
              <a:t>风险</a:t>
            </a:r>
            <a:r>
              <a:rPr lang="zh-CN" altLang="zh-CN" sz="1800" b="1" dirty="0" smtClean="0">
                <a:solidFill>
                  <a:srgbClr val="0070C0"/>
                </a:solidFill>
                <a:latin typeface="仿宋" panose="02010609060101010101" pitchFamily="49" charset="-122"/>
                <a:ea typeface="仿宋" panose="02010609060101010101" pitchFamily="49" charset="-122"/>
              </a:rPr>
              <a:t>管控挺在</a:t>
            </a:r>
            <a:r>
              <a:rPr lang="zh-CN" altLang="zh-CN" sz="1800" b="1" dirty="0" smtClean="0">
                <a:solidFill>
                  <a:srgbClr val="FF0000"/>
                </a:solidFill>
                <a:latin typeface="仿宋" panose="02010609060101010101" pitchFamily="49" charset="-122"/>
                <a:ea typeface="仿宋" panose="02010609060101010101" pitchFamily="49" charset="-122"/>
              </a:rPr>
              <a:t>隐患</a:t>
            </a:r>
            <a:r>
              <a:rPr lang="zh-CN" altLang="zh-CN" sz="1800" b="1" dirty="0" smtClean="0">
                <a:solidFill>
                  <a:srgbClr val="0070C0"/>
                </a:solidFill>
                <a:latin typeface="仿宋" panose="02010609060101010101" pitchFamily="49" charset="-122"/>
                <a:ea typeface="仿宋" panose="02010609060101010101" pitchFamily="49" charset="-122"/>
              </a:rPr>
              <a:t>前面、隐患排查治理挺在</a:t>
            </a:r>
            <a:r>
              <a:rPr lang="zh-CN" altLang="zh-CN" sz="1800" b="1" dirty="0" smtClean="0">
                <a:solidFill>
                  <a:srgbClr val="FF0000"/>
                </a:solidFill>
                <a:latin typeface="仿宋" panose="02010609060101010101" pitchFamily="49" charset="-122"/>
                <a:ea typeface="仿宋" panose="02010609060101010101" pitchFamily="49" charset="-122"/>
              </a:rPr>
              <a:t>事故</a:t>
            </a:r>
            <a:r>
              <a:rPr lang="zh-CN" altLang="zh-CN" sz="1800" b="1" dirty="0" smtClean="0">
                <a:solidFill>
                  <a:srgbClr val="0070C0"/>
                </a:solidFill>
                <a:latin typeface="仿宋" panose="02010609060101010101" pitchFamily="49" charset="-122"/>
                <a:ea typeface="仿宋" panose="02010609060101010101" pitchFamily="49" charset="-122"/>
              </a:rPr>
              <a:t>前面</a:t>
            </a:r>
            <a:endParaRPr lang="en-US" altLang="zh-CN" sz="1800" b="1" dirty="0" smtClean="0">
              <a:solidFill>
                <a:srgbClr val="0070C0"/>
              </a:solidFill>
              <a:latin typeface="仿宋" panose="02010609060101010101" pitchFamily="49" charset="-122"/>
              <a:ea typeface="仿宋" panose="02010609060101010101" pitchFamily="49" charset="-122"/>
            </a:endParaRPr>
          </a:p>
          <a:p>
            <a:pPr algn="ctr"/>
            <a:endParaRPr lang="en-US" altLang="zh-CN" sz="1800" b="1" dirty="0" smtClean="0">
              <a:solidFill>
                <a:srgbClr val="0070C0"/>
              </a:solidFill>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墨菲定律</a:t>
            </a:r>
            <a:r>
              <a:rPr lang="zh-CN" altLang="en-US"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只要存在安全隐患</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事故总会发生</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差别只是早晚、大小、轻重而已</a:t>
            </a:r>
            <a:r>
              <a:rPr lang="zh-CN" altLang="en-US" sz="1800" b="1" dirty="0" smtClean="0">
                <a:latin typeface="仿宋" panose="02010609060101010101" pitchFamily="49" charset="-122"/>
                <a:ea typeface="仿宋" panose="02010609060101010101" pitchFamily="49" charset="-122"/>
                <a:cs typeface="仿宋" panose="02010609060101010101" pitchFamily="49" charset="-122"/>
              </a:rPr>
              <a:t>。</a:t>
            </a:r>
            <a:endParaRPr lang="en-US" altLang="zh-CN" sz="1800" b="1" dirty="0" smtClean="0">
              <a:latin typeface="仿宋" panose="02010609060101010101" pitchFamily="49" charset="-122"/>
              <a:ea typeface="仿宋" panose="02010609060101010101" pitchFamily="49" charset="-122"/>
              <a:cs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事故的发生，有一个</a:t>
            </a:r>
            <a:r>
              <a:rPr lang="zh-CN" altLang="zh-CN" sz="18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从无到有、从小到大、从量变到质变</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动态发展过程（</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可防！</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a:t>
            </a:r>
            <a:endParaRPr lang="zh-CN" altLang="zh-CN" sz="1800" dirty="0" smtClean="0">
              <a:latin typeface="仿宋" panose="02010609060101010101" pitchFamily="49" charset="-122"/>
              <a:ea typeface="仿宋" panose="02010609060101010101" pitchFamily="49" charset="-122"/>
              <a:cs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多米诺骨牌理论</a:t>
            </a:r>
            <a:r>
              <a:rPr lang="zh-CN" altLang="en-US"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如果消除或避免其中任何一个因素的存在</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中断事故连锁的进程</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就能避免事故的发生。</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（可控！）</a:t>
            </a:r>
          </a:p>
          <a:p>
            <a:pPr algn="l"/>
            <a:r>
              <a:rPr lang="zh-CN" altLang="en-US" sz="1800" b="1" dirty="0" smtClean="0">
                <a:solidFill>
                  <a:srgbClr val="0070C0"/>
                </a:solidFill>
                <a:latin typeface="宋体" panose="02010600030101010101" pitchFamily="2" charset="-122"/>
                <a:ea typeface="宋体" panose="02010600030101010101" pitchFamily="2" charset="-122"/>
              </a:rPr>
              <a:t>“领导干部</a:t>
            </a:r>
            <a:r>
              <a:rPr lang="zh-CN" altLang="en-US" sz="1800" b="1" dirty="0" smtClean="0">
                <a:solidFill>
                  <a:srgbClr val="FF0000"/>
                </a:solidFill>
                <a:latin typeface="宋体" panose="02010600030101010101" pitchFamily="2" charset="-122"/>
                <a:ea typeface="宋体" panose="02010600030101010101" pitchFamily="2" charset="-122"/>
              </a:rPr>
              <a:t>依法</a:t>
            </a:r>
            <a:r>
              <a:rPr lang="zh-CN" altLang="en-US" sz="1800" dirty="0" smtClean="0">
                <a:latin typeface="宋体" panose="02010600030101010101" pitchFamily="2" charset="-122"/>
                <a:ea typeface="宋体" panose="02010600030101010101" pitchFamily="2" charset="-122"/>
              </a:rPr>
              <a:t>安全管理、</a:t>
            </a:r>
            <a:r>
              <a:rPr lang="zh-CN" altLang="en-US" sz="1800" b="1" dirty="0" smtClean="0">
                <a:solidFill>
                  <a:srgbClr val="0070C0"/>
                </a:solidFill>
                <a:latin typeface="宋体" panose="02010600030101010101" pitchFamily="2" charset="-122"/>
                <a:ea typeface="宋体" panose="02010600030101010101" pitchFamily="2" charset="-122"/>
              </a:rPr>
              <a:t>岗位员工</a:t>
            </a:r>
            <a:r>
              <a:rPr lang="zh-CN" altLang="en-US" sz="1800" b="1" dirty="0" smtClean="0">
                <a:solidFill>
                  <a:srgbClr val="FF0000"/>
                </a:solidFill>
                <a:latin typeface="宋体" panose="02010600030101010101" pitchFamily="2" charset="-122"/>
                <a:ea typeface="宋体" panose="02010600030101010101" pitchFamily="2" charset="-122"/>
              </a:rPr>
              <a:t>按章</a:t>
            </a:r>
            <a:r>
              <a:rPr lang="zh-CN" altLang="en-US" sz="1800" dirty="0" smtClean="0">
                <a:latin typeface="宋体" panose="02010600030101010101" pitchFamily="2" charset="-122"/>
                <a:ea typeface="宋体" panose="02010600030101010101" pitchFamily="2" charset="-122"/>
              </a:rPr>
              <a:t>安全作业</a:t>
            </a:r>
            <a:r>
              <a:rPr lang="zh-CN" altLang="en-US" sz="2000" b="1" dirty="0" smtClean="0">
                <a:solidFill>
                  <a:srgbClr val="0070C0"/>
                </a:solidFill>
                <a:latin typeface="宋体" panose="02010600030101010101" pitchFamily="2" charset="-122"/>
                <a:ea typeface="宋体" panose="02010600030101010101" pitchFamily="2" charset="-122"/>
              </a:rPr>
              <a:t>”</a:t>
            </a:r>
            <a:endParaRPr lang="en-US" altLang="zh-CN" sz="1600" dirty="0" smtClean="0">
              <a:latin typeface="仿宋" panose="02010609060101010101" pitchFamily="49" charset="-122"/>
              <a:ea typeface="仿宋" panose="02010609060101010101" pitchFamily="49" charset="-122"/>
              <a:sym typeface="+mn-ea"/>
            </a:endParaRPr>
          </a:p>
          <a:p>
            <a:pPr algn="l"/>
            <a:r>
              <a:rPr lang="en-US" altLang="zh-CN" sz="1600" b="1" dirty="0" smtClean="0">
                <a:latin typeface="宋体" panose="02010600030101010101" pitchFamily="2" charset="-122"/>
                <a:ea typeface="宋体" panose="02010600030101010101" pitchFamily="2" charset="-122"/>
              </a:rPr>
              <a:t>              </a:t>
            </a:r>
            <a:endParaRPr lang="en-US" altLang="zh-CN" sz="1600" b="1" dirty="0" smtClean="0">
              <a:latin typeface="宋体" panose="02010600030101010101" pitchFamily="2" charset="-122"/>
              <a:ea typeface="宋体" panose="02010600030101010101" pitchFamily="2" charset="-122"/>
            </a:endParaRPr>
          </a:p>
          <a:p>
            <a:r>
              <a:rPr lang="zh-CN" altLang="zh-CN" sz="1600" b="1" dirty="0" smtClean="0">
                <a:latin typeface="宋体" panose="02010600030101010101" pitchFamily="2" charset="-122"/>
                <a:ea typeface="宋体" panose="02010600030101010101" pitchFamily="2" charset="-122"/>
              </a:rPr>
              <a:t>“要我安全”</a:t>
            </a:r>
            <a:r>
              <a:rPr lang="en-US" altLang="zh-CN" sz="1600" b="1" dirty="0" smtClean="0">
                <a:latin typeface="宋体" panose="02010600030101010101" pitchFamily="2" charset="-122"/>
                <a:ea typeface="宋体" panose="02010600030101010101" pitchFamily="2" charset="-122"/>
              </a:rPr>
              <a:t>---</a:t>
            </a:r>
            <a:r>
              <a:rPr lang="zh-CN" altLang="zh-CN" sz="1600" b="1" dirty="0" smtClean="0">
                <a:latin typeface="宋体" panose="02010600030101010101" pitchFamily="2" charset="-122"/>
                <a:ea typeface="宋体" panose="02010600030101010101" pitchFamily="2" charset="-122"/>
              </a:rPr>
              <a:t>“我要安全”</a:t>
            </a:r>
            <a:r>
              <a:rPr lang="en-US" altLang="zh-CN" sz="1600" b="1" dirty="0" smtClean="0">
                <a:latin typeface="宋体" panose="02010600030101010101" pitchFamily="2" charset="-122"/>
                <a:ea typeface="宋体" panose="02010600030101010101" pitchFamily="2" charset="-122"/>
              </a:rPr>
              <a:t>---</a:t>
            </a:r>
            <a:r>
              <a:rPr lang="zh-CN" altLang="zh-CN" sz="1600" b="1" dirty="0" smtClean="0">
                <a:solidFill>
                  <a:srgbClr val="FF0000"/>
                </a:solidFill>
                <a:latin typeface="宋体" panose="02010600030101010101" pitchFamily="2" charset="-122"/>
                <a:ea typeface="宋体" panose="02010600030101010101" pitchFamily="2" charset="-122"/>
              </a:rPr>
              <a:t>“我会安全”</a:t>
            </a:r>
          </a:p>
          <a:p>
            <a:pPr algn="l"/>
            <a:endParaRPr lang="en-US" altLang="zh-CN" sz="1800" b="1" dirty="0" smtClean="0">
              <a:solidFill>
                <a:srgbClr val="0070C0"/>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1"/>
          <p:cNvSpPr>
            <a:spLocks noGrp="1" noChangeArrowheads="1"/>
          </p:cNvSpPr>
          <p:nvPr>
            <p:ph type="ctrTitle"/>
          </p:nvPr>
        </p:nvSpPr>
        <p:spPr>
          <a:xfrm>
            <a:off x="395288" y="274638"/>
            <a:ext cx="8291512" cy="633412"/>
          </a:xfrm>
        </p:spPr>
        <p:txBody>
          <a:bodyPr/>
          <a:lstStyle/>
          <a:p>
            <a:r>
              <a:rPr lang="zh-CN" altLang="en-US" sz="2800" dirty="0" smtClean="0">
                <a:solidFill>
                  <a:srgbClr val="FF0000"/>
                </a:solidFill>
                <a:latin typeface="宋体" panose="02010600030101010101" pitchFamily="2" charset="-122"/>
                <a:ea typeface="宋体" panose="02010600030101010101" pitchFamily="2" charset="-122"/>
              </a:rPr>
              <a:t> </a:t>
            </a:r>
            <a:r>
              <a:rPr lang="en-US" altLang="zh-CN" sz="2800" dirty="0" smtClean="0">
                <a:latin typeface="宋体" panose="02010600030101010101" pitchFamily="2" charset="-122"/>
                <a:ea typeface="宋体" panose="02010600030101010101" pitchFamily="2" charset="-122"/>
                <a:sym typeface="+mn-ea"/>
              </a:rPr>
              <a:t> </a:t>
            </a:r>
            <a:endParaRPr lang="zh-CN" altLang="en-US" sz="2800" dirty="0" smtClean="0">
              <a:latin typeface="宋体" panose="02010600030101010101" pitchFamily="2" charset="-122"/>
              <a:ea typeface="宋体" panose="02010600030101010101" pitchFamily="2" charset="-122"/>
            </a:endParaRPr>
          </a:p>
        </p:txBody>
      </p:sp>
      <p:sp>
        <p:nvSpPr>
          <p:cNvPr id="6146" name="内容占位符 2"/>
          <p:cNvSpPr>
            <a:spLocks noGrp="1" noChangeArrowheads="1"/>
          </p:cNvSpPr>
          <p:nvPr>
            <p:ph type="subTitle" idx="1"/>
          </p:nvPr>
        </p:nvSpPr>
        <p:spPr>
          <a:xfrm>
            <a:off x="323850" y="313055"/>
            <a:ext cx="8641080" cy="6356350"/>
          </a:xfrm>
        </p:spPr>
        <p:txBody>
          <a:bodyPr/>
          <a:lstStyle/>
          <a:p>
            <a:pPr marL="342900" indent="-342900" algn="ctr"/>
            <a:r>
              <a:rPr lang="zh-CN" sz="20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施工</a:t>
            </a:r>
            <a:r>
              <a:rPr lang="zh-CN" altLang="en-US" sz="20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现场</a:t>
            </a:r>
            <a:r>
              <a:rPr lang="zh-CN" sz="20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安全管理</a:t>
            </a:r>
          </a:p>
          <a:p>
            <a:pPr marL="342900" indent="-342900" algn="l"/>
            <a:r>
              <a:rPr lang="zh-CN" altLang="en-US" sz="2000" b="1" dirty="0" smtClean="0">
                <a:solidFill>
                  <a:srgbClr val="00B0F0"/>
                </a:solidFill>
                <a:latin typeface="宋体" panose="02010600030101010101" pitchFamily="2" charset="-122"/>
                <a:ea typeface="宋体" panose="02010600030101010101" pitchFamily="2" charset="-122"/>
              </a:rPr>
              <a:t>《生产经营单位安全培训规定》</a:t>
            </a:r>
            <a:r>
              <a:rPr lang="zh-CN" altLang="en-US" sz="1400" b="1" dirty="0" smtClean="0">
                <a:solidFill>
                  <a:srgbClr val="00B0F0"/>
                </a:solidFill>
                <a:latin typeface="仿宋" panose="02010609060101010101" pitchFamily="49" charset="-122"/>
                <a:ea typeface="仿宋" panose="02010609060101010101" pitchFamily="49" charset="-122"/>
                <a:cs typeface="仿宋" panose="02010609060101010101" pitchFamily="49" charset="-122"/>
              </a:rPr>
              <a:t>2015年5月29日国家安全生产监管总局令第80号第二次修正</a:t>
            </a:r>
          </a:p>
          <a:p>
            <a:pPr marL="342900" indent="-342900" algn="l"/>
            <a:r>
              <a:rPr lang="zh-CN" altLang="en-US" sz="1400" b="1" dirty="0" smtClean="0">
                <a:solidFill>
                  <a:schemeClr val="tx1"/>
                </a:solidFill>
                <a:latin typeface="宋体" panose="02010600030101010101" pitchFamily="2" charset="-122"/>
                <a:ea typeface="宋体" panose="02010600030101010101" pitchFamily="2" charset="-122"/>
              </a:rPr>
              <a:t>第四条 </a:t>
            </a:r>
            <a:r>
              <a:rPr lang="zh-CN" altLang="en-US" sz="1200" b="1" dirty="0" smtClean="0">
                <a:solidFill>
                  <a:schemeClr val="tx1"/>
                </a:solidFill>
                <a:latin typeface="宋体" panose="02010600030101010101" pitchFamily="2" charset="-122"/>
                <a:ea typeface="宋体" panose="02010600030101010101" pitchFamily="2" charset="-122"/>
              </a:rPr>
              <a:t>生产经营单位应当进行安全培训的从业人员包括</a:t>
            </a:r>
            <a:r>
              <a:rPr lang="zh-CN" altLang="en-US" sz="1200" b="1" dirty="0" smtClean="0">
                <a:solidFill>
                  <a:srgbClr val="FF0000"/>
                </a:solidFill>
                <a:latin typeface="宋体" panose="02010600030101010101" pitchFamily="2" charset="-122"/>
                <a:ea typeface="宋体" panose="02010600030101010101" pitchFamily="2" charset="-122"/>
              </a:rPr>
              <a:t>主要负责人、安全生产管理人员、特种作业人员和其他从业人员</a:t>
            </a:r>
            <a:r>
              <a:rPr lang="zh-CN" altLang="en-US" sz="1200" b="1" dirty="0" smtClean="0">
                <a:solidFill>
                  <a:schemeClr val="tx1"/>
                </a:solidFill>
                <a:latin typeface="宋体" panose="02010600030101010101" pitchFamily="2" charset="-122"/>
                <a:ea typeface="宋体" panose="02010600030101010101" pitchFamily="2" charset="-122"/>
              </a:rPr>
              <a:t>。</a:t>
            </a:r>
            <a:r>
              <a:rPr lang="zh-CN" altLang="en-US" sz="1400" b="1" dirty="0" smtClean="0">
                <a:solidFill>
                  <a:schemeClr val="tx1"/>
                </a:solidFill>
                <a:latin typeface="宋体" panose="02010600030101010101" pitchFamily="2" charset="-122"/>
                <a:ea typeface="宋体" panose="02010600030101010101" pitchFamily="2" charset="-122"/>
              </a:rPr>
              <a:t> </a:t>
            </a:r>
          </a:p>
          <a:p>
            <a:pPr marL="342900" indent="-342900" algn="l"/>
            <a:r>
              <a:rPr lang="en-US" altLang="zh-CN" sz="1200" b="1" dirty="0" smtClean="0">
                <a:solidFill>
                  <a:schemeClr val="tx1"/>
                </a:solidFill>
                <a:latin typeface="宋体" panose="02010600030101010101" pitchFamily="2" charset="-122"/>
                <a:ea typeface="宋体" panose="02010600030101010101" pitchFamily="2" charset="-122"/>
              </a:rPr>
              <a:t>    </a:t>
            </a:r>
            <a:r>
              <a:rPr lang="zh-CN" altLang="en-US" sz="1200" b="1" dirty="0" smtClean="0">
                <a:solidFill>
                  <a:schemeClr val="tx1"/>
                </a:solidFill>
                <a:latin typeface="宋体" panose="02010600030101010101" pitchFamily="2" charset="-122"/>
                <a:ea typeface="宋体" panose="02010600030101010101" pitchFamily="2" charset="-122"/>
              </a:rPr>
              <a:t>生产经营单位使用</a:t>
            </a:r>
            <a:r>
              <a:rPr lang="zh-CN" altLang="en-US" sz="1200" b="1" dirty="0" smtClean="0">
                <a:solidFill>
                  <a:srgbClr val="FF0000"/>
                </a:solidFill>
                <a:latin typeface="宋体" panose="02010600030101010101" pitchFamily="2" charset="-122"/>
                <a:ea typeface="宋体" panose="02010600030101010101" pitchFamily="2" charset="-122"/>
              </a:rPr>
              <a:t>被派遣劳动者</a:t>
            </a:r>
            <a:r>
              <a:rPr lang="zh-CN" altLang="en-US" sz="1200" b="1" dirty="0" smtClean="0">
                <a:solidFill>
                  <a:schemeClr val="tx1"/>
                </a:solidFill>
                <a:latin typeface="宋体" panose="02010600030101010101" pitchFamily="2" charset="-122"/>
                <a:ea typeface="宋体" panose="02010600030101010101" pitchFamily="2" charset="-122"/>
              </a:rPr>
              <a:t>的，应当将被派遣劳动者纳入本单位从业人员统一管理，对被派遣劳动者进行</a:t>
            </a:r>
            <a:r>
              <a:rPr lang="zh-CN" altLang="en-US" sz="1200" b="1" dirty="0" smtClean="0">
                <a:solidFill>
                  <a:srgbClr val="FF0000"/>
                </a:solidFill>
                <a:latin typeface="宋体" panose="02010600030101010101" pitchFamily="2" charset="-122"/>
                <a:ea typeface="宋体" panose="02010600030101010101" pitchFamily="2" charset="-122"/>
              </a:rPr>
              <a:t>岗位安全</a:t>
            </a:r>
          </a:p>
          <a:p>
            <a:pPr marL="342900" indent="-342900" algn="l"/>
            <a:r>
              <a:rPr lang="zh-CN" altLang="en-US" sz="1200" b="1" dirty="0" smtClean="0">
                <a:solidFill>
                  <a:schemeClr val="tx1"/>
                </a:solidFill>
                <a:latin typeface="宋体" panose="02010600030101010101" pitchFamily="2" charset="-122"/>
                <a:ea typeface="宋体" panose="02010600030101010101" pitchFamily="2" charset="-122"/>
              </a:rPr>
              <a:t>操作规程和安全操作技能的教育和培训。</a:t>
            </a:r>
            <a:r>
              <a:rPr lang="zh-CN" altLang="en-US" sz="1200" b="1" dirty="0" smtClean="0">
                <a:solidFill>
                  <a:srgbClr val="FF0000"/>
                </a:solidFill>
                <a:latin typeface="宋体" panose="02010600030101010101" pitchFamily="2" charset="-122"/>
                <a:ea typeface="宋体" panose="02010600030101010101" pitchFamily="2" charset="-122"/>
              </a:rPr>
              <a:t>劳务派遣单位</a:t>
            </a:r>
            <a:r>
              <a:rPr lang="zh-CN" altLang="en-US" sz="1200" b="1" dirty="0" smtClean="0">
                <a:solidFill>
                  <a:schemeClr val="tx1"/>
                </a:solidFill>
                <a:latin typeface="宋体" panose="02010600030101010101" pitchFamily="2" charset="-122"/>
                <a:ea typeface="宋体" panose="02010600030101010101" pitchFamily="2" charset="-122"/>
              </a:rPr>
              <a:t>应当对被派遣劳动者进行</a:t>
            </a:r>
            <a:r>
              <a:rPr lang="zh-CN" altLang="en-US" sz="1200" b="1" dirty="0" smtClean="0">
                <a:solidFill>
                  <a:srgbClr val="FF0000"/>
                </a:solidFill>
                <a:latin typeface="宋体" panose="02010600030101010101" pitchFamily="2" charset="-122"/>
                <a:ea typeface="宋体" panose="02010600030101010101" pitchFamily="2" charset="-122"/>
              </a:rPr>
              <a:t>必要的</a:t>
            </a:r>
            <a:r>
              <a:rPr lang="zh-CN" altLang="en-US" sz="1200" b="1" dirty="0" smtClean="0">
                <a:solidFill>
                  <a:schemeClr val="tx1"/>
                </a:solidFill>
                <a:latin typeface="宋体" panose="02010600030101010101" pitchFamily="2" charset="-122"/>
                <a:ea typeface="宋体" panose="02010600030101010101" pitchFamily="2" charset="-122"/>
              </a:rPr>
              <a:t>安全生产教育和培训。</a:t>
            </a:r>
            <a:endParaRPr lang="zh-CN" altLang="en-US" sz="1400" b="1" dirty="0" smtClean="0">
              <a:solidFill>
                <a:schemeClr val="tx1"/>
              </a:solidFill>
              <a:latin typeface="宋体" panose="02010600030101010101" pitchFamily="2" charset="-122"/>
              <a:ea typeface="宋体" panose="02010600030101010101" pitchFamily="2" charset="-122"/>
            </a:endParaRPr>
          </a:p>
          <a:p>
            <a:pPr marL="342900" indent="-342900" algn="l"/>
            <a:r>
              <a:rPr lang="en-US" altLang="zh-CN" sz="1200" b="1" dirty="0" smtClean="0">
                <a:solidFill>
                  <a:schemeClr val="tx1"/>
                </a:solidFill>
                <a:latin typeface="宋体" panose="02010600030101010101" pitchFamily="2" charset="-122"/>
                <a:ea typeface="宋体" panose="02010600030101010101" pitchFamily="2" charset="-122"/>
              </a:rPr>
              <a:t>    </a:t>
            </a:r>
            <a:r>
              <a:rPr lang="zh-CN" altLang="en-US" sz="1200" b="1" dirty="0" smtClean="0">
                <a:solidFill>
                  <a:schemeClr val="tx1"/>
                </a:solidFill>
                <a:latin typeface="宋体" panose="02010600030101010101" pitchFamily="2" charset="-122"/>
                <a:ea typeface="宋体" panose="02010600030101010101" pitchFamily="2" charset="-122"/>
              </a:rPr>
              <a:t>生产经营单位接收中等职业学校、高等学校学生实习的，应当对实习学生进行相应的安全生产教育和培训，提供必要的</a:t>
            </a:r>
          </a:p>
          <a:p>
            <a:pPr marL="342900" indent="-342900" algn="l"/>
            <a:r>
              <a:rPr lang="zh-CN" altLang="en-US" sz="1200" b="1" dirty="0" smtClean="0">
                <a:solidFill>
                  <a:schemeClr val="tx1"/>
                </a:solidFill>
                <a:latin typeface="宋体" panose="02010600030101010101" pitchFamily="2" charset="-122"/>
                <a:ea typeface="宋体" panose="02010600030101010101" pitchFamily="2" charset="-122"/>
              </a:rPr>
              <a:t>劳动防护用品。学校应当协助生产经营单位对实习学生进行安全生产教育和培训。</a:t>
            </a:r>
          </a:p>
          <a:p>
            <a:pPr marL="342900" indent="-342900" algn="l">
              <a:buClrTx/>
              <a:buSzTx/>
              <a:buNone/>
            </a:pPr>
            <a:r>
              <a:rPr lang="en-US" altLang="zh-CN" sz="1200" b="1" dirty="0" smtClean="0">
                <a:solidFill>
                  <a:schemeClr val="tx1"/>
                </a:solidFill>
                <a:latin typeface="宋体" panose="02010600030101010101" pitchFamily="2" charset="-122"/>
                <a:ea typeface="宋体" panose="02010600030101010101" pitchFamily="2" charset="-122"/>
              </a:rPr>
              <a:t>    </a:t>
            </a:r>
            <a:r>
              <a:rPr lang="zh-CN" altLang="en-US" sz="1200" b="1" dirty="0" smtClean="0">
                <a:solidFill>
                  <a:schemeClr val="tx1"/>
                </a:solidFill>
                <a:latin typeface="宋体" panose="02010600030101010101" pitchFamily="2" charset="-122"/>
                <a:ea typeface="宋体" panose="02010600030101010101" pitchFamily="2" charset="-122"/>
              </a:rPr>
              <a:t>生产经营单位从业人员应当接受安全培训，</a:t>
            </a:r>
            <a:r>
              <a:rPr lang="zh-CN" altLang="en-US" sz="1400" b="1" dirty="0" smtClean="0">
                <a:solidFill>
                  <a:srgbClr val="FF0000"/>
                </a:solidFill>
                <a:latin typeface="宋体" panose="02010600030101010101" pitchFamily="2" charset="-122"/>
                <a:ea typeface="宋体" panose="02010600030101010101" pitchFamily="2" charset="-122"/>
              </a:rPr>
              <a:t>熟悉</a:t>
            </a:r>
            <a:r>
              <a:rPr lang="zh-CN" altLang="en-US" sz="1200" b="1" dirty="0" smtClean="0">
                <a:solidFill>
                  <a:schemeClr val="tx1"/>
                </a:solidFill>
                <a:latin typeface="宋体" panose="02010600030101010101" pitchFamily="2" charset="-122"/>
                <a:ea typeface="宋体" panose="02010600030101010101" pitchFamily="2" charset="-122"/>
              </a:rPr>
              <a:t>有关安全生产规章制度和安全操作规程，</a:t>
            </a:r>
            <a:r>
              <a:rPr lang="zh-CN" altLang="en-US" sz="1400" b="1" dirty="0" smtClean="0">
                <a:solidFill>
                  <a:srgbClr val="FF0000"/>
                </a:solidFill>
                <a:latin typeface="宋体" panose="02010600030101010101" pitchFamily="2" charset="-122"/>
                <a:ea typeface="宋体" panose="02010600030101010101" pitchFamily="2" charset="-122"/>
              </a:rPr>
              <a:t>具备</a:t>
            </a:r>
            <a:r>
              <a:rPr lang="zh-CN" altLang="en-US" sz="1200" b="1" dirty="0" smtClean="0">
                <a:solidFill>
                  <a:schemeClr val="tx1"/>
                </a:solidFill>
                <a:latin typeface="宋体" panose="02010600030101010101" pitchFamily="2" charset="-122"/>
                <a:ea typeface="宋体" panose="02010600030101010101" pitchFamily="2" charset="-122"/>
              </a:rPr>
              <a:t>必要的安全生产知识，</a:t>
            </a:r>
          </a:p>
          <a:p>
            <a:pPr marL="342900" indent="-342900" algn="l">
              <a:buClrTx/>
              <a:buSzTx/>
              <a:buNone/>
            </a:pPr>
            <a:r>
              <a:rPr lang="zh-CN" altLang="en-US" sz="1400" b="1" dirty="0" smtClean="0">
                <a:solidFill>
                  <a:srgbClr val="FF0000"/>
                </a:solidFill>
                <a:latin typeface="宋体" panose="02010600030101010101" pitchFamily="2" charset="-122"/>
                <a:ea typeface="宋体" panose="02010600030101010101" pitchFamily="2" charset="-122"/>
              </a:rPr>
              <a:t>掌握</a:t>
            </a:r>
            <a:r>
              <a:rPr lang="zh-CN" altLang="en-US" sz="1200" b="1" dirty="0" smtClean="0">
                <a:solidFill>
                  <a:schemeClr val="tx1"/>
                </a:solidFill>
                <a:latin typeface="宋体" panose="02010600030101010101" pitchFamily="2" charset="-122"/>
                <a:ea typeface="宋体" panose="02010600030101010101" pitchFamily="2" charset="-122"/>
              </a:rPr>
              <a:t>本岗位的安全操作技能，</a:t>
            </a:r>
            <a:r>
              <a:rPr lang="zh-CN" altLang="en-US" sz="1400" b="1" dirty="0" smtClean="0">
                <a:solidFill>
                  <a:srgbClr val="FF0000"/>
                </a:solidFill>
                <a:latin typeface="宋体" panose="02010600030101010101" pitchFamily="2" charset="-122"/>
                <a:ea typeface="宋体" panose="02010600030101010101" pitchFamily="2" charset="-122"/>
              </a:rPr>
              <a:t>了解</a:t>
            </a:r>
            <a:r>
              <a:rPr lang="zh-CN" altLang="en-US" sz="1200" b="1" dirty="0" smtClean="0">
                <a:solidFill>
                  <a:schemeClr val="tx1"/>
                </a:solidFill>
                <a:latin typeface="宋体" panose="02010600030101010101" pitchFamily="2" charset="-122"/>
                <a:ea typeface="宋体" panose="02010600030101010101" pitchFamily="2" charset="-122"/>
              </a:rPr>
              <a:t>事故应急处理措施，</a:t>
            </a:r>
            <a:r>
              <a:rPr lang="zh-CN" altLang="en-US" sz="1400" b="1" dirty="0" smtClean="0">
                <a:solidFill>
                  <a:srgbClr val="FF0000"/>
                </a:solidFill>
                <a:latin typeface="宋体" panose="02010600030101010101" pitchFamily="2" charset="-122"/>
                <a:ea typeface="宋体" panose="02010600030101010101" pitchFamily="2" charset="-122"/>
              </a:rPr>
              <a:t>知悉</a:t>
            </a:r>
            <a:r>
              <a:rPr lang="zh-CN" altLang="en-US" sz="1200" b="1" dirty="0" smtClean="0">
                <a:solidFill>
                  <a:schemeClr val="tx1"/>
                </a:solidFill>
                <a:latin typeface="宋体" panose="02010600030101010101" pitchFamily="2" charset="-122"/>
                <a:ea typeface="宋体" panose="02010600030101010101" pitchFamily="2" charset="-122"/>
              </a:rPr>
              <a:t>自身在安全生产方面的权利和义务。</a:t>
            </a:r>
          </a:p>
          <a:p>
            <a:pPr marL="342900" indent="-342900" algn="l"/>
            <a:r>
              <a:rPr lang="zh-CN" altLang="en-US" sz="1400" b="1" dirty="0" smtClean="0">
                <a:solidFill>
                  <a:srgbClr val="0070C0"/>
                </a:solidFill>
                <a:latin typeface="宋体" panose="02010600030101010101" pitchFamily="2" charset="-122"/>
                <a:ea typeface="宋体" panose="02010600030101010101" pitchFamily="2" charset="-122"/>
              </a:rPr>
              <a:t>未经安全培训合格的从业人员，不得上岗作业。</a:t>
            </a:r>
          </a:p>
          <a:p>
            <a:pPr marL="342900" indent="-342900" algn="l"/>
            <a:r>
              <a:rPr lang="en-US" altLang="zh-CN" sz="1200" b="1" dirty="0" smtClean="0">
                <a:latin typeface="宋体" panose="02010600030101010101" pitchFamily="2" charset="-122"/>
                <a:ea typeface="宋体" panose="02010600030101010101" pitchFamily="2" charset="-122"/>
              </a:rPr>
              <a:t>第十五条 车间（</a:t>
            </a:r>
            <a:r>
              <a:rPr lang="en-US" altLang="zh-CN" sz="1200" b="1" dirty="0" smtClean="0">
                <a:solidFill>
                  <a:srgbClr val="FF0000"/>
                </a:solidFill>
                <a:latin typeface="宋体" panose="02010600030101010101" pitchFamily="2" charset="-122"/>
                <a:ea typeface="宋体" panose="02010600030101010101" pitchFamily="2" charset="-122"/>
              </a:rPr>
              <a:t>工段</a:t>
            </a:r>
            <a:r>
              <a:rPr lang="en-US" altLang="zh-CN" sz="1200" b="1" dirty="0" smtClean="0">
                <a:latin typeface="宋体" panose="02010600030101010101" pitchFamily="2" charset="-122"/>
                <a:ea typeface="宋体" panose="02010600030101010101" pitchFamily="2" charset="-122"/>
              </a:rPr>
              <a:t>、区、队）级岗前安全培训内容应当包括：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（一） 工作环境及危险因素；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（二） 所从事工种可能遭受的职业伤害和伤亡事故；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（三） 所从事工种的安全职责、操作技能及强制性标准；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（四）自救互救、急救方法、疏散和现场紧急情况的处理；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（五）安全设备设施、个人防护用品的使用和维护；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（六）本车间（工段、区、队）安全生产状况及规章制度；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（七）预防事故和职业危害的措施及应注意的安全事项；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（八）有关事故案例；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（九）其他需要培训的内容。</a:t>
            </a:r>
          </a:p>
          <a:p>
            <a:pPr marL="342900" indent="-342900" algn="l"/>
            <a:r>
              <a:rPr lang="en-US" altLang="zh-CN" sz="1200" b="1" dirty="0" smtClean="0">
                <a:latin typeface="宋体" panose="02010600030101010101" pitchFamily="2" charset="-122"/>
                <a:ea typeface="宋体" panose="02010600030101010101" pitchFamily="2" charset="-122"/>
              </a:rPr>
              <a:t>第十六条 </a:t>
            </a:r>
            <a:r>
              <a:rPr lang="en-US" altLang="zh-CN" sz="1200" b="1" dirty="0" smtClean="0">
                <a:solidFill>
                  <a:srgbClr val="FF0000"/>
                </a:solidFill>
                <a:latin typeface="宋体" panose="02010600030101010101" pitchFamily="2" charset="-122"/>
                <a:ea typeface="宋体" panose="02010600030101010101" pitchFamily="2" charset="-122"/>
              </a:rPr>
              <a:t>班组级</a:t>
            </a:r>
            <a:r>
              <a:rPr lang="en-US" altLang="zh-CN" sz="1200" b="1" dirty="0" smtClean="0">
                <a:latin typeface="宋体" panose="02010600030101010101" pitchFamily="2" charset="-122"/>
                <a:ea typeface="宋体" panose="02010600030101010101" pitchFamily="2" charset="-122"/>
              </a:rPr>
              <a:t>岗前安全培训内容应当包括：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（一）岗位安全操作规程；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（二）岗位之间工作衔接配合的安全与职业卫生事项；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（三）有关事故案例； </a:t>
            </a:r>
          </a:p>
          <a:p>
            <a:pPr marL="342900" indent="-342900" algn="l"/>
            <a:r>
              <a:rPr lang="en-US" altLang="zh-CN" sz="1200" b="1" dirty="0" smtClean="0">
                <a:latin typeface="仿宋" panose="02010609060101010101" pitchFamily="49" charset="-122"/>
                <a:ea typeface="仿宋" panose="02010609060101010101" pitchFamily="49" charset="-122"/>
                <a:cs typeface="仿宋" panose="02010609060101010101" pitchFamily="49" charset="-122"/>
              </a:rPr>
              <a:t>（四）其他需要培训的内容。</a:t>
            </a:r>
          </a:p>
          <a:p>
            <a:pPr marL="342900" indent="-342900" algn="l"/>
            <a:endParaRPr lang="en-US" altLang="zh-CN" sz="1400" b="1"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r>
              <a:rPr lang="en-US" altLang="zh-CN" sz="1400" b="1" dirty="0" smtClean="0">
                <a:latin typeface="宋体" panose="02010600030101010101" pitchFamily="2" charset="-122"/>
                <a:ea typeface="宋体" panose="02010600030101010101" pitchFamily="2" charset="-122"/>
              </a:rPr>
              <a:t>                                                                </a:t>
            </a: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r>
              <a:rPr lang="en-US" altLang="zh-CN" sz="1400" b="1" dirty="0" smtClean="0">
                <a:latin typeface="宋体" panose="02010600030101010101" pitchFamily="2" charset="-122"/>
                <a:ea typeface="宋体" panose="02010600030101010101" pitchFamily="2" charset="-122"/>
              </a:rPr>
              <a:t>3</a:t>
            </a:r>
            <a:endParaRPr lang="zh-CN" altLang="en-US" sz="1400" b="1" dirty="0" smtClean="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marL="342900" indent="-342900"/>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展示新作为新担当</a:t>
            </a:r>
            <a:endParaRPr lang="en-US" altLang="zh-CN" sz="24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908050"/>
            <a:ext cx="8640763" cy="5546725"/>
          </a:xfrm>
        </p:spPr>
        <p:txBody>
          <a:bodyPr/>
          <a:lstStyle/>
          <a:p>
            <a:pPr marL="342900" indent="-342900" algn="l">
              <a:defRPr/>
            </a:pPr>
            <a:r>
              <a:rPr lang="en-US" altLang="zh-CN" sz="2000" b="1" dirty="0" err="1" smtClean="0">
                <a:solidFill>
                  <a:schemeClr val="tx1"/>
                </a:solidFill>
                <a:latin typeface="宋体" panose="02010600030101010101" pitchFamily="2" charset="-122"/>
                <a:ea typeface="宋体" panose="02010600030101010101" pitchFamily="2" charset="-122"/>
              </a:rPr>
              <a:t>从业人员</a:t>
            </a:r>
            <a:r>
              <a:rPr lang="en-US" altLang="zh-CN" sz="2000" b="1" dirty="0" err="1" smtClean="0">
                <a:solidFill>
                  <a:srgbClr val="FF0000"/>
                </a:solidFill>
                <a:latin typeface="宋体" panose="02010600030101010101" pitchFamily="2" charset="-122"/>
                <a:ea typeface="宋体" panose="02010600030101010101" pitchFamily="2" charset="-122"/>
              </a:rPr>
              <a:t>安全素质</a:t>
            </a:r>
            <a:r>
              <a:rPr lang="en-US" altLang="zh-CN" sz="2000" b="1" dirty="0" err="1" smtClean="0">
                <a:solidFill>
                  <a:schemeClr val="tx1"/>
                </a:solidFill>
                <a:latin typeface="宋体" panose="02010600030101010101" pitchFamily="2" charset="-122"/>
                <a:ea typeface="宋体" panose="02010600030101010101" pitchFamily="2" charset="-122"/>
              </a:rPr>
              <a:t>包括：安全</a:t>
            </a:r>
            <a:r>
              <a:rPr lang="en-US" altLang="zh-CN" sz="2000" b="1" dirty="0" err="1" smtClean="0">
                <a:solidFill>
                  <a:srgbClr val="FF0000"/>
                </a:solidFill>
                <a:latin typeface="宋体" panose="02010600030101010101" pitchFamily="2" charset="-122"/>
                <a:ea typeface="宋体" panose="02010600030101010101" pitchFamily="2" charset="-122"/>
              </a:rPr>
              <a:t>意识</a:t>
            </a:r>
            <a:r>
              <a:rPr lang="en-US" altLang="zh-CN" sz="2000" b="1" dirty="0" err="1" smtClean="0">
                <a:solidFill>
                  <a:schemeClr val="tx1"/>
                </a:solidFill>
                <a:latin typeface="宋体" panose="02010600030101010101" pitchFamily="2" charset="-122"/>
                <a:ea typeface="宋体" panose="02010600030101010101" pitchFamily="2" charset="-122"/>
              </a:rPr>
              <a:t>、安全</a:t>
            </a:r>
            <a:r>
              <a:rPr lang="en-US" altLang="zh-CN" sz="2000" b="1" dirty="0" err="1" smtClean="0">
                <a:solidFill>
                  <a:srgbClr val="FF0000"/>
                </a:solidFill>
                <a:latin typeface="宋体" panose="02010600030101010101" pitchFamily="2" charset="-122"/>
                <a:ea typeface="宋体" panose="02010600030101010101" pitchFamily="2" charset="-122"/>
              </a:rPr>
              <a:t>知识</a:t>
            </a:r>
            <a:r>
              <a:rPr lang="en-US" altLang="zh-CN" sz="2000" b="1" dirty="0" err="1" smtClean="0">
                <a:solidFill>
                  <a:schemeClr val="tx1"/>
                </a:solidFill>
                <a:latin typeface="宋体" panose="02010600030101010101" pitchFamily="2" charset="-122"/>
                <a:ea typeface="宋体" panose="02010600030101010101" pitchFamily="2" charset="-122"/>
              </a:rPr>
              <a:t>、安全</a:t>
            </a:r>
            <a:r>
              <a:rPr lang="en-US" altLang="zh-CN" sz="2000" b="1" dirty="0" err="1" smtClean="0">
                <a:solidFill>
                  <a:srgbClr val="FF0000"/>
                </a:solidFill>
                <a:latin typeface="宋体" panose="02010600030101010101" pitchFamily="2" charset="-122"/>
                <a:ea typeface="宋体" panose="02010600030101010101" pitchFamily="2" charset="-122"/>
              </a:rPr>
              <a:t>技能</a:t>
            </a:r>
            <a:r>
              <a:rPr lang="en-US" altLang="zh-CN" sz="2000" b="1" dirty="0" smtClean="0">
                <a:solidFill>
                  <a:schemeClr val="tx1"/>
                </a:solidFill>
                <a:latin typeface="宋体" panose="02010600030101010101" pitchFamily="2" charset="-122"/>
                <a:ea typeface="宋体" panose="02010600030101010101" pitchFamily="2" charset="-122"/>
              </a:rPr>
              <a:t>。</a:t>
            </a:r>
          </a:p>
          <a:p>
            <a:pPr marL="342900" indent="-342900" algn="l">
              <a:defRPr/>
            </a:pPr>
            <a:r>
              <a:rPr lang="en-US" altLang="zh-CN" sz="1600" b="1" dirty="0" smtClean="0">
                <a:latin typeface="仿宋" panose="02010609060101010101" pitchFamily="49" charset="-122"/>
                <a:ea typeface="仿宋" panose="02010609060101010101" pitchFamily="49" charset="-122"/>
                <a:sym typeface="+mn-ea"/>
              </a:rPr>
              <a:t>提高安全</a:t>
            </a:r>
            <a:r>
              <a:rPr lang="en-US" altLang="zh-CN" sz="1600" b="1" dirty="0" smtClean="0">
                <a:solidFill>
                  <a:srgbClr val="FF0000"/>
                </a:solidFill>
                <a:latin typeface="仿宋" panose="02010609060101010101" pitchFamily="49" charset="-122"/>
                <a:ea typeface="仿宋" panose="02010609060101010101" pitchFamily="49" charset="-122"/>
                <a:sym typeface="+mn-ea"/>
              </a:rPr>
              <a:t>意识</a:t>
            </a:r>
            <a:r>
              <a:rPr lang="en-US" altLang="zh-CN" sz="1600" b="1" dirty="0" smtClean="0">
                <a:latin typeface="仿宋" panose="02010609060101010101" pitchFamily="49" charset="-122"/>
                <a:ea typeface="仿宋" panose="02010609060101010101" pitchFamily="49" charset="-122"/>
                <a:sym typeface="+mn-ea"/>
              </a:rPr>
              <a:t>，时刻绷紧头脑中安全这根弦，做到居安思危、警钟长鸣；</a:t>
            </a:r>
            <a:endParaRPr lang="en-US" altLang="zh-CN" sz="1600" b="1" dirty="0" smtClean="0">
              <a:solidFill>
                <a:schemeClr val="tx1"/>
              </a:solidFill>
              <a:latin typeface="仿宋" panose="02010609060101010101" pitchFamily="49" charset="-122"/>
              <a:ea typeface="仿宋" panose="02010609060101010101" pitchFamily="49" charset="-122"/>
            </a:endParaRPr>
          </a:p>
          <a:p>
            <a:pPr marL="342900" indent="-342900" algn="l">
              <a:defRPr/>
            </a:pPr>
            <a:r>
              <a:rPr lang="en-US" altLang="zh-CN" sz="1600" b="1" dirty="0" smtClean="0">
                <a:latin typeface="仿宋" panose="02010609060101010101" pitchFamily="49" charset="-122"/>
                <a:ea typeface="仿宋" panose="02010609060101010101" pitchFamily="49" charset="-122"/>
                <a:sym typeface="+mn-ea"/>
              </a:rPr>
              <a:t>学习安全</a:t>
            </a:r>
            <a:r>
              <a:rPr lang="en-US" altLang="zh-CN" sz="1600" b="1" dirty="0" smtClean="0">
                <a:solidFill>
                  <a:srgbClr val="FF0000"/>
                </a:solidFill>
                <a:latin typeface="仿宋" panose="02010609060101010101" pitchFamily="49" charset="-122"/>
                <a:ea typeface="仿宋" panose="02010609060101010101" pitchFamily="49" charset="-122"/>
                <a:sym typeface="+mn-ea"/>
              </a:rPr>
              <a:t>知识</a:t>
            </a:r>
            <a:r>
              <a:rPr lang="en-US" altLang="zh-CN" sz="1600" b="1" dirty="0" smtClean="0">
                <a:latin typeface="仿宋" panose="02010609060101010101" pitchFamily="49" charset="-122"/>
                <a:ea typeface="仿宋" panose="02010609060101010101" pitchFamily="49" charset="-122"/>
                <a:sym typeface="+mn-ea"/>
              </a:rPr>
              <a:t>，掌握安全知识，减少和避免各种安全事故的发生；</a:t>
            </a:r>
            <a:endParaRPr lang="en-US" altLang="zh-CN" sz="1600" b="1" dirty="0" smtClean="0">
              <a:solidFill>
                <a:schemeClr val="tx1"/>
              </a:solidFill>
              <a:latin typeface="仿宋" panose="02010609060101010101" pitchFamily="49" charset="-122"/>
              <a:ea typeface="仿宋" panose="02010609060101010101" pitchFamily="49" charset="-122"/>
            </a:endParaRPr>
          </a:p>
          <a:p>
            <a:pPr marL="342900" indent="-342900" algn="l">
              <a:defRPr/>
            </a:pPr>
            <a:r>
              <a:rPr lang="en-US" altLang="zh-CN" sz="1600" b="1" dirty="0" smtClean="0">
                <a:latin typeface="仿宋" panose="02010609060101010101" pitchFamily="49" charset="-122"/>
                <a:ea typeface="仿宋" panose="02010609060101010101" pitchFamily="49" charset="-122"/>
                <a:sym typeface="+mn-ea"/>
              </a:rPr>
              <a:t>掌握安全</a:t>
            </a:r>
            <a:r>
              <a:rPr lang="en-US" altLang="zh-CN" sz="1600" b="1" dirty="0" smtClean="0">
                <a:solidFill>
                  <a:srgbClr val="FF0000"/>
                </a:solidFill>
                <a:latin typeface="仿宋" panose="02010609060101010101" pitchFamily="49" charset="-122"/>
                <a:ea typeface="仿宋" panose="02010609060101010101" pitchFamily="49" charset="-122"/>
                <a:sym typeface="+mn-ea"/>
              </a:rPr>
              <a:t>技能</a:t>
            </a:r>
            <a:r>
              <a:rPr lang="en-US" altLang="zh-CN" sz="1600" b="1" dirty="0" smtClean="0">
                <a:latin typeface="仿宋" panose="02010609060101010101" pitchFamily="49" charset="-122"/>
                <a:ea typeface="仿宋" panose="02010609060101010101" pitchFamily="49" charset="-122"/>
                <a:sym typeface="+mn-ea"/>
              </a:rPr>
              <a:t>，实现工作中的正确操作，避免蛮干盲干引发安全生产事故。</a:t>
            </a:r>
            <a:endParaRPr lang="en-US" altLang="zh-CN" sz="2000" b="1" dirty="0" smtClean="0">
              <a:solidFill>
                <a:schemeClr val="tx1"/>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chemeClr val="tx1"/>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chemeClr val="tx1"/>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chemeClr val="tx1"/>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chemeClr val="tx1"/>
              </a:solidFill>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2" cstate="print"/>
          <a:stretch>
            <a:fillRect/>
          </a:stretch>
        </p:blipFill>
        <p:spPr>
          <a:xfrm>
            <a:off x="467995" y="3140710"/>
            <a:ext cx="2278380" cy="3095625"/>
          </a:xfrm>
          <a:prstGeom prst="rect">
            <a:avLst/>
          </a:prstGeom>
        </p:spPr>
      </p:pic>
      <p:pic>
        <p:nvPicPr>
          <p:cNvPr id="3" name="图片 2"/>
          <p:cNvPicPr>
            <a:picLocks noChangeAspect="1"/>
          </p:cNvPicPr>
          <p:nvPr/>
        </p:nvPicPr>
        <p:blipFill>
          <a:blip r:embed="rId3" cstate="print"/>
          <a:stretch>
            <a:fillRect/>
          </a:stretch>
        </p:blipFill>
        <p:spPr>
          <a:xfrm>
            <a:off x="2773680" y="3140710"/>
            <a:ext cx="6191250" cy="309562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zh-CN" altLang="en-US" sz="2000" dirty="0" smtClean="0">
                <a:ea typeface="宋体" panose="02010600030101010101" pitchFamily="2" charset="-122"/>
              </a:rPr>
              <a:t>习近平总书记十八大以来发表安全生产重要讲话</a:t>
            </a:r>
            <a:r>
              <a:rPr lang="en-US" altLang="zh-CN" sz="2000" dirty="0" smtClean="0">
                <a:ea typeface="宋体" panose="02010600030101010101" pitchFamily="2" charset="-122"/>
              </a:rPr>
              <a:t>10</a:t>
            </a:r>
            <a:r>
              <a:rPr lang="zh-CN" altLang="en-US" sz="2000" dirty="0" smtClean="0">
                <a:ea typeface="宋体" panose="02010600030101010101" pitchFamily="2" charset="-122"/>
              </a:rPr>
              <a:t>多次，重要批示</a:t>
            </a:r>
            <a:r>
              <a:rPr lang="en-US" altLang="zh-CN" sz="2000" dirty="0" smtClean="0">
                <a:ea typeface="宋体" panose="02010600030101010101" pitchFamily="2" charset="-122"/>
              </a:rPr>
              <a:t>70</a:t>
            </a:r>
            <a:r>
              <a:rPr lang="zh-CN" altLang="en-US" sz="2000" dirty="0" smtClean="0">
                <a:ea typeface="宋体" panose="02010600030101010101" pitchFamily="2" charset="-122"/>
              </a:rPr>
              <a:t>多次，重视程度之高</a:t>
            </a:r>
            <a:r>
              <a:rPr lang="zh-CN" altLang="en-US" sz="2000" b="1" dirty="0" smtClean="0">
                <a:solidFill>
                  <a:srgbClr val="FF0000"/>
                </a:solidFill>
                <a:ea typeface="宋体" panose="02010600030101010101" pitchFamily="2" charset="-122"/>
              </a:rPr>
              <a:t>前所未有</a:t>
            </a:r>
            <a:r>
              <a:rPr lang="zh-CN" altLang="en-US" sz="2000" dirty="0" smtClean="0">
                <a:ea typeface="宋体" panose="02010600030101010101" pitchFamily="2" charset="-122"/>
              </a:rPr>
              <a:t>，强调频率之多</a:t>
            </a:r>
            <a:r>
              <a:rPr lang="zh-CN" altLang="en-US" sz="2000" b="1" dirty="0" smtClean="0">
                <a:solidFill>
                  <a:srgbClr val="FF0000"/>
                </a:solidFill>
                <a:ea typeface="宋体" panose="02010600030101010101" pitchFamily="2" charset="-122"/>
              </a:rPr>
              <a:t>前所未有</a:t>
            </a:r>
            <a:r>
              <a:rPr lang="zh-CN" altLang="en-US" sz="2000" dirty="0" smtClean="0">
                <a:ea typeface="宋体" panose="02010600030101010101" pitchFamily="2" charset="-122"/>
              </a:rPr>
              <a:t>，</a:t>
            </a:r>
            <a:r>
              <a:rPr lang="zh-CN" altLang="en-US" sz="2000" b="1" dirty="0" smtClean="0">
                <a:solidFill>
                  <a:srgbClr val="0070C0"/>
                </a:solidFill>
                <a:ea typeface="宋体" panose="02010600030101010101" pitchFamily="2" charset="-122"/>
              </a:rPr>
              <a:t>要求之严</a:t>
            </a:r>
            <a:r>
              <a:rPr lang="zh-CN" altLang="en-US" sz="2000" b="1" dirty="0" smtClean="0">
                <a:solidFill>
                  <a:srgbClr val="FF0000"/>
                </a:solidFill>
                <a:ea typeface="宋体" panose="02010600030101010101" pitchFamily="2" charset="-122"/>
              </a:rPr>
              <a:t>前所未有</a:t>
            </a:r>
            <a:r>
              <a:rPr lang="zh-CN" altLang="en-US" sz="2000" dirty="0" smtClean="0">
                <a:ea typeface="宋体" panose="02010600030101010101" pitchFamily="2" charset="-122"/>
              </a:rPr>
              <a:t>。</a:t>
            </a:r>
            <a:endParaRPr lang="en-US" altLang="zh-CN" sz="2000" dirty="0" smtClean="0">
              <a:solidFill>
                <a:srgbClr val="0070C0"/>
              </a:solidFill>
            </a:endParaRPr>
          </a:p>
          <a:p>
            <a:pPr marL="342900" indent="-342900" algn="l">
              <a:defRPr/>
            </a:pPr>
            <a:endParaRPr lang="zh-CN" altLang="en-US" sz="1800" dirty="0" smtClean="0">
              <a:solidFill>
                <a:srgbClr val="0070C0"/>
              </a:solidFill>
            </a:endParaRPr>
          </a:p>
          <a:p>
            <a:pPr marL="342900" indent="-342900" algn="l">
              <a:defRPr/>
            </a:pPr>
            <a:r>
              <a:rPr lang="zh-CN" altLang="en-US" sz="1800" dirty="0" smtClean="0">
                <a:solidFill>
                  <a:srgbClr val="0070C0"/>
                </a:solidFill>
              </a:rPr>
              <a:t> </a:t>
            </a:r>
            <a:r>
              <a:rPr lang="en-US" altLang="zh-CN" sz="1800" dirty="0" smtClean="0">
                <a:solidFill>
                  <a:srgbClr val="0070C0"/>
                </a:solidFill>
              </a:rPr>
              <a:t>           </a:t>
            </a:r>
            <a:r>
              <a:rPr lang="zh-CN" altLang="en-US" sz="1800" dirty="0" smtClean="0">
                <a:solidFill>
                  <a:srgbClr val="0070C0"/>
                </a:solidFill>
              </a:rPr>
              <a:t>安全生产工作要求</a:t>
            </a:r>
            <a:r>
              <a:rPr lang="zh-CN" altLang="en-US" sz="1800" dirty="0" smtClean="0">
                <a:solidFill>
                  <a:srgbClr val="FF0000"/>
                </a:solidFill>
              </a:rPr>
              <a:t>越来越严</a:t>
            </a:r>
            <a:r>
              <a:rPr lang="zh-CN" altLang="en-US" sz="2000" dirty="0" smtClean="0">
                <a:solidFill>
                  <a:srgbClr val="0070C0"/>
                </a:solidFill>
              </a:rPr>
              <a:t>。</a:t>
            </a:r>
            <a:endParaRPr lang="en-US" altLang="zh-CN" sz="1400" dirty="0">
              <a:latin typeface="Calibri" panose="020F0502020204030204" charset="0"/>
              <a:ea typeface="宋体" panose="02010600030101010101" pitchFamily="2" charset="-122"/>
              <a:sym typeface="+mn-ea"/>
            </a:endParaRPr>
          </a:p>
          <a:p>
            <a:pPr marL="342900" indent="-342900" algn="l">
              <a:defRPr/>
            </a:pPr>
            <a:r>
              <a:rPr lang="en-US" altLang="zh-CN" sz="1400" dirty="0" smtClean="0">
                <a:solidFill>
                  <a:srgbClr val="0070C0"/>
                </a:solidFill>
              </a:rPr>
              <a:t>      </a:t>
            </a:r>
          </a:p>
          <a:p>
            <a:pPr marL="342900" indent="-342900" algn="l">
              <a:defRPr/>
            </a:pPr>
            <a:r>
              <a:rPr lang="en-US" altLang="zh-CN" sz="2000" b="1" dirty="0" smtClean="0">
                <a:latin typeface="宋体" panose="02010600030101010101" pitchFamily="2" charset="-122"/>
                <a:ea typeface="宋体" panose="02010600030101010101" pitchFamily="2" charset="-122"/>
              </a:rPr>
              <a:t>      1</a:t>
            </a:r>
            <a:r>
              <a:rPr lang="zh-CN" altLang="en-US" sz="2000" b="1" dirty="0" smtClean="0">
                <a:latin typeface="宋体" panose="02010600030101010101" pitchFamily="2" charset="-122"/>
                <a:ea typeface="宋体" panose="02010600030101010101" pitchFamily="2" charset="-122"/>
              </a:rPr>
              <a:t>、时间特殊</a:t>
            </a:r>
            <a:endParaRPr lang="en-US" altLang="zh-CN" sz="2000" b="1" dirty="0" smtClean="0">
              <a:latin typeface="宋体" panose="02010600030101010101" pitchFamily="2" charset="-122"/>
              <a:ea typeface="宋体" panose="02010600030101010101" pitchFamily="2" charset="-122"/>
            </a:endParaRPr>
          </a:p>
          <a:p>
            <a:pPr marL="342900" indent="-342900" algn="l">
              <a:defRPr/>
            </a:pPr>
            <a:endParaRPr lang="zh-CN" altLang="en-US" sz="2000" b="1" dirty="0" smtClean="0">
              <a:latin typeface="宋体" panose="02010600030101010101" pitchFamily="2" charset="-122"/>
              <a:ea typeface="宋体" panose="02010600030101010101" pitchFamily="2" charset="-122"/>
            </a:endParaRPr>
          </a:p>
          <a:p>
            <a:pPr marL="342900" indent="-342900" algn="l">
              <a:defRPr/>
            </a:pPr>
            <a:r>
              <a:rPr lang="zh-CN" altLang="en-US" sz="2000" b="1" dirty="0" smtClean="0">
                <a:latin typeface="宋体" panose="02010600030101010101" pitchFamily="2" charset="-122"/>
                <a:ea typeface="宋体" panose="02010600030101010101" pitchFamily="2" charset="-122"/>
              </a:rPr>
              <a:t> </a:t>
            </a:r>
            <a:r>
              <a:rPr lang="en-US" altLang="zh-CN" sz="2000" b="1" dirty="0" smtClean="0">
                <a:latin typeface="宋体" panose="02010600030101010101" pitchFamily="2" charset="-122"/>
                <a:ea typeface="宋体" panose="02010600030101010101" pitchFamily="2" charset="-122"/>
              </a:rPr>
              <a:t>     2</a:t>
            </a:r>
            <a:r>
              <a:rPr lang="zh-CN" altLang="en-US" sz="2000" b="1" dirty="0" smtClean="0">
                <a:latin typeface="宋体" panose="02010600030101010101" pitchFamily="2" charset="-122"/>
                <a:ea typeface="宋体" panose="02010600030101010101" pitchFamily="2" charset="-122"/>
              </a:rPr>
              <a:t>、</a:t>
            </a:r>
            <a:r>
              <a:rPr lang="zh-CN" altLang="zh-CN" sz="2000" b="1" dirty="0">
                <a:latin typeface="宋体" panose="02010600030101010101" pitchFamily="2" charset="-122"/>
                <a:ea typeface="宋体" panose="02010600030101010101" pitchFamily="2" charset="-122"/>
                <a:sym typeface="+mn-ea"/>
              </a:rPr>
              <a:t>现实</a:t>
            </a:r>
            <a:r>
              <a:rPr lang="zh-CN" altLang="zh-CN" sz="2000" b="1" dirty="0" smtClean="0">
                <a:latin typeface="宋体" panose="02010600030101010101" pitchFamily="2" charset="-122"/>
                <a:ea typeface="宋体" panose="02010600030101010101" pitchFamily="2" charset="-122"/>
                <a:sym typeface="+mn-ea"/>
              </a:rPr>
              <a:t>警醒</a:t>
            </a:r>
            <a:endParaRPr lang="en-US" altLang="zh-CN" sz="2000" b="1" dirty="0" smtClean="0">
              <a:latin typeface="宋体" panose="02010600030101010101" pitchFamily="2" charset="-122"/>
              <a:ea typeface="宋体" panose="02010600030101010101" pitchFamily="2" charset="-122"/>
              <a:sym typeface="+mn-ea"/>
            </a:endParaRPr>
          </a:p>
          <a:p>
            <a:pPr marL="342900" indent="-342900" algn="l">
              <a:defRPr/>
            </a:pPr>
            <a:endParaRPr lang="en-US" altLang="zh-CN" sz="2000" b="1" dirty="0" smtClean="0">
              <a:latin typeface="宋体" panose="02010600030101010101" pitchFamily="2" charset="-122"/>
              <a:ea typeface="宋体" panose="02010600030101010101" pitchFamily="2" charset="-122"/>
              <a:sym typeface="+mn-ea"/>
            </a:endParaRPr>
          </a:p>
          <a:p>
            <a:pPr marL="342900" indent="-342900" algn="l">
              <a:defRPr/>
            </a:pPr>
            <a:r>
              <a:rPr lang="en-US" altLang="zh-CN" sz="2000" b="1" dirty="0" smtClean="0">
                <a:latin typeface="宋体" panose="02010600030101010101" pitchFamily="2" charset="-122"/>
                <a:ea typeface="宋体" panose="02010600030101010101" pitchFamily="2" charset="-122"/>
                <a:sym typeface="+mn-ea"/>
              </a:rPr>
              <a:t>      3</a:t>
            </a:r>
            <a:r>
              <a:rPr lang="zh-CN" altLang="en-US" sz="2000" b="1" dirty="0" smtClean="0">
                <a:latin typeface="宋体" panose="02010600030101010101" pitchFamily="2" charset="-122"/>
                <a:ea typeface="宋体" panose="02010600030101010101" pitchFamily="2" charset="-122"/>
                <a:sym typeface="+mn-ea"/>
              </a:rPr>
              <a:t>、法律法规重大调整</a:t>
            </a:r>
            <a:endParaRPr lang="en-US" altLang="zh-CN" sz="2000" b="1" dirty="0" smtClean="0">
              <a:latin typeface="宋体" panose="02010600030101010101" pitchFamily="2" charset="-122"/>
              <a:ea typeface="宋体" panose="02010600030101010101" pitchFamily="2" charset="-122"/>
              <a:sym typeface="+mn-ea"/>
            </a:endParaRPr>
          </a:p>
          <a:p>
            <a:pPr marL="342900" indent="-342900" algn="l">
              <a:defRPr/>
            </a:pPr>
            <a:endParaRPr lang="en-US" altLang="zh-CN" sz="2000" b="1" dirty="0" smtClean="0">
              <a:latin typeface="宋体" panose="02010600030101010101" pitchFamily="2" charset="-122"/>
              <a:ea typeface="宋体" panose="02010600030101010101" pitchFamily="2" charset="-122"/>
              <a:sym typeface="+mn-ea"/>
            </a:endParaRPr>
          </a:p>
          <a:p>
            <a:pPr marL="342900" indent="-342900" algn="l">
              <a:defRPr/>
            </a:pPr>
            <a:r>
              <a:rPr lang="zh-CN" altLang="en-US"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4</a:t>
            </a:r>
            <a:r>
              <a:rPr lang="zh-CN" altLang="en-US" sz="2000" b="1" dirty="0" smtClean="0">
                <a:latin typeface="宋体" panose="02010600030101010101" pitchFamily="2" charset="-122"/>
                <a:ea typeface="宋体" panose="02010600030101010101" pitchFamily="2" charset="-122"/>
              </a:rPr>
              <a:t>、事故（事件）</a:t>
            </a:r>
            <a:r>
              <a:rPr lang="zh-CN" altLang="en-US" sz="2000" b="1" dirty="0" smtClean="0">
                <a:solidFill>
                  <a:srgbClr val="FF0000"/>
                </a:solidFill>
                <a:latin typeface="宋体" panose="02010600030101010101" pitchFamily="2" charset="-122"/>
                <a:ea typeface="宋体" panose="02010600030101010101" pitchFamily="2" charset="-122"/>
              </a:rPr>
              <a:t>调查</a:t>
            </a:r>
            <a:r>
              <a:rPr lang="zh-CN" altLang="en-US" sz="2000" b="1" dirty="0" smtClean="0">
                <a:solidFill>
                  <a:srgbClr val="0070C0"/>
                </a:solidFill>
                <a:latin typeface="宋体" panose="02010600030101010101" pitchFamily="2" charset="-122"/>
                <a:ea typeface="宋体" panose="02010600030101010101" pitchFamily="2" charset="-122"/>
              </a:rPr>
              <a:t>问责</a:t>
            </a:r>
            <a:r>
              <a:rPr lang="zh-CN" altLang="en-US" sz="2000" b="1" dirty="0" smtClean="0">
                <a:latin typeface="宋体" panose="02010600030101010101" pitchFamily="2" charset="-122"/>
                <a:ea typeface="宋体" panose="02010600030101010101" pitchFamily="2" charset="-122"/>
              </a:rPr>
              <a:t>范围延伸。</a:t>
            </a:r>
            <a:r>
              <a:rPr lang="en-US" altLang="zh-CN" sz="2000" dirty="0" smtClean="0">
                <a:latin typeface="宋体" panose="02010600030101010101" pitchFamily="2" charset="-122"/>
                <a:ea typeface="宋体" panose="02010600030101010101" pitchFamily="2" charset="-122"/>
                <a:sym typeface="+mn-ea"/>
              </a:rPr>
              <a:t>      </a:t>
            </a:r>
            <a:endParaRPr lang="zh-CN" altLang="en-US" sz="2000" b="1" dirty="0">
              <a:gradFill>
                <a:gsLst>
                  <a:gs pos="0">
                    <a:srgbClr val="007BD3"/>
                  </a:gs>
                  <a:gs pos="100000">
                    <a:srgbClr val="034373"/>
                  </a:gs>
                </a:gsLst>
                <a:lin scaled="0"/>
              </a:gra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2000" dirty="0" smtClean="0">
                <a:solidFill>
                  <a:srgbClr val="0070C0"/>
                </a:solidFill>
              </a:rPr>
              <a:t>  </a:t>
            </a:r>
            <a:r>
              <a:rPr lang="zh-CN" altLang="en-US" sz="2000" dirty="0" smtClean="0">
                <a:solidFill>
                  <a:srgbClr val="0070C0"/>
                </a:solidFill>
              </a:rPr>
              <a:t>安全生产工作要求</a:t>
            </a:r>
            <a:r>
              <a:rPr lang="zh-CN" altLang="en-US" sz="2000" dirty="0" smtClean="0">
                <a:solidFill>
                  <a:srgbClr val="FF0000"/>
                </a:solidFill>
              </a:rPr>
              <a:t>越来越严</a:t>
            </a:r>
            <a:r>
              <a:rPr lang="zh-CN" altLang="en-US" sz="2000" dirty="0" smtClean="0">
                <a:solidFill>
                  <a:srgbClr val="0070C0"/>
                </a:solidFill>
              </a:rPr>
              <a:t>。</a:t>
            </a:r>
            <a:r>
              <a:rPr lang="en-US" altLang="zh-CN" sz="1400" dirty="0" smtClean="0">
                <a:solidFill>
                  <a:srgbClr val="0070C0"/>
                </a:solidFill>
              </a:rPr>
              <a:t>      </a:t>
            </a:r>
          </a:p>
          <a:p>
            <a:pPr marL="342900" indent="-342900" algn="l">
              <a:defRPr/>
            </a:pPr>
            <a:r>
              <a:rPr lang="en-US" altLang="zh-CN" sz="1400" dirty="0" smtClean="0">
                <a:solidFill>
                  <a:srgbClr val="0070C0"/>
                </a:solidFill>
              </a:rPr>
              <a:t>      1</a:t>
            </a:r>
            <a:r>
              <a:rPr lang="zh-CN" altLang="en-US" sz="1400" dirty="0" smtClean="0">
                <a:solidFill>
                  <a:srgbClr val="0070C0"/>
                </a:solidFill>
              </a:rPr>
              <a:t>、时间特殊：</a:t>
            </a:r>
            <a:r>
              <a:rPr lang="en-US" altLang="zh-CN" sz="1400" dirty="0" smtClean="0">
                <a:solidFill>
                  <a:schemeClr val="tx1"/>
                </a:solidFill>
              </a:rPr>
              <a:t>“</a:t>
            </a:r>
            <a:r>
              <a:rPr lang="zh-CN" altLang="en-US" sz="1400" dirty="0" smtClean="0">
                <a:solidFill>
                  <a:schemeClr val="tx1"/>
                </a:solidFill>
              </a:rPr>
              <a:t>十四五</a:t>
            </a:r>
            <a:r>
              <a:rPr lang="en-US" altLang="zh-CN" sz="1400" dirty="0" smtClean="0">
                <a:solidFill>
                  <a:schemeClr val="tx1"/>
                </a:solidFill>
              </a:rPr>
              <a:t>”</a:t>
            </a:r>
            <a:r>
              <a:rPr lang="zh-CN" altLang="en-US" sz="1400" dirty="0" smtClean="0">
                <a:solidFill>
                  <a:schemeClr val="tx1"/>
                </a:solidFill>
              </a:rPr>
              <a:t>规划开局关键之年、叠加疫情反复冲击、</a:t>
            </a:r>
            <a:endParaRPr lang="en-US" altLang="zh-CN" sz="1400" dirty="0" smtClean="0">
              <a:solidFill>
                <a:schemeClr val="tx1"/>
              </a:solidFill>
            </a:endParaRPr>
          </a:p>
          <a:p>
            <a:pPr marL="342900" indent="-342900" algn="l">
              <a:defRPr/>
            </a:pPr>
            <a:r>
              <a:rPr lang="en-US" altLang="zh-CN" sz="1400" dirty="0" smtClean="0"/>
              <a:t>                             </a:t>
            </a:r>
            <a:r>
              <a:rPr lang="zh-CN" altLang="en-US" sz="1400" dirty="0" smtClean="0">
                <a:solidFill>
                  <a:srgbClr val="FF0000"/>
                </a:solidFill>
              </a:rPr>
              <a:t>党的二十大召开在即、</a:t>
            </a:r>
            <a:r>
              <a:rPr lang="zh-CN" altLang="en-US" sz="1400" dirty="0" smtClean="0">
                <a:solidFill>
                  <a:srgbClr val="0070C0"/>
                </a:solidFill>
              </a:rPr>
              <a:t>百年未有大变局</a:t>
            </a:r>
            <a:endParaRPr lang="en-US" altLang="zh-CN" sz="1400" dirty="0" smtClean="0">
              <a:solidFill>
                <a:srgbClr val="0070C0"/>
              </a:solidFill>
            </a:endParaRPr>
          </a:p>
          <a:p>
            <a:pPr marL="342900" indent="-342900" algn="l">
              <a:defRPr/>
            </a:pPr>
            <a:endParaRPr lang="zh-CN" altLang="en-US" sz="1400" dirty="0" smtClean="0">
              <a:solidFill>
                <a:srgbClr val="0070C0"/>
              </a:solidFill>
            </a:endParaRPr>
          </a:p>
          <a:p>
            <a:pPr marL="342900" indent="-342900" algn="l">
              <a:defRPr/>
            </a:pPr>
            <a:r>
              <a:rPr lang="zh-CN" altLang="en-US" sz="1400" dirty="0" smtClean="0">
                <a:solidFill>
                  <a:srgbClr val="0070C0"/>
                </a:solidFill>
              </a:rPr>
              <a:t> </a:t>
            </a:r>
            <a:r>
              <a:rPr lang="en-US" altLang="zh-CN" sz="1400" dirty="0" smtClean="0">
                <a:solidFill>
                  <a:srgbClr val="0070C0"/>
                </a:solidFill>
              </a:rPr>
              <a:t>     </a:t>
            </a:r>
            <a:endParaRPr lang="zh-CN" altLang="en-US" sz="1400" b="1" dirty="0">
              <a:solidFill>
                <a:srgbClr val="0070C0"/>
              </a:solidFill>
              <a:latin typeface="仿宋" panose="02010609060101010101" pitchFamily="49" charset="-122"/>
              <a:ea typeface="仿宋" panose="02010609060101010101" pitchFamily="49" charset="-122"/>
            </a:endParaRPr>
          </a:p>
        </p:txBody>
      </p:sp>
      <p:pic>
        <p:nvPicPr>
          <p:cNvPr id="4" name="图片 3" descr="https://iknow-pic.cdn.bcebos.com/c9fcc3cec3fdfc03a21b59cad93f8794a4c22664?x-bce-process=image%2Fresize%2Cm_lfit%2Cw_600%2Ch_800%2Climit_1%2Fquality%2Cq_85%2Fformat%2Cf_auto">
            <a:hlinkClick r:id="rId2" tgtFrame="&quot;_blank&quot;" tooltip="&quot;点击查看大图&quot;"/>
          </p:cNvPr>
          <p:cNvPicPr/>
          <p:nvPr/>
        </p:nvPicPr>
        <p:blipFill>
          <a:blip r:embed="rId3" cstate="print"/>
          <a:srcRect/>
          <a:stretch>
            <a:fillRect/>
          </a:stretch>
        </p:blipFill>
        <p:spPr bwMode="auto">
          <a:xfrm>
            <a:off x="1331865" y="2276952"/>
            <a:ext cx="7128297" cy="3528148"/>
          </a:xfrm>
          <a:prstGeom prst="rect">
            <a:avLst/>
          </a:prstGeom>
          <a:noFill/>
          <a:ln w="9525">
            <a:noFill/>
            <a:miter lim="800000"/>
            <a:headEnd/>
            <a:tailEnd/>
          </a:ln>
        </p:spPr>
      </p:pic>
      <p:sp>
        <p:nvSpPr>
          <p:cNvPr id="5" name="矩形 4"/>
          <p:cNvSpPr/>
          <p:nvPr/>
        </p:nvSpPr>
        <p:spPr>
          <a:xfrm>
            <a:off x="1331865" y="5877102"/>
            <a:ext cx="7101624" cy="369332"/>
          </a:xfrm>
          <a:prstGeom prst="rect">
            <a:avLst/>
          </a:prstGeom>
        </p:spPr>
        <p:txBody>
          <a:bodyPr wrap="none">
            <a:spAutoFit/>
          </a:bodyPr>
          <a:lstStyle/>
          <a:p>
            <a:r>
              <a:rPr lang="en-US" altLang="zh-CN" dirty="0" smtClean="0"/>
              <a:t>2013</a:t>
            </a:r>
            <a:r>
              <a:rPr lang="zh-CN" altLang="zh-CN" dirty="0" smtClean="0"/>
              <a:t>年</a:t>
            </a:r>
            <a:r>
              <a:rPr lang="en-US" altLang="zh-CN" dirty="0" smtClean="0"/>
              <a:t>3</a:t>
            </a:r>
            <a:r>
              <a:rPr lang="zh-CN" altLang="zh-CN" dirty="0" smtClean="0"/>
              <a:t>月</a:t>
            </a:r>
            <a:r>
              <a:rPr lang="en-US" altLang="zh-CN" dirty="0" smtClean="0"/>
              <a:t>16</a:t>
            </a:r>
            <a:r>
              <a:rPr lang="zh-CN" altLang="zh-CN" dirty="0" smtClean="0"/>
              <a:t>日撤销。</a:t>
            </a:r>
            <a:r>
              <a:rPr lang="en-US" altLang="zh-CN" b="1" dirty="0" smtClean="0"/>
              <a:t> </a:t>
            </a:r>
            <a:r>
              <a:rPr lang="en-US" altLang="zh-CN" sz="1600" dirty="0" smtClean="0">
                <a:latin typeface="仿宋" panose="02010609060101010101" pitchFamily="49" charset="-122"/>
                <a:ea typeface="仿宋" panose="02010609060101010101" pitchFamily="49" charset="-122"/>
              </a:rPr>
              <a:t>2011.7.23</a:t>
            </a:r>
            <a:r>
              <a:rPr lang="zh-CN" altLang="zh-CN" sz="1600" dirty="0" smtClean="0"/>
              <a:t>温州动车事故</a:t>
            </a:r>
            <a:r>
              <a:rPr lang="en-US" altLang="zh-CN" sz="1600" dirty="0" smtClean="0"/>
              <a:t>,</a:t>
            </a:r>
            <a:r>
              <a:rPr lang="zh-CN" altLang="zh-CN" sz="1600" dirty="0" smtClean="0"/>
              <a:t>造成</a:t>
            </a:r>
            <a:r>
              <a:rPr lang="en-US" altLang="zh-CN" sz="1600" dirty="0" smtClean="0"/>
              <a:t>40</a:t>
            </a:r>
            <a:r>
              <a:rPr lang="zh-CN" altLang="zh-CN" sz="1600" dirty="0" smtClean="0"/>
              <a:t>人死亡、</a:t>
            </a:r>
            <a:r>
              <a:rPr lang="en-US" altLang="zh-CN" sz="1600" dirty="0" smtClean="0"/>
              <a:t>172</a:t>
            </a:r>
            <a:r>
              <a:rPr lang="zh-CN" altLang="zh-CN" sz="1600" dirty="0" smtClean="0"/>
              <a:t>人受伤</a:t>
            </a:r>
            <a:endParaRPr lang="zh-CN" altLang="zh-CN" sz="1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272"/>
          </a:xfrm>
        </p:spPr>
        <p:txBody>
          <a:bodyPr/>
          <a:lstStyle/>
          <a:p>
            <a:pPr algn="ctr"/>
            <a:r>
              <a:rPr lang="zh-CN" altLang="zh-CN" b="1" dirty="0" smtClean="0">
                <a:solidFill>
                  <a:srgbClr val="FF0000"/>
                </a:solidFill>
                <a:latin typeface="+mj-ea"/>
              </a:rPr>
              <a:t>施工</a:t>
            </a:r>
            <a:r>
              <a:rPr lang="zh-CN" altLang="en-US" b="1" dirty="0" smtClean="0">
                <a:solidFill>
                  <a:srgbClr val="FF0000"/>
                </a:solidFill>
                <a:latin typeface="+mj-ea"/>
              </a:rPr>
              <a:t>现场</a:t>
            </a:r>
            <a:r>
              <a:rPr lang="zh-CN" altLang="zh-CN" b="1" dirty="0" smtClean="0">
                <a:solidFill>
                  <a:srgbClr val="FF0000"/>
                </a:solidFill>
                <a:latin typeface="+mj-ea"/>
              </a:rPr>
              <a:t>安全管理</a:t>
            </a:r>
            <a:r>
              <a:rPr lang="en-US" altLang="zh-CN" b="1" dirty="0" smtClean="0">
                <a:solidFill>
                  <a:srgbClr val="FF0000"/>
                </a:solidFill>
                <a:latin typeface="+mj-ea"/>
              </a:rPr>
              <a:t/>
            </a:r>
            <a:br>
              <a:rPr lang="en-US" altLang="zh-CN" b="1" dirty="0" smtClean="0">
                <a:solidFill>
                  <a:srgbClr val="FF0000"/>
                </a:solidFill>
                <a:latin typeface="+mj-ea"/>
              </a:rPr>
            </a:br>
            <a:endParaRPr lang="zh-CN" altLang="en-US" dirty="0"/>
          </a:p>
        </p:txBody>
      </p:sp>
      <p:sp>
        <p:nvSpPr>
          <p:cNvPr id="4" name="内容占位符 3"/>
          <p:cNvSpPr>
            <a:spLocks noGrp="1"/>
          </p:cNvSpPr>
          <p:nvPr>
            <p:ph idx="1"/>
          </p:nvPr>
        </p:nvSpPr>
        <p:spPr/>
        <p:txBody>
          <a:bodyPr/>
          <a:lstStyle/>
          <a:p>
            <a:endParaRPr lang="zh-CN" altLang="en-US"/>
          </a:p>
        </p:txBody>
      </p:sp>
      <p:pic>
        <p:nvPicPr>
          <p:cNvPr id="81922" name="Picture 2" descr="C:\Users\ADMINI~1\AppData\Local\Temp\WeChat Files\ca9e31fa7b1a0bb3266b810db30230b.jpg"/>
          <p:cNvPicPr>
            <a:picLocks noChangeAspect="1" noChangeArrowheads="1"/>
          </p:cNvPicPr>
          <p:nvPr/>
        </p:nvPicPr>
        <p:blipFill>
          <a:blip r:embed="rId2" cstate="print"/>
          <a:srcRect/>
          <a:stretch>
            <a:fillRect/>
          </a:stretch>
        </p:blipFill>
        <p:spPr bwMode="auto">
          <a:xfrm>
            <a:off x="179816" y="980898"/>
            <a:ext cx="8712363" cy="568823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634257"/>
          </a:xfrm>
        </p:spPr>
        <p:txBody>
          <a:bodyPr/>
          <a:lstStyle/>
          <a:p>
            <a:r>
              <a:rPr lang="zh-CN" altLang="en-US" b="1" dirty="0" smtClean="0"/>
              <a:t>应急管理部：</a:t>
            </a:r>
            <a:r>
              <a:rPr lang="zh-CN" altLang="en-US" sz="2400" b="1" dirty="0" smtClean="0">
                <a:solidFill>
                  <a:srgbClr val="FF0000"/>
                </a:solidFill>
              </a:rPr>
              <a:t>企业不消灭事故，事故就会消灭企业</a:t>
            </a:r>
            <a:r>
              <a:rPr lang="en-US" altLang="zh-CN" b="1" dirty="0" smtClean="0"/>
              <a:t/>
            </a:r>
            <a:br>
              <a:rPr lang="en-US" altLang="zh-CN" b="1" dirty="0" smtClean="0"/>
            </a:br>
            <a:r>
              <a:rPr lang="zh-CN" altLang="en-US" b="1" dirty="0" smtClean="0"/>
              <a:t> </a:t>
            </a:r>
            <a:endParaRPr lang="zh-CN" altLang="en-US" dirty="0"/>
          </a:p>
        </p:txBody>
      </p:sp>
      <p:pic>
        <p:nvPicPr>
          <p:cNvPr id="4098" name="Picture 2" descr="C:\Users\admin\Desktop\20210702黄山移动公司\9077e814d39c4b308cc574acf11eb723.jpeg"/>
          <p:cNvPicPr>
            <a:picLocks noChangeAspect="1" noChangeArrowheads="1"/>
          </p:cNvPicPr>
          <p:nvPr/>
        </p:nvPicPr>
        <p:blipFill>
          <a:blip r:embed="rId2" cstate="print"/>
          <a:srcRect/>
          <a:stretch>
            <a:fillRect/>
          </a:stretch>
        </p:blipFill>
        <p:spPr bwMode="auto">
          <a:xfrm>
            <a:off x="107814" y="692886"/>
            <a:ext cx="3960165" cy="3816159"/>
          </a:xfrm>
          <a:prstGeom prst="rect">
            <a:avLst/>
          </a:prstGeom>
          <a:noFill/>
        </p:spPr>
      </p:pic>
      <p:sp>
        <p:nvSpPr>
          <p:cNvPr id="4" name="矩形 3"/>
          <p:cNvSpPr/>
          <p:nvPr/>
        </p:nvSpPr>
        <p:spPr>
          <a:xfrm>
            <a:off x="179817" y="4509045"/>
            <a:ext cx="8712595" cy="2799715"/>
          </a:xfrm>
          <a:prstGeom prst="rect">
            <a:avLst/>
          </a:prstGeom>
        </p:spPr>
        <p:txBody>
          <a:bodyPr wrap="square">
            <a:spAutoFit/>
          </a:bodyPr>
          <a:lstStyle/>
          <a:p>
            <a:r>
              <a:rPr lang="zh-CN" altLang="en-US" dirty="0" smtClean="0"/>
              <a:t>航拍江苏盐城响水县陈家港镇江苏天嘉宜化工有限公司爆炸核心现场。</a:t>
            </a:r>
            <a:r>
              <a:rPr lang="zh-CN" altLang="en-US" sz="1600" dirty="0" smtClean="0">
                <a:latin typeface="仿宋" panose="02010609060101010101" pitchFamily="49" charset="-122"/>
                <a:ea typeface="仿宋" panose="02010609060101010101" pitchFamily="49" charset="-122"/>
              </a:rPr>
              <a:t>（</a:t>
            </a:r>
            <a:r>
              <a:rPr lang="en-US" altLang="zh-CN" sz="1600" dirty="0" smtClean="0">
                <a:latin typeface="仿宋" panose="02010609060101010101" pitchFamily="49" charset="-122"/>
                <a:ea typeface="仿宋" panose="02010609060101010101" pitchFamily="49" charset="-122"/>
              </a:rPr>
              <a:t>2019</a:t>
            </a:r>
            <a:r>
              <a:rPr lang="zh-CN" altLang="en-US" sz="1600" dirty="0" smtClean="0">
                <a:latin typeface="仿宋" panose="02010609060101010101" pitchFamily="49" charset="-122"/>
                <a:ea typeface="仿宋" panose="02010609060101010101" pitchFamily="49" charset="-122"/>
              </a:rPr>
              <a:t>年</a:t>
            </a:r>
            <a:r>
              <a:rPr lang="en-US" altLang="zh-CN" sz="1600" dirty="0" smtClean="0">
                <a:latin typeface="仿宋" panose="02010609060101010101" pitchFamily="49" charset="-122"/>
                <a:ea typeface="仿宋" panose="02010609060101010101" pitchFamily="49" charset="-122"/>
              </a:rPr>
              <a:t>3</a:t>
            </a:r>
            <a:r>
              <a:rPr lang="zh-CN" altLang="en-US" sz="1600" dirty="0" smtClean="0">
                <a:latin typeface="仿宋" panose="02010609060101010101" pitchFamily="49" charset="-122"/>
                <a:ea typeface="仿宋" panose="02010609060101010101" pitchFamily="49" charset="-122"/>
              </a:rPr>
              <a:t>月</a:t>
            </a:r>
            <a:r>
              <a:rPr lang="en-US" altLang="zh-CN" sz="1600" dirty="0" smtClean="0">
                <a:latin typeface="仿宋" panose="02010609060101010101" pitchFamily="49" charset="-122"/>
                <a:ea typeface="仿宋" panose="02010609060101010101" pitchFamily="49" charset="-122"/>
              </a:rPr>
              <a:t>21</a:t>
            </a:r>
            <a:r>
              <a:rPr lang="zh-CN" altLang="en-US" sz="1600" dirty="0" smtClean="0">
                <a:latin typeface="仿宋" panose="02010609060101010101" pitchFamily="49" charset="-122"/>
                <a:ea typeface="仿宋" panose="02010609060101010101" pitchFamily="49" charset="-122"/>
              </a:rPr>
              <a:t>日下午发生事故，造成</a:t>
            </a:r>
            <a:r>
              <a:rPr lang="en-US" altLang="zh-CN" sz="1600" dirty="0" smtClean="0">
                <a:latin typeface="仿宋" panose="02010609060101010101" pitchFamily="49" charset="-122"/>
                <a:ea typeface="仿宋" panose="02010609060101010101" pitchFamily="49" charset="-122"/>
              </a:rPr>
              <a:t>78</a:t>
            </a:r>
            <a:r>
              <a:rPr lang="zh-CN" altLang="en-US" sz="1600" dirty="0" smtClean="0">
                <a:latin typeface="仿宋" panose="02010609060101010101" pitchFamily="49" charset="-122"/>
                <a:ea typeface="仿宋" panose="02010609060101010101" pitchFamily="49" charset="-122"/>
              </a:rPr>
              <a:t>人死亡、</a:t>
            </a:r>
            <a:r>
              <a:rPr lang="en-US" altLang="zh-CN" sz="1600" dirty="0" smtClean="0">
                <a:latin typeface="仿宋" panose="02010609060101010101" pitchFamily="49" charset="-122"/>
                <a:ea typeface="仿宋" panose="02010609060101010101" pitchFamily="49" charset="-122"/>
              </a:rPr>
              <a:t>76</a:t>
            </a:r>
            <a:r>
              <a:rPr lang="zh-CN" altLang="en-US" sz="1600" dirty="0" smtClean="0">
                <a:latin typeface="仿宋" panose="02010609060101010101" pitchFamily="49" charset="-122"/>
                <a:ea typeface="仿宋" panose="02010609060101010101" pitchFamily="49" charset="-122"/>
              </a:rPr>
              <a:t>人重伤，</a:t>
            </a:r>
            <a:r>
              <a:rPr lang="en-US" altLang="zh-CN" sz="1600" dirty="0" smtClean="0">
                <a:latin typeface="仿宋" panose="02010609060101010101" pitchFamily="49" charset="-122"/>
                <a:ea typeface="仿宋" panose="02010609060101010101" pitchFamily="49" charset="-122"/>
              </a:rPr>
              <a:t>640</a:t>
            </a:r>
            <a:r>
              <a:rPr lang="zh-CN" altLang="en-US" sz="1600" dirty="0" smtClean="0">
                <a:latin typeface="仿宋" panose="02010609060101010101" pitchFamily="49" charset="-122"/>
                <a:ea typeface="仿宋" panose="02010609060101010101" pitchFamily="49" charset="-122"/>
              </a:rPr>
              <a:t>人住院治疗，</a:t>
            </a:r>
            <a:r>
              <a:rPr lang="zh-CN" altLang="en-US" sz="1600" dirty="0" smtClean="0">
                <a:solidFill>
                  <a:srgbClr val="FF0000"/>
                </a:solidFill>
                <a:latin typeface="仿宋" panose="02010609060101010101" pitchFamily="49" charset="-122"/>
                <a:ea typeface="仿宋" panose="02010609060101010101" pitchFamily="49" charset="-122"/>
              </a:rPr>
              <a:t>直接经济损失</a:t>
            </a:r>
            <a:r>
              <a:rPr lang="en-US" altLang="zh-CN" sz="1600" dirty="0" smtClean="0">
                <a:solidFill>
                  <a:srgbClr val="FF0000"/>
                </a:solidFill>
                <a:latin typeface="仿宋" panose="02010609060101010101" pitchFamily="49" charset="-122"/>
                <a:ea typeface="仿宋" panose="02010609060101010101" pitchFamily="49" charset="-122"/>
              </a:rPr>
              <a:t>19.86</a:t>
            </a:r>
            <a:r>
              <a:rPr lang="zh-CN" altLang="en-US" sz="1600" dirty="0" smtClean="0">
                <a:solidFill>
                  <a:srgbClr val="FF0000"/>
                </a:solidFill>
                <a:latin typeface="仿宋" panose="02010609060101010101" pitchFamily="49" charset="-122"/>
                <a:ea typeface="仿宋" panose="02010609060101010101" pitchFamily="49" charset="-122"/>
              </a:rPr>
              <a:t>亿元。</a:t>
            </a:r>
            <a:r>
              <a:rPr lang="zh-CN" altLang="en-US" sz="1600" dirty="0" smtClean="0">
                <a:latin typeface="仿宋" panose="02010609060101010101" pitchFamily="49" charset="-122"/>
                <a:ea typeface="仿宋" panose="02010609060101010101" pitchFamily="49" charset="-122"/>
              </a:rPr>
              <a:t>）</a:t>
            </a:r>
            <a:endParaRPr lang="en-US" altLang="zh-CN" sz="1600" dirty="0" smtClean="0">
              <a:latin typeface="仿宋" panose="02010609060101010101" pitchFamily="49" charset="-122"/>
              <a:ea typeface="仿宋" panose="02010609060101010101" pitchFamily="49" charset="-122"/>
            </a:endParaRPr>
          </a:p>
          <a:p>
            <a:endParaRPr lang="zh-CN" altLang="en-US" sz="1600" dirty="0" smtClean="0">
              <a:latin typeface="宋体" panose="02010600030101010101" pitchFamily="2" charset="-122"/>
            </a:endParaRPr>
          </a:p>
          <a:p>
            <a:r>
              <a:rPr lang="zh-CN" altLang="en-US" sz="1600" dirty="0" smtClean="0">
                <a:latin typeface="宋体" panose="02010600030101010101" pitchFamily="2" charset="-122"/>
              </a:rPr>
              <a:t>响水县原县委书记崔爱国被</a:t>
            </a:r>
            <a:r>
              <a:rPr lang="zh-CN" altLang="en-US" sz="1600" dirty="0" smtClean="0">
                <a:solidFill>
                  <a:srgbClr val="FF0000"/>
                </a:solidFill>
                <a:latin typeface="宋体" panose="02010600030101010101" pitchFamily="2" charset="-122"/>
              </a:rPr>
              <a:t>免职</a:t>
            </a:r>
            <a:r>
              <a:rPr lang="zh-CN" altLang="en-US" sz="1600" dirty="0" smtClean="0">
                <a:latin typeface="宋体" panose="02010600030101010101" pitchFamily="2" charset="-122"/>
              </a:rPr>
              <a:t>，原县长单永红被</a:t>
            </a:r>
            <a:r>
              <a:rPr lang="zh-CN" altLang="en-US" sz="1600" dirty="0" smtClean="0">
                <a:solidFill>
                  <a:srgbClr val="FF0000"/>
                </a:solidFill>
                <a:latin typeface="宋体" panose="02010600030101010101" pitchFamily="2" charset="-122"/>
              </a:rPr>
              <a:t>撤职</a:t>
            </a:r>
            <a:r>
              <a:rPr lang="zh-CN" altLang="en-US" sz="1600" dirty="0" smtClean="0">
                <a:latin typeface="宋体" panose="02010600030101010101" pitchFamily="2" charset="-122"/>
              </a:rPr>
              <a:t>。</a:t>
            </a:r>
            <a:r>
              <a:rPr lang="zh-CN" altLang="en-US" sz="1600" dirty="0" smtClean="0"/>
              <a:t>江苏省委常委、常务副省长樊金龙党内警告和江苏省副省长费高云政务记过。 </a:t>
            </a:r>
            <a:endParaRPr lang="en-US" altLang="zh-CN" sz="1600" dirty="0" smtClean="0"/>
          </a:p>
          <a:p>
            <a:r>
              <a:rPr lang="en-US" altLang="zh-CN" sz="1600" dirty="0" smtClean="0"/>
              <a:t>4</a:t>
            </a:r>
            <a:r>
              <a:rPr lang="zh-CN" altLang="en-US" sz="1600" dirty="0" smtClean="0"/>
              <a:t>月</a:t>
            </a:r>
            <a:r>
              <a:rPr lang="en-US" altLang="zh-CN" sz="1600" dirty="0" smtClean="0"/>
              <a:t>4</a:t>
            </a:r>
            <a:r>
              <a:rPr lang="zh-CN" altLang="en-US" sz="1600" dirty="0" smtClean="0"/>
              <a:t>日，江苏盐城市委常委会召开会议，</a:t>
            </a:r>
            <a:r>
              <a:rPr lang="zh-CN" altLang="en-US" sz="1600" dirty="0" smtClean="0">
                <a:solidFill>
                  <a:srgbClr val="FF0000"/>
                </a:solidFill>
              </a:rPr>
              <a:t>决定彻底关闭响水化工园区。</a:t>
            </a:r>
            <a:endParaRPr lang="en-US" altLang="zh-CN" sz="1600" dirty="0" smtClean="0">
              <a:solidFill>
                <a:srgbClr val="FF0000"/>
              </a:solidFill>
            </a:endParaRPr>
          </a:p>
          <a:p>
            <a:r>
              <a:rPr lang="en-US" altLang="zh-CN" sz="1400" dirty="0" smtClean="0">
                <a:latin typeface="仿宋" panose="02010609060101010101" pitchFamily="49" charset="-122"/>
                <a:ea typeface="仿宋" panose="02010609060101010101" pitchFamily="49" charset="-122"/>
                <a:cs typeface="仿宋" panose="02010609060101010101" pitchFamily="49" charset="-122"/>
              </a:rPr>
              <a:t>11</a:t>
            </a:r>
            <a:r>
              <a:rPr lang="zh-CN" altLang="en-US" sz="1400" dirty="0" smtClean="0">
                <a:latin typeface="仿宋" panose="02010609060101010101" pitchFamily="49" charset="-122"/>
                <a:ea typeface="仿宋" panose="02010609060101010101" pitchFamily="49" charset="-122"/>
                <a:cs typeface="仿宋" panose="02010609060101010101" pitchFamily="49" charset="-122"/>
              </a:rPr>
              <a:t>月</a:t>
            </a:r>
            <a:r>
              <a:rPr lang="en-US" altLang="zh-CN" sz="1400" dirty="0" smtClean="0">
                <a:latin typeface="仿宋" panose="02010609060101010101" pitchFamily="49" charset="-122"/>
                <a:ea typeface="仿宋" panose="02010609060101010101" pitchFamily="49" charset="-122"/>
                <a:cs typeface="仿宋" panose="02010609060101010101" pitchFamily="49" charset="-122"/>
              </a:rPr>
              <a:t>26</a:t>
            </a:r>
            <a:r>
              <a:rPr lang="zh-CN" altLang="en-US" sz="1400" dirty="0" smtClean="0">
                <a:latin typeface="仿宋" panose="02010609060101010101" pitchFamily="49" charset="-122"/>
                <a:ea typeface="仿宋" panose="02010609060101010101" pitchFamily="49" charset="-122"/>
                <a:cs typeface="仿宋" panose="02010609060101010101" pitchFamily="49" charset="-122"/>
              </a:rPr>
              <a:t>日，国务院安全生产专项整治督导工作组还进驻江苏，开展</a:t>
            </a:r>
            <a:r>
              <a:rPr lang="zh-CN" altLang="en-US" sz="1400"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为期一年</a:t>
            </a:r>
            <a:r>
              <a:rPr lang="zh-CN" altLang="en-US" sz="1400" dirty="0" smtClean="0">
                <a:latin typeface="仿宋" panose="02010609060101010101" pitchFamily="49" charset="-122"/>
                <a:ea typeface="仿宋" panose="02010609060101010101" pitchFamily="49" charset="-122"/>
                <a:cs typeface="仿宋" panose="02010609060101010101" pitchFamily="49" charset="-122"/>
              </a:rPr>
              <a:t>的专项整治督导工作，并由应急管理部党组书记、副部长黄明担任该督导组组长。</a:t>
            </a:r>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endParaRPr lang="en-US" altLang="zh-CN" sz="1400" dirty="0" smtClean="0">
              <a:latin typeface="仿宋" panose="02010609060101010101" pitchFamily="49" charset="-122"/>
              <a:ea typeface="仿宋" panose="02010609060101010101" pitchFamily="49" charset="-122"/>
              <a:cs typeface="仿宋" panose="02010609060101010101" pitchFamily="49" charset="-122"/>
            </a:endParaRPr>
          </a:p>
          <a:p>
            <a:endParaRPr lang="en-US" altLang="zh-CN" dirty="0" smtClean="0"/>
          </a:p>
          <a:p>
            <a:endParaRPr lang="zh-CN" altLang="en-US" dirty="0"/>
          </a:p>
        </p:txBody>
      </p:sp>
      <p:pic>
        <p:nvPicPr>
          <p:cNvPr id="2050" name="Picture 2" descr="C:\Users\admin\Desktop\1125237644_15738199050291n.jpg"/>
          <p:cNvPicPr>
            <a:picLocks noChangeAspect="1" noChangeArrowheads="1"/>
          </p:cNvPicPr>
          <p:nvPr/>
        </p:nvPicPr>
        <p:blipFill>
          <a:blip r:embed="rId3" cstate="print"/>
          <a:srcRect/>
          <a:stretch>
            <a:fillRect/>
          </a:stretch>
        </p:blipFill>
        <p:spPr bwMode="auto">
          <a:xfrm>
            <a:off x="4139982" y="548880"/>
            <a:ext cx="4752198" cy="396016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2000" dirty="0" smtClean="0">
                <a:solidFill>
                  <a:srgbClr val="0070C0"/>
                </a:solidFill>
              </a:rPr>
              <a:t>  </a:t>
            </a:r>
            <a:r>
              <a:rPr lang="zh-CN" altLang="en-US" sz="2000" dirty="0" smtClean="0">
                <a:solidFill>
                  <a:srgbClr val="0070C0"/>
                </a:solidFill>
              </a:rPr>
              <a:t>安全生产工作要求</a:t>
            </a:r>
            <a:r>
              <a:rPr lang="zh-CN" altLang="en-US" sz="2000" dirty="0" smtClean="0">
                <a:solidFill>
                  <a:srgbClr val="FF0000"/>
                </a:solidFill>
              </a:rPr>
              <a:t>越来越严</a:t>
            </a:r>
            <a:r>
              <a:rPr lang="zh-CN" altLang="en-US" sz="2000" dirty="0" smtClean="0">
                <a:solidFill>
                  <a:srgbClr val="0070C0"/>
                </a:solidFill>
              </a:rPr>
              <a:t>。</a:t>
            </a:r>
            <a:endParaRPr lang="en-US" altLang="zh-CN" sz="1400" dirty="0">
              <a:latin typeface="Calibri" panose="020F0502020204030204" charset="0"/>
              <a:ea typeface="宋体" panose="02010600030101010101" pitchFamily="2" charset="-122"/>
              <a:sym typeface="+mn-ea"/>
            </a:endParaRPr>
          </a:p>
          <a:p>
            <a:pPr marL="342900" indent="-342900" algn="l">
              <a:defRPr/>
            </a:pPr>
            <a:r>
              <a:rPr lang="en-US" altLang="zh-CN" sz="1400" dirty="0" smtClean="0">
                <a:solidFill>
                  <a:srgbClr val="0070C0"/>
                </a:solidFill>
              </a:rPr>
              <a:t>      </a:t>
            </a:r>
          </a:p>
          <a:p>
            <a:pPr marL="342900" indent="-342900" algn="l">
              <a:defRPr/>
            </a:pPr>
            <a:r>
              <a:rPr lang="en-US" altLang="zh-CN" sz="1400" dirty="0" smtClean="0">
                <a:solidFill>
                  <a:srgbClr val="0070C0"/>
                </a:solidFill>
              </a:rPr>
              <a:t>    </a:t>
            </a:r>
            <a:r>
              <a:rPr lang="zh-CN" altLang="en-US" sz="1400" dirty="0" smtClean="0"/>
              <a:t>  </a:t>
            </a:r>
            <a:r>
              <a:rPr lang="en-US" altLang="zh-CN" sz="1800" dirty="0" smtClean="0">
                <a:solidFill>
                  <a:srgbClr val="0070C0"/>
                </a:solidFill>
              </a:rPr>
              <a:t> 2</a:t>
            </a:r>
            <a:r>
              <a:rPr lang="zh-CN" altLang="en-US" sz="1800" dirty="0" smtClean="0">
                <a:solidFill>
                  <a:srgbClr val="0070C0"/>
                </a:solidFill>
              </a:rPr>
              <a:t>、</a:t>
            </a:r>
            <a:r>
              <a:rPr lang="zh-CN" altLang="zh-CN" sz="1800" b="1" dirty="0">
                <a:solidFill>
                  <a:srgbClr val="0070C0"/>
                </a:solidFill>
                <a:latin typeface="宋体" panose="02010600030101010101" pitchFamily="2" charset="-122"/>
                <a:ea typeface="宋体" panose="02010600030101010101" pitchFamily="2" charset="-122"/>
                <a:sym typeface="+mn-ea"/>
              </a:rPr>
              <a:t>现实警醒</a:t>
            </a:r>
            <a:r>
              <a:rPr lang="zh-CN" altLang="zh-CN" sz="1800" dirty="0">
                <a:latin typeface="宋体" panose="02010600030101010101" pitchFamily="2" charset="-122"/>
                <a:ea typeface="宋体" panose="02010600030101010101" pitchFamily="2" charset="-122"/>
                <a:sym typeface="+mn-ea"/>
              </a:rPr>
              <a:t>：</a:t>
            </a:r>
            <a:r>
              <a:rPr lang="zh-CN" altLang="zh-CN" sz="1400" dirty="0">
                <a:latin typeface="宋体" panose="02010600030101010101" pitchFamily="2" charset="-122"/>
                <a:ea typeface="宋体" panose="02010600030101010101" pitchFamily="2" charset="-122"/>
                <a:sym typeface="+mn-ea"/>
              </a:rPr>
              <a:t>过去长期积累的传统风险还没有完全消除，有的还在</a:t>
            </a:r>
            <a:r>
              <a:rPr lang="zh-CN" altLang="zh-CN" sz="1400" b="1" dirty="0">
                <a:solidFill>
                  <a:srgbClr val="FF0000"/>
                </a:solidFill>
                <a:latin typeface="宋体" panose="02010600030101010101" pitchFamily="2" charset="-122"/>
                <a:ea typeface="宋体" panose="02010600030101010101" pitchFamily="2" charset="-122"/>
                <a:sym typeface="+mn-ea"/>
              </a:rPr>
              <a:t>集中暴露</a:t>
            </a:r>
            <a:r>
              <a:rPr lang="zh-CN" altLang="zh-CN" sz="1400" dirty="0">
                <a:latin typeface="宋体" panose="02010600030101010101" pitchFamily="2" charset="-122"/>
                <a:ea typeface="宋体" panose="02010600030101010101" pitchFamily="2" charset="-122"/>
                <a:sym typeface="+mn-ea"/>
              </a:rPr>
              <a:t>，新的风险又不断涌现，稍有不慎，重特大事故</a:t>
            </a:r>
            <a:r>
              <a:rPr lang="zh-CN" altLang="en-US" sz="1400" dirty="0">
                <a:latin typeface="宋体" panose="02010600030101010101" pitchFamily="2" charset="-122"/>
                <a:ea typeface="宋体" panose="02010600030101010101" pitchFamily="2" charset="-122"/>
                <a:sym typeface="+mn-ea"/>
              </a:rPr>
              <a:t>就</a:t>
            </a:r>
            <a:r>
              <a:rPr lang="zh-CN" altLang="zh-CN" sz="1400" dirty="0">
                <a:latin typeface="宋体" panose="02010600030101010101" pitchFamily="2" charset="-122"/>
                <a:ea typeface="宋体" panose="02010600030101010101" pitchFamily="2" charset="-122"/>
                <a:sym typeface="+mn-ea"/>
              </a:rPr>
              <a:t>会反弹。现在的安全生产工作处于</a:t>
            </a:r>
            <a:r>
              <a:rPr lang="zh-CN" altLang="zh-CN" sz="1400" b="1" dirty="0">
                <a:latin typeface="宋体" panose="02010600030101010101" pitchFamily="2" charset="-122"/>
                <a:ea typeface="宋体" panose="02010600030101010101" pitchFamily="2" charset="-122"/>
                <a:sym typeface="+mn-ea"/>
              </a:rPr>
              <a:t>瓶颈期</a:t>
            </a:r>
            <a:r>
              <a:rPr lang="zh-CN" altLang="en-US" sz="1400" b="1" dirty="0">
                <a:latin typeface="宋体" panose="02010600030101010101" pitchFamily="2" charset="-122"/>
                <a:ea typeface="宋体" panose="02010600030101010101" pitchFamily="2" charset="-122"/>
                <a:sym typeface="+mn-ea"/>
              </a:rPr>
              <a:t>、</a:t>
            </a:r>
            <a:r>
              <a:rPr lang="zh-CN" altLang="zh-CN" sz="1400" b="1" dirty="0">
                <a:latin typeface="宋体" panose="02010600030101010101" pitchFamily="2" charset="-122"/>
                <a:ea typeface="宋体" panose="02010600030101010101" pitchFamily="2" charset="-122"/>
                <a:sym typeface="+mn-ea"/>
              </a:rPr>
              <a:t>爬坡期、过坎期。</a:t>
            </a:r>
            <a:r>
              <a:rPr lang="zh-CN" altLang="zh-CN" sz="1400" dirty="0">
                <a:latin typeface="仿宋" panose="02010609060101010101" pitchFamily="49" charset="-122"/>
                <a:ea typeface="仿宋" panose="02010609060101010101" pitchFamily="49" charset="-122"/>
                <a:sym typeface="+mn-ea"/>
              </a:rPr>
              <a:t>各类风险交织叠加。高危企业、工程桥梁、地下管网、农村建筑（</a:t>
            </a:r>
            <a:r>
              <a:rPr lang="zh-CN" altLang="zh-CN" sz="1400" dirty="0">
                <a:solidFill>
                  <a:srgbClr val="FF0000"/>
                </a:solidFill>
                <a:latin typeface="仿宋" panose="02010609060101010101" pitchFamily="49" charset="-122"/>
                <a:ea typeface="仿宋" panose="02010609060101010101" pitchFamily="49" charset="-122"/>
                <a:sym typeface="+mn-ea"/>
              </a:rPr>
              <a:t>自建房</a:t>
            </a:r>
            <a:r>
              <a:rPr lang="zh-CN" altLang="zh-CN" sz="1400" dirty="0">
                <a:latin typeface="仿宋" panose="02010609060101010101" pitchFamily="49" charset="-122"/>
                <a:ea typeface="仿宋" panose="02010609060101010101" pitchFamily="49" charset="-122"/>
                <a:sym typeface="+mn-ea"/>
              </a:rPr>
              <a:t>）</a:t>
            </a:r>
            <a:r>
              <a:rPr lang="zh-CN" altLang="en-US" sz="1400" dirty="0">
                <a:latin typeface="仿宋" panose="02010609060101010101" pitchFamily="49" charset="-122"/>
                <a:ea typeface="仿宋" panose="02010609060101010101" pitchFamily="49" charset="-122"/>
                <a:sym typeface="+mn-ea"/>
              </a:rPr>
              <a:t>等</a:t>
            </a:r>
            <a:r>
              <a:rPr lang="zh-CN" altLang="zh-CN" sz="1400" b="1" dirty="0">
                <a:solidFill>
                  <a:srgbClr val="FF0000"/>
                </a:solidFill>
                <a:latin typeface="仿宋" panose="02010609060101010101" pitchFamily="49" charset="-122"/>
                <a:ea typeface="仿宋" panose="02010609060101010101" pitchFamily="49" charset="-122"/>
                <a:sym typeface="+mn-ea"/>
              </a:rPr>
              <a:t>存量的风险</a:t>
            </a:r>
            <a:r>
              <a:rPr lang="zh-CN" altLang="zh-CN" sz="1400" dirty="0">
                <a:solidFill>
                  <a:srgbClr val="FF0000"/>
                </a:solidFill>
                <a:latin typeface="仿宋" panose="02010609060101010101" pitchFamily="49" charset="-122"/>
                <a:ea typeface="仿宋" panose="02010609060101010101" pitchFamily="49" charset="-122"/>
                <a:sym typeface="+mn-ea"/>
              </a:rPr>
              <a:t>凸显</a:t>
            </a:r>
            <a:r>
              <a:rPr lang="zh-CN" altLang="en-US" sz="1400" dirty="0">
                <a:solidFill>
                  <a:srgbClr val="FF0000"/>
                </a:solidFill>
                <a:latin typeface="仿宋" panose="02010609060101010101" pitchFamily="49" charset="-122"/>
                <a:ea typeface="仿宋" panose="02010609060101010101" pitchFamily="49" charset="-122"/>
                <a:sym typeface="+mn-ea"/>
              </a:rPr>
              <a:t>。</a:t>
            </a:r>
            <a:r>
              <a:rPr lang="zh-CN" altLang="en-US" sz="1400" b="1" dirty="0">
                <a:solidFill>
                  <a:srgbClr val="FF0000"/>
                </a:solidFill>
                <a:latin typeface="仿宋" panose="02010609060101010101" pitchFamily="49" charset="-122"/>
                <a:ea typeface="仿宋" panose="02010609060101010101" pitchFamily="49" charset="-122"/>
                <a:sym typeface="+mn-ea"/>
              </a:rPr>
              <a:t>新的</a:t>
            </a:r>
            <a:r>
              <a:rPr lang="zh-CN" altLang="zh-CN" sz="1400" b="1" dirty="0">
                <a:solidFill>
                  <a:srgbClr val="FF0000"/>
                </a:solidFill>
                <a:latin typeface="仿宋" panose="02010609060101010101" pitchFamily="49" charset="-122"/>
                <a:ea typeface="仿宋" panose="02010609060101010101" pitchFamily="49" charset="-122"/>
                <a:sym typeface="+mn-ea"/>
              </a:rPr>
              <a:t>增量风险</a:t>
            </a:r>
            <a:r>
              <a:rPr lang="zh-CN" altLang="zh-CN" sz="1400" dirty="0">
                <a:solidFill>
                  <a:srgbClr val="FF0000"/>
                </a:solidFill>
                <a:latin typeface="仿宋" panose="02010609060101010101" pitchFamily="49" charset="-122"/>
                <a:ea typeface="仿宋" panose="02010609060101010101" pitchFamily="49" charset="-122"/>
                <a:sym typeface="+mn-ea"/>
              </a:rPr>
              <a:t>不断涌现</a:t>
            </a:r>
            <a:r>
              <a:rPr lang="zh-CN" altLang="zh-CN" sz="1400" dirty="0">
                <a:latin typeface="仿宋" panose="02010609060101010101" pitchFamily="49" charset="-122"/>
                <a:ea typeface="仿宋" panose="02010609060101010101" pitchFamily="49" charset="-122"/>
                <a:sym typeface="+mn-ea"/>
              </a:rPr>
              <a:t>。如城市的大型综合体，</a:t>
            </a:r>
            <a:r>
              <a:rPr lang="zh-CN" altLang="en-US" sz="1400" dirty="0">
                <a:latin typeface="仿宋" panose="02010609060101010101" pitchFamily="49" charset="-122"/>
                <a:ea typeface="仿宋" panose="02010609060101010101" pitchFamily="49" charset="-122"/>
                <a:sym typeface="+mn-ea"/>
              </a:rPr>
              <a:t>汽车</a:t>
            </a:r>
            <a:r>
              <a:rPr lang="zh-CN" altLang="zh-CN" sz="1400" dirty="0">
                <a:latin typeface="仿宋" panose="02010609060101010101" pitchFamily="49" charset="-122"/>
                <a:ea typeface="仿宋" panose="02010609060101010101" pitchFamily="49" charset="-122"/>
                <a:sym typeface="+mn-ea"/>
              </a:rPr>
              <a:t>煤改气</a:t>
            </a:r>
            <a:r>
              <a:rPr lang="zh-CN" altLang="en-US" sz="1400" dirty="0">
                <a:latin typeface="仿宋" panose="02010609060101010101" pitchFamily="49" charset="-122"/>
                <a:ea typeface="仿宋" panose="02010609060101010101" pitchFamily="49" charset="-122"/>
                <a:sym typeface="+mn-ea"/>
              </a:rPr>
              <a:t>后</a:t>
            </a:r>
            <a:r>
              <a:rPr lang="zh-CN" altLang="zh-CN" sz="1400" dirty="0">
                <a:latin typeface="仿宋" panose="02010609060101010101" pitchFamily="49" charset="-122"/>
                <a:ea typeface="仿宋" panose="02010609060101010101" pitchFamily="49" charset="-122"/>
                <a:sym typeface="+mn-ea"/>
              </a:rPr>
              <a:t>液化天然气的运量大幅度增加，还有很多新兴旅游项目，</a:t>
            </a:r>
            <a:r>
              <a:rPr lang="zh-CN" altLang="en-US" sz="1400" dirty="0">
                <a:latin typeface="仿宋" panose="02010609060101010101" pitchFamily="49" charset="-122"/>
                <a:ea typeface="仿宋" panose="02010609060101010101" pitchFamily="49" charset="-122"/>
                <a:sym typeface="+mn-ea"/>
              </a:rPr>
              <a:t>如</a:t>
            </a:r>
            <a:r>
              <a:rPr lang="zh-CN" altLang="zh-CN" sz="1400" dirty="0">
                <a:latin typeface="仿宋" panose="02010609060101010101" pitchFamily="49" charset="-122"/>
                <a:ea typeface="仿宋" panose="02010609060101010101" pitchFamily="49" charset="-122"/>
                <a:sym typeface="+mn-ea"/>
              </a:rPr>
              <a:t>玻璃栈道、网红吊桥，还有外卖骑手所带来的城市交通安全等</a:t>
            </a:r>
            <a:r>
              <a:rPr lang="zh-CN" altLang="en-US" sz="1400" dirty="0">
                <a:latin typeface="仿宋" panose="02010609060101010101" pitchFamily="49" charset="-122"/>
                <a:ea typeface="仿宋" panose="02010609060101010101" pitchFamily="49" charset="-122"/>
                <a:sym typeface="+mn-ea"/>
              </a:rPr>
              <a:t>。</a:t>
            </a:r>
          </a:p>
          <a:p>
            <a:pPr marL="342900" indent="-342900" algn="l">
              <a:defRPr/>
            </a:pPr>
            <a:r>
              <a:rPr lang="en-US" altLang="zh-CN" sz="1400" dirty="0">
                <a:latin typeface="仿宋" panose="02010609060101010101" pitchFamily="49" charset="-122"/>
                <a:ea typeface="仿宋" panose="02010609060101010101" pitchFamily="49" charset="-122"/>
                <a:sym typeface="+mn-ea"/>
              </a:rPr>
              <a:t>   2020年全国生产安全事故十大典型案例  </a:t>
            </a:r>
          </a:p>
          <a:p>
            <a:pPr marL="342900" indent="-342900" algn="l">
              <a:defRPr/>
            </a:pPr>
            <a:r>
              <a:rPr lang="en-US" altLang="zh-CN" sz="1400" b="1" dirty="0" smtClean="0">
                <a:solidFill>
                  <a:srgbClr val="FF0000"/>
                </a:solidFill>
                <a:sym typeface="+mn-ea"/>
              </a:rPr>
              <a:t>      </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福建泉州欣佳酒店</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“3·7”</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重大坍塌事故</a:t>
            </a:r>
            <a:r>
              <a:rPr lang="en-US" altLang="zh-CN" sz="1400" b="1" dirty="0" smtClean="0">
                <a:solidFill>
                  <a:srgbClr val="FF0000"/>
                </a:solidFill>
                <a:sym typeface="+mn-ea"/>
              </a:rPr>
              <a:t>    </a:t>
            </a:r>
            <a:r>
              <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造成29人死亡、42人受伤，直接经济损失5794万元。</a:t>
            </a:r>
          </a:p>
          <a:p>
            <a:pPr marL="342900" indent="-342900" algn="l">
              <a:defRPr/>
            </a:pPr>
            <a:r>
              <a:rPr lang="en-US" altLang="zh-CN" sz="1400" b="1" dirty="0" smtClean="0">
                <a:solidFill>
                  <a:srgbClr val="FF0000"/>
                </a:solidFill>
                <a:sym typeface="+mn-ea"/>
              </a:rPr>
              <a:t>      </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山西临汾聚仙饭店</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“8·29”</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重大坍塌事故</a:t>
            </a:r>
            <a:r>
              <a:rPr lang="en-US" altLang="zh-CN" sz="1400" b="1" dirty="0" smtClean="0">
                <a:solidFill>
                  <a:srgbClr val="FF0000"/>
                </a:solidFill>
                <a:sym typeface="+mn-ea"/>
              </a:rPr>
              <a:t>  </a:t>
            </a:r>
            <a:r>
              <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造成29人死亡、28人受伤，直接经济损失1164.35万元</a:t>
            </a:r>
          </a:p>
          <a:p>
            <a:pPr marL="342900" indent="-342900" algn="l">
              <a:defRPr/>
            </a:pPr>
            <a:r>
              <a:rPr lang="en-US" altLang="zh-CN" sz="1400" b="1" dirty="0" smtClean="0">
                <a:solidFill>
                  <a:srgbClr val="FF0000"/>
                </a:solidFill>
                <a:sym typeface="+mn-ea"/>
              </a:rPr>
              <a:t>      </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山西太原台骀山滑世界农林生态游乐园有限公司</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“10·1”</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重大火灾事故</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  </a:t>
            </a:r>
            <a:r>
              <a:rPr lang="en-US" altLang="zh-CN" sz="1400" b="1" dirty="0" smtClean="0">
                <a:solidFill>
                  <a:srgbClr val="FF0000"/>
                </a:solidFill>
                <a:sym typeface="+mn-ea"/>
              </a:rPr>
              <a:t> </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造成13人死亡、15人受伤</a:t>
            </a:r>
          </a:p>
          <a:p>
            <a:pPr marL="342900" indent="-342900" algn="l">
              <a:defRPr/>
            </a:pP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a:t>
            </a:r>
            <a:r>
              <a:rPr lang="zh-CN" altLang="zh-CN" sz="1400" dirty="0">
                <a:latin typeface="仿宋" panose="02010609060101010101" pitchFamily="49" charset="-122"/>
                <a:ea typeface="仿宋" panose="02010609060101010101" pitchFamily="49" charset="-122"/>
                <a:sym typeface="+mn-ea"/>
              </a:rPr>
              <a:t>2021年全国生产安全事故十大典型案例</a:t>
            </a:r>
          </a:p>
          <a:p>
            <a:pPr marL="342900" indent="-342900" algn="l">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湖北十堰艳湖社区集贸市场“6·13”重大燃气爆炸事故</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造成26人死亡，138人受伤，其中重伤37人</a:t>
            </a:r>
          </a:p>
          <a:p>
            <a:pPr marL="342900" indent="-342900" algn="l">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河南商丘震兴武馆“6·25”重大火灾事故 </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造成18人死亡、11人受伤</a:t>
            </a:r>
          </a:p>
          <a:p>
            <a:pPr marL="342900" indent="-342900" algn="l">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江苏苏州四季开源酒店“7·12”重大坍塌事故 </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造成17人死亡、5人受伤</a:t>
            </a:r>
          </a:p>
          <a:p>
            <a:pPr marL="342900" indent="-342900" algn="l">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吉林长春李氏婚纱梦想城“7·24”重大火灾事故</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造成15人死亡、25人受伤</a:t>
            </a:r>
          </a:p>
          <a:p>
            <a:pPr marL="342900" indent="-342900" algn="l">
              <a:defRPr/>
            </a:pPr>
            <a:endParaRPr lang="en-US" altLang="zh-CN" sz="1400" dirty="0">
              <a:latin typeface="仿宋" panose="02010609060101010101" pitchFamily="49" charset="-122"/>
              <a:ea typeface="仿宋" panose="02010609060101010101" pitchFamily="49" charset="-122"/>
              <a:sym typeface="+mn-ea"/>
            </a:endParaRPr>
          </a:p>
          <a:p>
            <a:pPr marL="342900" indent="-342900" algn="l">
              <a:defRPr/>
            </a:pPr>
            <a:r>
              <a:rPr lang="en-US" altLang="zh-CN" sz="1400" dirty="0">
                <a:latin typeface="仿宋" panose="02010609060101010101" pitchFamily="49" charset="-122"/>
                <a:ea typeface="仿宋" panose="02010609060101010101" pitchFamily="49" charset="-122"/>
                <a:sym typeface="+mn-ea"/>
              </a:rPr>
              <a:t>       2022</a:t>
            </a:r>
            <a:r>
              <a:rPr lang="zh-CN" altLang="en-US" sz="1400" dirty="0">
                <a:latin typeface="仿宋" panose="02010609060101010101" pitchFamily="49" charset="-122"/>
                <a:ea typeface="仿宋" panose="02010609060101010101" pitchFamily="49" charset="-122"/>
                <a:sym typeface="+mn-ea"/>
              </a:rPr>
              <a:t>年4月29日12时24分，长沙市望城区金山桥街道金坪社区盘树湾一栋</a:t>
            </a:r>
            <a:r>
              <a:rPr lang="zh-CN" altLang="en-US" sz="1400" b="1" dirty="0">
                <a:solidFill>
                  <a:srgbClr val="0070C0"/>
                </a:solidFill>
                <a:latin typeface="仿宋" panose="02010609060101010101" pitchFamily="49" charset="-122"/>
                <a:ea typeface="仿宋" panose="02010609060101010101" pitchFamily="49" charset="-122"/>
                <a:sym typeface="+mn-ea"/>
              </a:rPr>
              <a:t>自建房</a:t>
            </a:r>
            <a:r>
              <a:rPr lang="zh-CN" altLang="en-US" sz="1400" dirty="0">
                <a:solidFill>
                  <a:schemeClr val="tx1"/>
                </a:solidFill>
                <a:latin typeface="仿宋" panose="02010609060101010101" pitchFamily="49" charset="-122"/>
                <a:ea typeface="仿宋" panose="02010609060101010101" pitchFamily="49" charset="-122"/>
                <a:sym typeface="+mn-ea"/>
              </a:rPr>
              <a:t>（建筑面积约700平方米）</a:t>
            </a:r>
            <a:r>
              <a:rPr lang="zh-CN" altLang="en-US" sz="1400" b="1" dirty="0">
                <a:solidFill>
                  <a:srgbClr val="0070C0"/>
                </a:solidFill>
                <a:latin typeface="仿宋" panose="02010609060101010101" pitchFamily="49" charset="-122"/>
                <a:ea typeface="仿宋" panose="02010609060101010101" pitchFamily="49" charset="-122"/>
                <a:sym typeface="+mn-ea"/>
              </a:rPr>
              <a:t>倒塌</a:t>
            </a:r>
            <a:r>
              <a:rPr lang="zh-CN" altLang="en-US" sz="1400" dirty="0">
                <a:latin typeface="仿宋" panose="02010609060101010101" pitchFamily="49" charset="-122"/>
                <a:ea typeface="仿宋" panose="02010609060101010101" pitchFamily="49" charset="-122"/>
                <a:sym typeface="+mn-ea"/>
              </a:rPr>
              <a:t>。截至5月6日3:03，事故现场被困、失联人员已全部找到，其中获救10人，</a:t>
            </a:r>
            <a:r>
              <a:rPr lang="zh-CN" altLang="en-US" sz="1800" b="1" dirty="0">
                <a:solidFill>
                  <a:srgbClr val="FF0000"/>
                </a:solidFill>
                <a:latin typeface="仿宋" panose="02010609060101010101" pitchFamily="49" charset="-122"/>
                <a:ea typeface="仿宋" panose="02010609060101010101" pitchFamily="49" charset="-122"/>
                <a:sym typeface="+mn-ea"/>
              </a:rPr>
              <a:t>遇难53人。</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en-US" altLang="zh-CN" sz="2000" dirty="0" smtClean="0">
                <a:solidFill>
                  <a:srgbClr val="0070C0"/>
                </a:solidFill>
              </a:rPr>
              <a:t>  </a:t>
            </a:r>
            <a:r>
              <a:rPr lang="en-US" altLang="zh-CN" sz="1400" b="1" dirty="0" smtClean="0">
                <a:solidFill>
                  <a:srgbClr val="FF0000"/>
                </a:solidFill>
                <a:sym typeface="+mn-ea"/>
              </a:rPr>
              <a:t>      </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福建泉州欣佳酒店</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“3·7”</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重大坍塌事故</a:t>
            </a:r>
            <a:r>
              <a:rPr lang="en-US" altLang="zh-CN" sz="1400" b="1" dirty="0" smtClean="0">
                <a:solidFill>
                  <a:srgbClr val="FF0000"/>
                </a:solidFill>
                <a:sym typeface="+mn-ea"/>
              </a:rPr>
              <a:t>    </a:t>
            </a:r>
            <a:r>
              <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造成29人死亡、42人受伤，直接经济损失5794万元。</a:t>
            </a: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pic>
        <p:nvPicPr>
          <p:cNvPr id="2" name="{2E51B5E1-AC03-4E1C-82E9-CFF605E7A9D4}" descr="http://www.xinhuanet.com/yingjijiuyuan/2021-01/04/1210964423_16097531355861n.jpg"/>
          <p:cNvPicPr>
            <a:picLocks noChangeAspect="1" noChangeArrowheads="1"/>
          </p:cNvPicPr>
          <p:nvPr>
            <p:custDataLst>
              <p:tags r:id="rId1"/>
            </p:custDataLst>
          </p:nvPr>
        </p:nvPicPr>
        <p:blipFill>
          <a:blip r:embed="rId3" cstate="print"/>
          <a:srcRect/>
          <a:stretch>
            <a:fillRect/>
          </a:stretch>
        </p:blipFill>
        <p:spPr>
          <a:xfrm>
            <a:off x="1187450" y="1916748"/>
            <a:ext cx="6667500" cy="4429125"/>
          </a:xfrm>
          <a:prstGeom prst="rect">
            <a:avLst/>
          </a:prstGeom>
          <a:noFill/>
          <a:ln w="9525">
            <a:noFill/>
            <a:miter lim="800000"/>
            <a:headEnd/>
            <a:tailEnd/>
          </a:ln>
        </p:spPr>
      </p:pic>
      <p:sp>
        <p:nvSpPr>
          <p:cNvPr id="5" name="矩形 4"/>
          <p:cNvSpPr/>
          <p:nvPr/>
        </p:nvSpPr>
        <p:spPr>
          <a:xfrm>
            <a:off x="755841" y="1124904"/>
            <a:ext cx="3326552" cy="307777"/>
          </a:xfrm>
          <a:prstGeom prst="rect">
            <a:avLst/>
          </a:prstGeom>
        </p:spPr>
        <p:txBody>
          <a:bodyPr wrap="none">
            <a:spAutoFit/>
          </a:bodyPr>
          <a:lstStyle/>
          <a:p>
            <a:r>
              <a:rPr lang="en-US" altLang="zh-CN" sz="1400" dirty="0" smtClean="0">
                <a:latin typeface="仿宋" panose="02010609060101010101" pitchFamily="49" charset="-122"/>
                <a:ea typeface="仿宋" panose="02010609060101010101" pitchFamily="49" charset="-122"/>
                <a:sym typeface="+mn-ea"/>
              </a:rPr>
              <a:t>2020年全国生产安全事故十大典型案例 </a:t>
            </a:r>
            <a:endParaRPr lang="zh-CN" altLang="en-US" sz="1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1600" dirty="0" smtClean="0">
                <a:latin typeface="仿宋" panose="02010609060101010101" pitchFamily="49" charset="-122"/>
                <a:ea typeface="仿宋" panose="02010609060101010101" pitchFamily="49" charset="-122"/>
                <a:sym typeface="+mn-ea"/>
              </a:rPr>
              <a:t>2020年全国生产安全事故十大典型案例 </a:t>
            </a:r>
            <a:endParaRPr lang="zh-CN" altLang="en-US" sz="1600" dirty="0" smtClean="0"/>
          </a:p>
          <a:p>
            <a:pPr marL="342900" indent="-342900" algn="l">
              <a:defRPr/>
            </a:pP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山西临汾聚仙饭店</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“8·29”</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重大坍塌事故</a:t>
            </a:r>
            <a:r>
              <a:rPr lang="en-US" altLang="zh-CN" sz="1400" b="1" dirty="0" smtClean="0">
                <a:solidFill>
                  <a:srgbClr val="FF0000"/>
                </a:solidFill>
                <a:sym typeface="+mn-ea"/>
              </a:rPr>
              <a:t>  </a:t>
            </a:r>
            <a:r>
              <a:rPr lang="zh-CN"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造成29人死亡、28人受伤，直接经济损失1164.35万元</a:t>
            </a: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pic>
        <p:nvPicPr>
          <p:cNvPr id="4" name="{B4B657E9-7FC3-40F4-BAD8-3D7C8774CC56}" descr="http://www.xinhuanet.com/yingjijiuyuan/2021-01/04/1210964423_16097531775191n.jpg"/>
          <p:cNvPicPr>
            <a:picLocks noChangeAspect="1" noChangeArrowheads="1"/>
          </p:cNvPicPr>
          <p:nvPr/>
        </p:nvPicPr>
        <p:blipFill>
          <a:blip r:embed="rId2" cstate="print"/>
          <a:srcRect/>
          <a:stretch>
            <a:fillRect/>
          </a:stretch>
        </p:blipFill>
        <p:spPr>
          <a:xfrm>
            <a:off x="1115856" y="1916937"/>
            <a:ext cx="6667500"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2000" b="1" dirty="0" smtClean="0">
                <a:solidFill>
                  <a:srgbClr val="FF0000"/>
                </a:solidFill>
                <a:latin typeface="宋体" panose="02010600030101010101" pitchFamily="2" charset="-122"/>
                <a:ea typeface="宋体" panose="02010600030101010101" pitchFamily="2" charset="-122"/>
                <a:sym typeface="+mn-ea"/>
              </a:rPr>
              <a:t> </a:t>
            </a:r>
            <a:r>
              <a:rPr lang="en-US" altLang="zh-CN" sz="1400" dirty="0" smtClean="0">
                <a:latin typeface="仿宋" panose="02010609060101010101" pitchFamily="49" charset="-122"/>
                <a:ea typeface="仿宋" panose="02010609060101010101" pitchFamily="49" charset="-122"/>
                <a:sym typeface="+mn-ea"/>
              </a:rPr>
              <a:t>2020年全国生产安全事故十大典型案例</a:t>
            </a:r>
            <a:endParaRPr lang="en-US" altLang="zh-CN" sz="1400" b="1" dirty="0" smtClean="0">
              <a:solidFill>
                <a:srgbClr val="FF0000"/>
              </a:solidFill>
              <a:sym typeface="+mn-ea"/>
            </a:endParaRPr>
          </a:p>
          <a:p>
            <a:pPr marL="342900" indent="-342900" algn="l">
              <a:defRPr/>
            </a:pP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山西太原台骀山滑世界农林生态游乐园有限公司</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“10·1”</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重大火灾事故</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  </a:t>
            </a:r>
            <a:r>
              <a:rPr lang="en-US" altLang="zh-CN" sz="1400" b="1" dirty="0" smtClean="0">
                <a:solidFill>
                  <a:srgbClr val="FF0000"/>
                </a:solidFill>
                <a:sym typeface="+mn-ea"/>
              </a:rPr>
              <a:t> </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造成13人死亡、15人受伤</a:t>
            </a:r>
          </a:p>
          <a:p>
            <a:pPr marL="342900" indent="-342900" algn="l">
              <a:defRPr/>
            </a:pP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pic>
        <p:nvPicPr>
          <p:cNvPr id="7" name="{32890F82-5508-42A7-8196-66E405281AFE}" descr="http://www.xinhuanet.com/yingjijiuyuan/2021-01/04/1210964423_16097530126881n.jpg"/>
          <p:cNvPicPr>
            <a:picLocks noChangeAspect="1" noChangeArrowheads="1"/>
          </p:cNvPicPr>
          <p:nvPr/>
        </p:nvPicPr>
        <p:blipFill>
          <a:blip r:embed="rId2" cstate="print"/>
          <a:srcRect/>
          <a:stretch>
            <a:fillRect/>
          </a:stretch>
        </p:blipFill>
        <p:spPr>
          <a:xfrm>
            <a:off x="709930" y="2114550"/>
            <a:ext cx="7759700" cy="39903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417931"/>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95826" y="764889"/>
            <a:ext cx="8569104" cy="5689886"/>
          </a:xfrm>
        </p:spPr>
        <p:txBody>
          <a:bodyPr/>
          <a:lstStyle/>
          <a:p>
            <a:pPr marL="342900" indent="-342900" algn="l">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 </a:t>
            </a:r>
            <a:r>
              <a:rPr lang="en-US" altLang="zh-CN" sz="1400" dirty="0" smtClean="0">
                <a:latin typeface="仿宋" panose="02010609060101010101" pitchFamily="49" charset="-122"/>
                <a:ea typeface="仿宋" panose="02010609060101010101" pitchFamily="49" charset="-122"/>
                <a:sym typeface="+mn-ea"/>
              </a:rPr>
              <a:t>2021年全国生产安全事故十大典型案例</a:t>
            </a:r>
            <a:endPar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湖北十堰艳湖社区集贸市场“6·13”重大燃气爆炸事故</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造成26人死亡，138人受伤，其中重伤37人</a:t>
            </a:r>
          </a:p>
          <a:p>
            <a:pPr marL="342900" indent="-342900" algn="l">
              <a:defRPr/>
            </a:pP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pic>
        <p:nvPicPr>
          <p:cNvPr id="5" name="图片 2" descr="C:\Users\ADMINI~1\AppData\Local\Temp\WeChat Files\32be9ee8b5314ae050bc1764133c5dd.jpg"/>
          <p:cNvPicPr>
            <a:picLocks noChangeAspect="1" noChangeArrowheads="1"/>
          </p:cNvPicPr>
          <p:nvPr/>
        </p:nvPicPr>
        <p:blipFill>
          <a:blip r:embed="rId2" cstate="print"/>
          <a:srcRect/>
          <a:stretch>
            <a:fillRect/>
          </a:stretch>
        </p:blipFill>
        <p:spPr>
          <a:xfrm>
            <a:off x="1548130" y="1412875"/>
            <a:ext cx="6468745" cy="59391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1400" dirty="0" smtClean="0">
                <a:latin typeface="仿宋" panose="02010609060101010101" pitchFamily="49" charset="-122"/>
                <a:ea typeface="仿宋" panose="02010609060101010101" pitchFamily="49" charset="-122"/>
                <a:sym typeface="+mn-ea"/>
              </a:rPr>
              <a:t>2021年全国生产安全事故十大典型案例</a:t>
            </a:r>
            <a:endPar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湖北十堰艳湖社区集贸市场“6·13”重大燃气爆炸事故</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造成26人死亡，138人受伤，其中重伤37人</a:t>
            </a:r>
            <a:endParaRPr lang="en-US" altLang="zh-CN" sz="20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en-US" altLang="zh-CN" sz="2000" dirty="0" smtClean="0">
                <a:solidFill>
                  <a:srgbClr val="0070C0"/>
                </a:solidFill>
              </a:rPr>
              <a:t>  </a:t>
            </a:r>
            <a:r>
              <a:rPr lang="en-US" altLang="zh-CN" sz="1400" b="1" dirty="0" smtClean="0">
                <a:solidFill>
                  <a:srgbClr val="FF0000"/>
                </a:solidFill>
                <a:sym typeface="+mn-ea"/>
              </a:rPr>
              <a:t>      </a:t>
            </a:r>
            <a:endPar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pic>
        <p:nvPicPr>
          <p:cNvPr id="3" name="图片 1"/>
          <p:cNvPicPr>
            <a:picLocks noChangeAspect="1" noChangeArrowheads="1"/>
          </p:cNvPicPr>
          <p:nvPr/>
        </p:nvPicPr>
        <p:blipFill>
          <a:blip r:embed="rId2" cstate="print"/>
          <a:srcRect/>
          <a:stretch>
            <a:fillRect/>
          </a:stretch>
        </p:blipFill>
        <p:spPr>
          <a:xfrm>
            <a:off x="395605" y="1917065"/>
            <a:ext cx="3848100" cy="2877820"/>
          </a:xfrm>
          <a:prstGeom prst="rect">
            <a:avLst/>
          </a:prstGeom>
          <a:noFill/>
          <a:ln w="9525">
            <a:noFill/>
            <a:miter lim="800000"/>
            <a:headEnd/>
            <a:tailEnd/>
          </a:ln>
        </p:spPr>
      </p:pic>
      <p:pic>
        <p:nvPicPr>
          <p:cNvPr id="4" name="图片 4"/>
          <p:cNvPicPr>
            <a:picLocks noChangeAspect="1" noChangeArrowheads="1"/>
          </p:cNvPicPr>
          <p:nvPr/>
        </p:nvPicPr>
        <p:blipFill>
          <a:blip r:embed="rId3" cstate="print"/>
          <a:srcRect/>
          <a:stretch>
            <a:fillRect/>
          </a:stretch>
        </p:blipFill>
        <p:spPr>
          <a:xfrm>
            <a:off x="4427855" y="1917065"/>
            <a:ext cx="3848100" cy="28778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498205" cy="4324985"/>
          </a:xfrm>
        </p:spPr>
        <p:txBody>
          <a:bodyPr/>
          <a:lstStyle/>
          <a:p>
            <a:pPr marL="342900" indent="-342900" algn="l">
              <a:defRPr/>
            </a:pPr>
            <a:r>
              <a:rPr lang="en-US" altLang="zh-CN" sz="2000" dirty="0" smtClean="0">
                <a:latin typeface="仿宋" panose="02010609060101010101" pitchFamily="49" charset="-122"/>
                <a:ea typeface="仿宋" panose="02010609060101010101" pitchFamily="49" charset="-122"/>
                <a:cs typeface="仿宋" panose="02010609060101010101" pitchFamily="49" charset="-122"/>
              </a:rPr>
              <a:t>   2021年</a:t>
            </a:r>
            <a:r>
              <a:rPr lang="en-US" altLang="zh-CN" sz="20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6月24</a:t>
            </a:r>
            <a:r>
              <a:rPr lang="en-US" altLang="zh-CN" sz="2000" dirty="0" smtClean="0">
                <a:latin typeface="仿宋" panose="02010609060101010101" pitchFamily="49" charset="-122"/>
                <a:ea typeface="仿宋" panose="02010609060101010101" pitchFamily="49" charset="-122"/>
                <a:cs typeface="仿宋" panose="02010609060101010101" pitchFamily="49" charset="-122"/>
              </a:rPr>
              <a:t>日凌晨，美国佛罗里达州迈阿密—戴德县瑟夫赛德镇发生一起住宅楼局部坍塌事故，</a:t>
            </a:r>
            <a:r>
              <a:rPr lang="en-US" altLang="zh-CN" sz="2000"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房屋安全维护不及时</a:t>
            </a:r>
            <a:r>
              <a:rPr lang="en-US" altLang="zh-CN" sz="2000" dirty="0" smtClean="0">
                <a:latin typeface="仿宋" panose="02010609060101010101" pitchFamily="49" charset="-122"/>
                <a:ea typeface="仿宋" panose="02010609060101010101" pitchFamily="49" charset="-122"/>
                <a:cs typeface="仿宋" panose="02010609060101010101" pitchFamily="49" charset="-122"/>
              </a:rPr>
              <a:t>和</a:t>
            </a:r>
            <a:r>
              <a:rPr lang="en-US" altLang="zh-CN" sz="2000"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设计因素</a:t>
            </a:r>
            <a:r>
              <a:rPr lang="en-US" altLang="zh-CN" sz="2000" dirty="0" smtClean="0">
                <a:latin typeface="仿宋" panose="02010609060101010101" pitchFamily="49" charset="-122"/>
                <a:ea typeface="仿宋" panose="02010609060101010101" pitchFamily="49" charset="-122"/>
                <a:cs typeface="仿宋" panose="02010609060101010101" pitchFamily="49" charset="-122"/>
              </a:rPr>
              <a:t>是发生坍塌的主要原因。事故楼房共有12层136套住房，</a:t>
            </a:r>
            <a:r>
              <a:rPr lang="en-US" altLang="zh-CN" sz="2000">
                <a:latin typeface="仿宋" panose="02010609060101010101" pitchFamily="49" charset="-122"/>
                <a:ea typeface="仿宋" panose="02010609060101010101" pitchFamily="49" charset="-122"/>
                <a:cs typeface="仿宋" panose="02010609060101010101" pitchFamily="49" charset="-122"/>
              </a:rPr>
              <a:t>其中55套在坍塌中损毁。</a:t>
            </a:r>
            <a:r>
              <a:rPr lang="en-US" altLang="zh-CN" sz="2000" b="1">
                <a:solidFill>
                  <a:srgbClr val="0070C0"/>
                </a:solidFill>
                <a:latin typeface="仿宋" panose="02010609060101010101" pitchFamily="49" charset="-122"/>
                <a:ea typeface="仿宋" panose="02010609060101010101" pitchFamily="49" charset="-122"/>
                <a:cs typeface="仿宋" panose="02010609060101010101" pitchFamily="49" charset="-122"/>
              </a:rPr>
              <a:t>7月23日</a:t>
            </a:r>
            <a:r>
              <a:rPr lang="en-US" altLang="zh-CN" sz="2000">
                <a:latin typeface="仿宋" panose="02010609060101010101" pitchFamily="49" charset="-122"/>
                <a:ea typeface="仿宋" panose="02010609060101010101" pitchFamily="49" charset="-122"/>
                <a:cs typeface="仿宋" panose="02010609060101010101" pitchFamily="49" charset="-122"/>
              </a:rPr>
              <a:t>，当地消防救援部门宣布结束对遇难者遗体的搜寻行动，事件最终导致98人遇难。</a:t>
            </a:r>
            <a:endParaRPr lang="en-US" altLang="zh-CN" sz="2000" b="1">
              <a:gradFill>
                <a:gsLst>
                  <a:gs pos="0">
                    <a:srgbClr val="007BD3"/>
                  </a:gs>
                  <a:gs pos="100000">
                    <a:srgbClr val="034373"/>
                  </a:gs>
                </a:gsLst>
                <a:lin scaled="0"/>
              </a:gradFill>
              <a:latin typeface="仿宋" panose="02010609060101010101" pitchFamily="49" charset="-122"/>
              <a:ea typeface="仿宋" panose="02010609060101010101" pitchFamily="49" charset="-122"/>
              <a:cs typeface="仿宋" panose="02010609060101010101" pitchFamily="49" charset="-122"/>
            </a:endParaRPr>
          </a:p>
        </p:txBody>
      </p:sp>
      <p:pic>
        <p:nvPicPr>
          <p:cNvPr id="12" name="图片 12" descr="https://www.mem.gov.cn/xw/mtxx/202201/W020220107342644748249.png"/>
          <p:cNvPicPr>
            <a:picLocks noChangeAspect="1" noChangeArrowheads="1"/>
          </p:cNvPicPr>
          <p:nvPr/>
        </p:nvPicPr>
        <p:blipFill>
          <a:blip r:embed="rId2" cstate="print"/>
          <a:srcRect/>
          <a:stretch>
            <a:fillRect/>
          </a:stretch>
        </p:blipFill>
        <p:spPr>
          <a:xfrm>
            <a:off x="975360" y="2577465"/>
            <a:ext cx="7195820" cy="391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1400" dirty="0" smtClean="0">
                <a:latin typeface="仿宋" panose="02010609060101010101" pitchFamily="49" charset="-122"/>
                <a:ea typeface="仿宋" panose="02010609060101010101" pitchFamily="49" charset="-122"/>
                <a:sym typeface="+mn-ea"/>
              </a:rPr>
              <a:t>            2021年全国生产安全事故十大典型案例</a:t>
            </a:r>
            <a:endPar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ctr">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江苏苏州四季开源酒店“7·12”重大坍塌事故 </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造成17人死亡、5人受伤</a:t>
            </a:r>
          </a:p>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en-US" altLang="zh-CN" sz="2000" dirty="0" smtClean="0">
                <a:solidFill>
                  <a:srgbClr val="0070C0"/>
                </a:solidFill>
              </a:rPr>
              <a:t>  </a:t>
            </a:r>
            <a:r>
              <a:rPr lang="en-US" altLang="zh-CN" sz="1400" b="1" dirty="0" smtClean="0">
                <a:solidFill>
                  <a:srgbClr val="FF0000"/>
                </a:solidFill>
                <a:sym typeface="+mn-ea"/>
              </a:rPr>
              <a:t>    </a:t>
            </a:r>
            <a:endPar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sp>
        <p:nvSpPr>
          <p:cNvPr id="100" name="文本框 99"/>
          <p:cNvSpPr txBox="1"/>
          <p:nvPr/>
        </p:nvSpPr>
        <p:spPr>
          <a:xfrm>
            <a:off x="712470" y="5805170"/>
            <a:ext cx="7634605" cy="337185"/>
          </a:xfrm>
          <a:prstGeom prst="rect">
            <a:avLst/>
          </a:prstGeom>
          <a:noFill/>
          <a:ln w="9525">
            <a:noFill/>
          </a:ln>
        </p:spPr>
        <p:txBody>
          <a:bodyPr wrap="square">
            <a:spAutoFit/>
          </a:bodyPr>
          <a:lstStyle/>
          <a:p>
            <a:pPr marL="0" indent="406400"/>
            <a:r>
              <a:rPr lang="zh-CN" altLang="en-US" sz="1600">
                <a:latin typeface="仿宋" panose="02010609060101010101" pitchFamily="49" charset="-122"/>
                <a:ea typeface="仿宋" panose="02010609060101010101" pitchFamily="49" charset="-122"/>
                <a:cs typeface="仿宋" panose="02010609060101010101" pitchFamily="49" charset="-122"/>
              </a:rPr>
              <a:t>事故后48小时，四季开源酒店坍塌现场已经接近清理完成。</a:t>
            </a:r>
          </a:p>
        </p:txBody>
      </p:sp>
      <p:pic>
        <p:nvPicPr>
          <p:cNvPr id="3" name="图片 2" descr="IMG_256"/>
          <p:cNvPicPr>
            <a:picLocks noChangeAspect="1"/>
          </p:cNvPicPr>
          <p:nvPr/>
        </p:nvPicPr>
        <p:blipFill>
          <a:blip r:embed="rId2" cstate="print"/>
          <a:stretch>
            <a:fillRect/>
          </a:stretch>
        </p:blipFill>
        <p:spPr>
          <a:xfrm>
            <a:off x="971550" y="1628458"/>
            <a:ext cx="7562850" cy="3743325"/>
          </a:xfrm>
          <a:prstGeom prst="rect">
            <a:avLst/>
          </a:prstGeom>
          <a:noFill/>
          <a:ln w="9525">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561937"/>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1400" dirty="0" smtClean="0">
                <a:latin typeface="仿宋" panose="02010609060101010101" pitchFamily="49" charset="-122"/>
                <a:ea typeface="仿宋" panose="02010609060101010101" pitchFamily="49" charset="-122"/>
                <a:sym typeface="+mn-ea"/>
              </a:rPr>
              <a:t>    2021年全国生产安全事故十大典型案例</a:t>
            </a:r>
            <a:endParaRPr lang="en-US" altLang="zh-CN" sz="14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en-US" altLang="zh-CN" sz="2000" dirty="0" smtClean="0">
                <a:solidFill>
                  <a:srgbClr val="0070C0"/>
                </a:solidFill>
              </a:rPr>
              <a:t>  </a:t>
            </a:r>
            <a:r>
              <a:rPr lang="en-US" altLang="zh-CN" sz="1400" b="1" dirty="0" smtClean="0">
                <a:solidFill>
                  <a:srgbClr val="FF0000"/>
                </a:solidFill>
                <a:sym typeface="+mn-ea"/>
              </a:rPr>
              <a:t>      </a:t>
            </a: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河南商丘震兴武馆“6·25”重大火灾事故 </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造成18人死亡、11人受伤</a:t>
            </a:r>
          </a:p>
          <a:p>
            <a:pPr marL="342900" indent="-342900" algn="l">
              <a:defRPr/>
            </a:pPr>
            <a:endPar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pic>
        <p:nvPicPr>
          <p:cNvPr id="2" name="图片 1" descr="IMG_256"/>
          <p:cNvPicPr>
            <a:picLocks noChangeAspect="1"/>
          </p:cNvPicPr>
          <p:nvPr/>
        </p:nvPicPr>
        <p:blipFill>
          <a:blip r:embed="rId2" cstate="print"/>
          <a:stretch>
            <a:fillRect/>
          </a:stretch>
        </p:blipFill>
        <p:spPr>
          <a:xfrm>
            <a:off x="683578" y="1844358"/>
            <a:ext cx="7662545" cy="3795395"/>
          </a:xfrm>
          <a:prstGeom prst="rect">
            <a:avLst/>
          </a:prstGeom>
          <a:noFill/>
          <a:ln w="9525">
            <a:noFill/>
          </a:ln>
        </p:spPr>
      </p:pic>
      <p:sp>
        <p:nvSpPr>
          <p:cNvPr id="100" name="文本框 99"/>
          <p:cNvSpPr txBox="1"/>
          <p:nvPr/>
        </p:nvSpPr>
        <p:spPr>
          <a:xfrm>
            <a:off x="712470" y="5805170"/>
            <a:ext cx="7634605" cy="506730"/>
          </a:xfrm>
          <a:prstGeom prst="rect">
            <a:avLst/>
          </a:prstGeom>
          <a:noFill/>
          <a:ln w="9525">
            <a:noFill/>
          </a:ln>
        </p:spPr>
        <p:txBody>
          <a:bodyPr wrap="square">
            <a:spAutoFit/>
          </a:bodyPr>
          <a:lstStyle/>
          <a:p>
            <a:pPr marL="0" indent="406400"/>
            <a:r>
              <a:rPr lang="zh-CN" sz="1350" b="0">
                <a:solidFill>
                  <a:srgbClr val="000000"/>
                </a:solidFill>
                <a:ea typeface="宋体" panose="02010600030101010101" pitchFamily="2" charset="-122"/>
              </a:rPr>
              <a:t>一层是武术馆，餐厅等，面积约120平米，二层是练武房，房东住宿，还有武馆培训学员住宿。遇难的学生集中在二层，学员最小只有7岁。</a:t>
            </a: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829" y="188865"/>
            <a:ext cx="8229600" cy="778263"/>
          </a:xfrm>
        </p:spPr>
        <p:txBody>
          <a:bodyPr/>
          <a:lstStyle/>
          <a:p>
            <a:r>
              <a:rPr lang="en-US" altLang="zh-CN" b="1" dirty="0" smtClean="0">
                <a:solidFill>
                  <a:srgbClr val="FF0000"/>
                </a:solidFill>
                <a:latin typeface="+mj-ea"/>
              </a:rPr>
              <a:t/>
            </a:r>
            <a:br>
              <a:rPr lang="en-US" altLang="zh-CN" b="1" dirty="0" smtClean="0">
                <a:solidFill>
                  <a:srgbClr val="FF0000"/>
                </a:solidFill>
                <a:latin typeface="+mj-ea"/>
              </a:rPr>
            </a:br>
            <a:r>
              <a:rPr lang="en-US" altLang="zh-CN" b="1" dirty="0" smtClean="0">
                <a:solidFill>
                  <a:srgbClr val="FF0000"/>
                </a:solidFill>
                <a:latin typeface="+mj-ea"/>
              </a:rPr>
              <a:t>                    </a:t>
            </a:r>
            <a:r>
              <a:rPr lang="zh-CN" altLang="zh-CN" b="1" dirty="0" smtClean="0">
                <a:solidFill>
                  <a:srgbClr val="FF0000"/>
                </a:solidFill>
                <a:latin typeface="+mj-ea"/>
              </a:rPr>
              <a:t>施工</a:t>
            </a:r>
            <a:r>
              <a:rPr lang="zh-CN" altLang="en-US" b="1" dirty="0" smtClean="0">
                <a:solidFill>
                  <a:srgbClr val="FF0000"/>
                </a:solidFill>
                <a:latin typeface="+mj-ea"/>
              </a:rPr>
              <a:t>现场</a:t>
            </a:r>
            <a:r>
              <a:rPr lang="zh-CN" altLang="zh-CN" b="1" dirty="0" smtClean="0">
                <a:solidFill>
                  <a:srgbClr val="FF0000"/>
                </a:solidFill>
                <a:latin typeface="+mj-ea"/>
              </a:rPr>
              <a:t>安全管理</a:t>
            </a:r>
            <a:r>
              <a:rPr lang="en-US" altLang="zh-CN" b="1" dirty="0" smtClean="0">
                <a:solidFill>
                  <a:srgbClr val="FF0000"/>
                </a:solidFill>
                <a:latin typeface="+mj-ea"/>
              </a:rPr>
              <a:t>        </a:t>
            </a:r>
            <a:br>
              <a:rPr lang="en-US" altLang="zh-CN" b="1" dirty="0" smtClean="0">
                <a:solidFill>
                  <a:srgbClr val="FF0000"/>
                </a:solidFill>
                <a:latin typeface="+mj-ea"/>
              </a:rPr>
            </a:br>
            <a:r>
              <a:rPr lang="zh-CN" altLang="en-US" sz="2000" b="1" dirty="0" smtClean="0">
                <a:solidFill>
                  <a:srgbClr val="FF0000"/>
                </a:solidFill>
                <a:latin typeface="仿宋" pitchFamily="49" charset="-122"/>
                <a:ea typeface="仿宋" pitchFamily="49" charset="-122"/>
              </a:rPr>
              <a:t>工伤预防的现实意义：社会发展、人民期盼</a:t>
            </a:r>
            <a:r>
              <a:rPr lang="en-US" altLang="zh-CN" sz="2000" b="1" dirty="0" smtClean="0">
                <a:solidFill>
                  <a:srgbClr val="FF0000"/>
                </a:solidFill>
                <a:latin typeface="+mj-ea"/>
              </a:rPr>
              <a:t/>
            </a:r>
            <a:br>
              <a:rPr lang="en-US" altLang="zh-CN" sz="2000" b="1" dirty="0" smtClean="0">
                <a:solidFill>
                  <a:srgbClr val="FF0000"/>
                </a:solidFill>
                <a:latin typeface="+mj-ea"/>
              </a:rPr>
            </a:br>
            <a:endParaRPr lang="zh-CN" altLang="en-US" sz="20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323823" y="1196907"/>
            <a:ext cx="8568357" cy="54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489934"/>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95826" y="836892"/>
            <a:ext cx="8569104" cy="5617883"/>
          </a:xfrm>
        </p:spPr>
        <p:txBody>
          <a:bodyPr/>
          <a:lstStyle/>
          <a:p>
            <a:pPr marL="342900" indent="-342900" algn="l">
              <a:defRPr/>
            </a:pPr>
            <a:r>
              <a:rPr lang="en-US" altLang="zh-CN" sz="1400" dirty="0" smtClean="0">
                <a:latin typeface="仿宋" panose="02010609060101010101" pitchFamily="49" charset="-122"/>
                <a:ea typeface="仿宋" panose="02010609060101010101" pitchFamily="49" charset="-122"/>
                <a:sym typeface="+mn-ea"/>
              </a:rPr>
              <a:t>            2021年全国生产安全事故十大典型案例</a:t>
            </a:r>
            <a:endPar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ctr">
              <a:defRPr/>
            </a:pP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吉林长春李氏婚纱梦想城“7·24”重大火灾事故</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         造成15人死亡、25人受伤</a:t>
            </a:r>
            <a:endParaRPr lang="en-US" altLang="zh-CN" sz="20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en-US" altLang="zh-CN" sz="2000" dirty="0" smtClean="0">
                <a:solidFill>
                  <a:srgbClr val="0070C0"/>
                </a:solidFill>
              </a:rPr>
              <a:t>  </a:t>
            </a:r>
            <a:r>
              <a:rPr lang="en-US" altLang="zh-CN" sz="1400" b="1" dirty="0" smtClean="0">
                <a:solidFill>
                  <a:srgbClr val="FF0000"/>
                </a:solidFill>
                <a:sym typeface="+mn-ea"/>
              </a:rPr>
              <a:t>      </a:t>
            </a:r>
            <a:endPar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dirty="0">
              <a:latin typeface="仿宋" panose="02010609060101010101" pitchFamily="49" charset="-122"/>
              <a:ea typeface="仿宋" panose="02010609060101010101" pitchFamily="49" charset="-122"/>
              <a:sym typeface="+mn-ea"/>
            </a:endParaRPr>
          </a:p>
          <a:p>
            <a:pPr marL="342900" indent="-342900" algn="l">
              <a:defRPr/>
            </a:pPr>
            <a:endPar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sp>
        <p:nvSpPr>
          <p:cNvPr id="100" name="文本框 99"/>
          <p:cNvSpPr txBox="1"/>
          <p:nvPr/>
        </p:nvSpPr>
        <p:spPr>
          <a:xfrm>
            <a:off x="712470" y="5805170"/>
            <a:ext cx="7634605" cy="583565"/>
          </a:xfrm>
          <a:prstGeom prst="rect">
            <a:avLst/>
          </a:prstGeom>
          <a:noFill/>
          <a:ln w="9525">
            <a:noFill/>
          </a:ln>
        </p:spPr>
        <p:txBody>
          <a:bodyPr wrap="square">
            <a:spAutoFit/>
          </a:bodyPr>
          <a:lstStyle/>
          <a:p>
            <a:pPr marL="0" indent="406400"/>
            <a:r>
              <a:rPr lang="zh-CN" altLang="en-US" sz="1600">
                <a:latin typeface="仿宋" panose="02010609060101010101" pitchFamily="49" charset="-122"/>
                <a:ea typeface="仿宋" panose="02010609060101010101" pitchFamily="49" charset="-122"/>
                <a:cs typeface="仿宋" panose="02010609060101010101" pitchFamily="49" charset="-122"/>
              </a:rPr>
              <a:t>该起事故的发生原因是，李氏婚纱梦想城二层“婚礼现场”</a:t>
            </a:r>
            <a:r>
              <a:rPr lang="zh-CN" altLang="en-US" sz="1600" b="1">
                <a:solidFill>
                  <a:srgbClr val="0070C0"/>
                </a:solidFill>
                <a:latin typeface="仿宋" panose="02010609060101010101" pitchFamily="49" charset="-122"/>
                <a:ea typeface="仿宋" panose="02010609060101010101" pitchFamily="49" charset="-122"/>
                <a:cs typeface="仿宋" panose="02010609060101010101" pitchFamily="49" charset="-122"/>
              </a:rPr>
              <a:t>摄影棚上部</a:t>
            </a:r>
            <a:r>
              <a:rPr lang="zh-CN" altLang="en-US" sz="1600" b="1">
                <a:solidFill>
                  <a:srgbClr val="FF0000"/>
                </a:solidFill>
                <a:latin typeface="仿宋" panose="02010609060101010101" pitchFamily="49" charset="-122"/>
                <a:ea typeface="仿宋" panose="02010609060101010101" pitchFamily="49" charset="-122"/>
                <a:cs typeface="仿宋" panose="02010609060101010101" pitchFamily="49" charset="-122"/>
              </a:rPr>
              <a:t>照明线路漏电</a:t>
            </a:r>
            <a:r>
              <a:rPr lang="zh-CN" altLang="en-US" sz="1600">
                <a:solidFill>
                  <a:srgbClr val="FF0000"/>
                </a:solidFill>
                <a:latin typeface="仿宋" panose="02010609060101010101" pitchFamily="49" charset="-122"/>
                <a:ea typeface="仿宋" panose="02010609060101010101" pitchFamily="49" charset="-122"/>
                <a:cs typeface="仿宋" panose="02010609060101010101" pitchFamily="49" charset="-122"/>
              </a:rPr>
              <a:t>，</a:t>
            </a:r>
            <a:r>
              <a:rPr lang="zh-CN" altLang="en-US" sz="1600">
                <a:latin typeface="仿宋" panose="02010609060101010101" pitchFamily="49" charset="-122"/>
                <a:ea typeface="仿宋" panose="02010609060101010101" pitchFamily="49" charset="-122"/>
                <a:cs typeface="仿宋" panose="02010609060101010101" pitchFamily="49" charset="-122"/>
              </a:rPr>
              <a:t>击穿其穿线蛇皮金属管，引燃周围可燃仿真植物装饰材料所致。</a:t>
            </a:r>
          </a:p>
        </p:txBody>
      </p:sp>
      <p:pic>
        <p:nvPicPr>
          <p:cNvPr id="3" name="图片 3" descr="IMG_256"/>
          <p:cNvPicPr>
            <a:picLocks noChangeAspect="1"/>
          </p:cNvPicPr>
          <p:nvPr/>
        </p:nvPicPr>
        <p:blipFill>
          <a:blip r:embed="rId2" cstate="print"/>
          <a:stretch>
            <a:fillRect/>
          </a:stretch>
        </p:blipFill>
        <p:spPr>
          <a:xfrm>
            <a:off x="251460" y="1844675"/>
            <a:ext cx="4321175" cy="3419475"/>
          </a:xfrm>
          <a:prstGeom prst="rect">
            <a:avLst/>
          </a:prstGeom>
          <a:noFill/>
          <a:ln w="9525">
            <a:noFill/>
          </a:ln>
        </p:spPr>
      </p:pic>
      <p:pic>
        <p:nvPicPr>
          <p:cNvPr id="4" name="图片 4" descr="IMG_256"/>
          <p:cNvPicPr>
            <a:picLocks noChangeAspect="1"/>
          </p:cNvPicPr>
          <p:nvPr/>
        </p:nvPicPr>
        <p:blipFill>
          <a:blip r:embed="rId3" cstate="print"/>
          <a:stretch>
            <a:fillRect/>
          </a:stretch>
        </p:blipFill>
        <p:spPr>
          <a:xfrm>
            <a:off x="4617720" y="1408430"/>
            <a:ext cx="4347210" cy="4321810"/>
          </a:xfrm>
          <a:prstGeom prst="rect">
            <a:avLst/>
          </a:prstGeom>
          <a:noFill/>
          <a:ln w="9525">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63394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en-US" altLang="zh-CN" sz="2000" dirty="0" smtClean="0">
                <a:solidFill>
                  <a:srgbClr val="0070C0"/>
                </a:solidFill>
              </a:rPr>
              <a:t>  </a:t>
            </a:r>
            <a:r>
              <a:rPr lang="en-US" altLang="zh-CN" sz="1400" b="1" dirty="0" smtClean="0">
                <a:solidFill>
                  <a:srgbClr val="FF0000"/>
                </a:solidFill>
                <a:sym typeface="+mn-ea"/>
              </a:rPr>
              <a:t>     </a:t>
            </a: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sp>
        <p:nvSpPr>
          <p:cNvPr id="100" name="文本框 99"/>
          <p:cNvSpPr txBox="1"/>
          <p:nvPr/>
        </p:nvSpPr>
        <p:spPr>
          <a:xfrm>
            <a:off x="712470" y="5805170"/>
            <a:ext cx="7634605" cy="1076325"/>
          </a:xfrm>
          <a:prstGeom prst="rect">
            <a:avLst/>
          </a:prstGeom>
          <a:noFill/>
          <a:ln w="9525">
            <a:noFill/>
          </a:ln>
        </p:spPr>
        <p:txBody>
          <a:bodyPr wrap="square">
            <a:spAutoFit/>
          </a:bodyPr>
          <a:lstStyle/>
          <a:p>
            <a:pPr marL="0" indent="406400"/>
            <a:r>
              <a:rPr lang="zh-CN" altLang="en-US" sz="1600">
                <a:latin typeface="仿宋" panose="02010609060101010101" pitchFamily="49" charset="-122"/>
                <a:ea typeface="仿宋" panose="02010609060101010101" pitchFamily="49" charset="-122"/>
                <a:cs typeface="仿宋" panose="02010609060101010101" pitchFamily="49" charset="-122"/>
              </a:rPr>
              <a:t>倒塌发生在一瞬间，</a:t>
            </a:r>
            <a:r>
              <a:rPr lang="zh-CN" altLang="en-US" sz="1600" b="1">
                <a:solidFill>
                  <a:srgbClr val="FF0000"/>
                </a:solidFill>
                <a:latin typeface="仿宋" panose="02010609060101010101" pitchFamily="49" charset="-122"/>
                <a:ea typeface="仿宋" panose="02010609060101010101" pitchFamily="49" charset="-122"/>
                <a:cs typeface="仿宋" panose="02010609060101010101" pitchFamily="49" charset="-122"/>
              </a:rPr>
              <a:t>前后不过五秒钟</a:t>
            </a:r>
            <a:r>
              <a:rPr lang="zh-CN" altLang="en-US" sz="1600">
                <a:latin typeface="仿宋" panose="02010609060101010101" pitchFamily="49" charset="-122"/>
                <a:ea typeface="仿宋" panose="02010609060101010101" pitchFamily="49" charset="-122"/>
                <a:cs typeface="仿宋" panose="02010609060101010101" pitchFamily="49" charset="-122"/>
              </a:rPr>
              <a:t>。</a:t>
            </a:r>
            <a:r>
              <a:rPr lang="en-US" altLang="zh-CN" sz="1600">
                <a:latin typeface="仿宋" panose="02010609060101010101" pitchFamily="49" charset="-122"/>
                <a:ea typeface="仿宋" panose="02010609060101010101" pitchFamily="49" charset="-122"/>
                <a:cs typeface="仿宋" panose="02010609060101010101" pitchFamily="49" charset="-122"/>
              </a:rPr>
              <a:t>2022</a:t>
            </a:r>
            <a:r>
              <a:rPr lang="zh-CN" altLang="en-US" sz="1600">
                <a:latin typeface="仿宋" panose="02010609060101010101" pitchFamily="49" charset="-122"/>
                <a:ea typeface="仿宋" panose="02010609060101010101" pitchFamily="49" charset="-122"/>
                <a:cs typeface="仿宋" panose="02010609060101010101" pitchFamily="49" charset="-122"/>
              </a:rPr>
              <a:t>年4月29日中午12时许，长沙 望城区金山桥街道金坪社区盘树湾一栋自建房轰然倒塌，残垣堆了两层楼高，两侧楼房的一楼外墙也被冲垮了，灰尘弥漫整条街，</a:t>
            </a:r>
            <a:r>
              <a:rPr lang="zh-CN" altLang="en-US" sz="1600" b="1" dirty="0">
                <a:solidFill>
                  <a:srgbClr val="FF0000"/>
                </a:solidFill>
                <a:latin typeface="仿宋" panose="02010609060101010101" pitchFamily="49" charset="-122"/>
                <a:ea typeface="仿宋" panose="02010609060101010101" pitchFamily="49" charset="-122"/>
                <a:sym typeface="+mn-ea"/>
              </a:rPr>
              <a:t>遇难53人。</a:t>
            </a:r>
            <a:endParaRPr lang="zh-CN" altLang="en-US" sz="1600" dirty="0">
              <a:latin typeface="仿宋" panose="02010609060101010101" pitchFamily="49" charset="-122"/>
              <a:ea typeface="仿宋" panose="02010609060101010101" pitchFamily="49" charset="-122"/>
              <a:sym typeface="+mn-ea"/>
            </a:endParaRPr>
          </a:p>
          <a:p>
            <a:pPr marL="0" indent="406400"/>
            <a:endParaRPr lang="zh-CN" altLang="en-US" sz="1600">
              <a:latin typeface="仿宋" panose="02010609060101010101" pitchFamily="49" charset="-122"/>
              <a:ea typeface="仿宋" panose="02010609060101010101" pitchFamily="49" charset="-122"/>
              <a:cs typeface="仿宋" panose="02010609060101010101" pitchFamily="49" charset="-122"/>
            </a:endParaRPr>
          </a:p>
        </p:txBody>
      </p:sp>
      <p:pic>
        <p:nvPicPr>
          <p:cNvPr id="3" name="图片 2"/>
          <p:cNvPicPr>
            <a:picLocks noChangeAspect="1"/>
          </p:cNvPicPr>
          <p:nvPr/>
        </p:nvPicPr>
        <p:blipFill>
          <a:blip r:embed="rId2" cstate="print"/>
          <a:stretch>
            <a:fillRect/>
          </a:stretch>
        </p:blipFill>
        <p:spPr>
          <a:xfrm>
            <a:off x="1123950" y="1495425"/>
            <a:ext cx="6896100" cy="4191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561937"/>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836892"/>
            <a:ext cx="8641080" cy="5617883"/>
          </a:xfrm>
        </p:spPr>
        <p:txBody>
          <a:bodyPr/>
          <a:lstStyle/>
          <a:p>
            <a:pPr marL="342900" indent="-342900" algn="l">
              <a:defRPr/>
            </a:pPr>
            <a:r>
              <a:rPr lang="zh-CN" altLang="en-US" sz="1600" dirty="0" smtClean="0">
                <a:solidFill>
                  <a:srgbClr val="0070C0"/>
                </a:solidFill>
              </a:rPr>
              <a:t>安全生产工作要求越来越严。</a:t>
            </a:r>
            <a:r>
              <a:rPr lang="en-US" altLang="zh-CN" sz="1400" dirty="0" smtClean="0">
                <a:solidFill>
                  <a:srgbClr val="0070C0"/>
                </a:solidFill>
              </a:rPr>
              <a:t>------</a:t>
            </a:r>
            <a:r>
              <a:rPr lang="zh-CN" altLang="en-US" sz="1400" dirty="0">
                <a:latin typeface="Calibri" panose="020F0502020204030204" charset="0"/>
                <a:ea typeface="宋体" panose="02010600030101010101" pitchFamily="2" charset="-122"/>
                <a:sym typeface="+mn-ea"/>
              </a:rPr>
              <a:t>省局张亚宾</a:t>
            </a:r>
            <a:r>
              <a:rPr lang="en-US" altLang="zh-CN" sz="1400" dirty="0">
                <a:latin typeface="Calibri" panose="020F0502020204030204" charset="0"/>
                <a:ea typeface="宋体" panose="02010600030101010101" pitchFamily="2" charset="-122"/>
                <a:sym typeface="+mn-ea"/>
              </a:rPr>
              <a:t>2022.7.21</a:t>
            </a:r>
          </a:p>
          <a:p>
            <a:pPr marL="342900" indent="-342900" algn="l">
              <a:defRPr/>
            </a:pPr>
            <a:r>
              <a:rPr lang="en-US" altLang="zh-CN" sz="1400" dirty="0" smtClean="0">
                <a:solidFill>
                  <a:srgbClr val="0070C0"/>
                </a:solidFill>
                <a:sym typeface="+mn-ea"/>
              </a:rPr>
              <a:t>       </a:t>
            </a:r>
            <a:r>
              <a:rPr lang="zh-CN" altLang="en-US" sz="1800" dirty="0" smtClean="0">
                <a:solidFill>
                  <a:srgbClr val="FF0000"/>
                </a:solidFill>
                <a:latin typeface="宋体" panose="02010600030101010101" pitchFamily="2" charset="-122"/>
                <a:ea typeface="宋体" panose="02010600030101010101" pitchFamily="2" charset="-122"/>
                <a:sym typeface="+mn-ea"/>
              </a:rPr>
              <a:t>如果一次又一次在</a:t>
            </a:r>
            <a:r>
              <a:rPr lang="zh-CN" altLang="en-US" sz="1800" dirty="0" smtClean="0">
                <a:solidFill>
                  <a:srgbClr val="0070C0"/>
                </a:solidFill>
                <a:latin typeface="宋体" panose="02010600030101010101" pitchFamily="2" charset="-122"/>
                <a:ea typeface="宋体" panose="02010600030101010101" pitchFamily="2" charset="-122"/>
                <a:sym typeface="+mn-ea"/>
              </a:rPr>
              <a:t>同样的问题</a:t>
            </a:r>
            <a:r>
              <a:rPr lang="zh-CN" altLang="en-US" sz="1800" dirty="0" smtClean="0">
                <a:solidFill>
                  <a:srgbClr val="FF0000"/>
                </a:solidFill>
                <a:latin typeface="宋体" panose="02010600030101010101" pitchFamily="2" charset="-122"/>
                <a:ea typeface="宋体" panose="02010600030101010101" pitchFamily="2" charset="-122"/>
                <a:sym typeface="+mn-ea"/>
              </a:rPr>
              <a:t>上付出生命和血的代价，那就不是工作态度和工作作风问题，而是</a:t>
            </a:r>
            <a:r>
              <a:rPr lang="zh-CN" altLang="en-US" sz="1800" dirty="0" smtClean="0">
                <a:solidFill>
                  <a:srgbClr val="0070C0"/>
                </a:solidFill>
                <a:latin typeface="宋体" panose="02010600030101010101" pitchFamily="2" charset="-122"/>
                <a:ea typeface="宋体" panose="02010600030101010101" pitchFamily="2" charset="-122"/>
                <a:sym typeface="+mn-ea"/>
              </a:rPr>
              <a:t>草菅人命</a:t>
            </a:r>
            <a:r>
              <a:rPr lang="zh-CN" altLang="en-US" sz="1800" dirty="0" smtClean="0">
                <a:solidFill>
                  <a:srgbClr val="FF0000"/>
                </a:solidFill>
                <a:latin typeface="宋体" panose="02010600030101010101" pitchFamily="2" charset="-122"/>
                <a:ea typeface="宋体" panose="02010600030101010101" pitchFamily="2" charset="-122"/>
                <a:sym typeface="+mn-ea"/>
              </a:rPr>
              <a:t>。</a:t>
            </a:r>
            <a:r>
              <a:rPr lang="en-US" altLang="zh-CN" sz="1800" dirty="0" smtClean="0">
                <a:solidFill>
                  <a:srgbClr val="FF0000"/>
                </a:solidFill>
                <a:latin typeface="宋体" panose="02010600030101010101" pitchFamily="2" charset="-122"/>
                <a:ea typeface="宋体" panose="02010600030101010101" pitchFamily="2" charset="-122"/>
                <a:sym typeface="+mn-ea"/>
              </a:rPr>
              <a:t>-----</a:t>
            </a:r>
            <a:r>
              <a:rPr lang="zh-CN" altLang="en-US" sz="1800" dirty="0" smtClean="0">
                <a:solidFill>
                  <a:srgbClr val="FF0000"/>
                </a:solidFill>
                <a:latin typeface="宋体" panose="02010600030101010101" pitchFamily="2" charset="-122"/>
                <a:ea typeface="宋体" panose="02010600030101010101" pitchFamily="2" charset="-122"/>
                <a:sym typeface="+mn-ea"/>
              </a:rPr>
              <a:t>习近平总书记</a:t>
            </a:r>
          </a:p>
          <a:p>
            <a:pPr marL="342900" indent="-342900" algn="l">
              <a:defRPr/>
            </a:pPr>
            <a:r>
              <a:rPr lang="en-US" altLang="zh-CN" sz="1800" dirty="0">
                <a:latin typeface="仿宋" panose="02010609060101010101" pitchFamily="49" charset="-122"/>
                <a:ea typeface="仿宋" panose="02010609060101010101" pitchFamily="49" charset="-122"/>
                <a:sym typeface="+mn-ea"/>
              </a:rPr>
              <a:t>    </a:t>
            </a:r>
            <a:r>
              <a:rPr lang="en-US" altLang="zh-CN" sz="1800" b="1" dirty="0" smtClean="0">
                <a:latin typeface="仿宋" panose="02010609060101010101" pitchFamily="49" charset="-122"/>
                <a:ea typeface="仿宋" panose="02010609060101010101" pitchFamily="49" charset="-122"/>
                <a:sym typeface="+mn-ea"/>
              </a:rPr>
              <a:t>3</a:t>
            </a:r>
            <a:r>
              <a:rPr lang="zh-CN" altLang="en-US" sz="1800" b="1" dirty="0">
                <a:latin typeface="仿宋" panose="02010609060101010101" pitchFamily="49" charset="-122"/>
                <a:ea typeface="仿宋" panose="02010609060101010101" pitchFamily="49" charset="-122"/>
                <a:sym typeface="+mn-ea"/>
              </a:rPr>
              <a:t>、法律法规重大调整</a:t>
            </a:r>
            <a:r>
              <a:rPr lang="zh-CN" altLang="en-US" sz="1800" b="1" dirty="0" smtClean="0">
                <a:latin typeface="仿宋" panose="02010609060101010101" pitchFamily="49" charset="-122"/>
                <a:ea typeface="仿宋" panose="02010609060101010101" pitchFamily="49" charset="-122"/>
                <a:sym typeface="+mn-ea"/>
              </a:rPr>
              <a:t>：</a:t>
            </a:r>
            <a:r>
              <a:rPr lang="zh-CN" altLang="en-US" sz="1800" dirty="0" smtClean="0">
                <a:latin typeface="仿宋" panose="02010609060101010101" pitchFamily="49" charset="-122"/>
                <a:ea typeface="仿宋" panose="02010609060101010101" pitchFamily="49" charset="-122"/>
                <a:sym typeface="+mn-ea"/>
              </a:rPr>
              <a:t>刑法</a:t>
            </a:r>
            <a:r>
              <a:rPr lang="zh-CN" altLang="en-US" sz="1800" dirty="0">
                <a:latin typeface="仿宋" panose="02010609060101010101" pitchFamily="49" charset="-122"/>
                <a:ea typeface="仿宋" panose="02010609060101010101" pitchFamily="49" charset="-122"/>
                <a:sym typeface="+mn-ea"/>
              </a:rPr>
              <a:t>修正案（十一）安全生产有关条款，</a:t>
            </a:r>
            <a:r>
              <a:rPr lang="zh-CN" altLang="en-US" sz="1800" b="1" dirty="0">
                <a:solidFill>
                  <a:srgbClr val="FF0000"/>
                </a:solidFill>
                <a:latin typeface="仿宋" panose="02010609060101010101" pitchFamily="49" charset="-122"/>
                <a:ea typeface="仿宋" panose="02010609060101010101" pitchFamily="49" charset="-122"/>
                <a:sym typeface="+mn-ea"/>
              </a:rPr>
              <a:t>增加</a:t>
            </a:r>
            <a:r>
              <a:rPr lang="zh-CN" altLang="en-US" sz="1800" dirty="0">
                <a:latin typeface="仿宋" panose="02010609060101010101" pitchFamily="49" charset="-122"/>
                <a:ea typeface="仿宋" panose="02010609060101010101" pitchFamily="49" charset="-122"/>
                <a:sym typeface="+mn-ea"/>
              </a:rPr>
              <a:t>具有发生重大伤亡事故或者</a:t>
            </a:r>
            <a:r>
              <a:rPr lang="zh-CN" altLang="en-US" sz="1800" dirty="0" smtClean="0">
                <a:latin typeface="仿宋" panose="02010609060101010101" pitchFamily="49" charset="-122"/>
                <a:ea typeface="仿宋" panose="02010609060101010101" pitchFamily="49" charset="-122"/>
                <a:sym typeface="+mn-ea"/>
              </a:rPr>
              <a:t>其他严重</a:t>
            </a:r>
            <a:r>
              <a:rPr lang="zh-CN" altLang="en-US" sz="1800" dirty="0">
                <a:latin typeface="仿宋" panose="02010609060101010101" pitchFamily="49" charset="-122"/>
                <a:ea typeface="仿宋" panose="02010609060101010101" pitchFamily="49" charset="-122"/>
                <a:sym typeface="+mn-ea"/>
              </a:rPr>
              <a:t>后果的</a:t>
            </a:r>
            <a:r>
              <a:rPr lang="zh-CN" altLang="en-US" sz="1800" b="1" dirty="0">
                <a:solidFill>
                  <a:srgbClr val="FF0000"/>
                </a:solidFill>
                <a:latin typeface="仿宋" panose="02010609060101010101" pitchFamily="49" charset="-122"/>
                <a:ea typeface="仿宋" panose="02010609060101010101" pitchFamily="49" charset="-122"/>
                <a:sym typeface="+mn-ea"/>
              </a:rPr>
              <a:t>现实危险</a:t>
            </a:r>
            <a:r>
              <a:rPr lang="zh-CN" altLang="en-US" sz="1800" dirty="0">
                <a:latin typeface="仿宋" panose="02010609060101010101" pitchFamily="49" charset="-122"/>
                <a:ea typeface="仿宋" panose="02010609060101010101" pitchFamily="49" charset="-122"/>
                <a:sym typeface="+mn-ea"/>
              </a:rPr>
              <a:t>的，</a:t>
            </a:r>
            <a:r>
              <a:rPr lang="zh-CN" altLang="en-US"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追究刑责</a:t>
            </a:r>
            <a:r>
              <a:rPr lang="en-US" altLang="zh-CN"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a:t>
            </a:r>
            <a:r>
              <a:rPr lang="en-US" altLang="zh-CN" sz="1800" b="1" dirty="0">
                <a:solidFill>
                  <a:srgbClr val="FF0000"/>
                </a:solidFill>
                <a:latin typeface="仿宋" panose="02010609060101010101" pitchFamily="49" charset="-122"/>
                <a:ea typeface="仿宋" panose="02010609060101010101" pitchFamily="49" charset="-122"/>
                <a:sym typeface="+mn-ea"/>
              </a:rPr>
              <a:t>2021.3.1</a:t>
            </a:r>
            <a:r>
              <a:rPr lang="zh-CN" altLang="en-US" sz="1800" b="1" dirty="0">
                <a:solidFill>
                  <a:srgbClr val="FF0000"/>
                </a:solidFill>
                <a:latin typeface="仿宋" panose="02010609060101010101" pitchFamily="49" charset="-122"/>
                <a:ea typeface="仿宋" panose="02010609060101010101" pitchFamily="49" charset="-122"/>
                <a:sym typeface="+mn-ea"/>
              </a:rPr>
              <a:t>起</a:t>
            </a:r>
            <a:r>
              <a:rPr lang="zh-CN" altLang="en-US" sz="1800" b="1" dirty="0" smtClean="0">
                <a:solidFill>
                  <a:srgbClr val="FF0000"/>
                </a:solidFill>
                <a:latin typeface="仿宋" panose="02010609060101010101" pitchFamily="49" charset="-122"/>
                <a:ea typeface="仿宋" panose="02010609060101010101" pitchFamily="49" charset="-122"/>
                <a:sym typeface="+mn-ea"/>
              </a:rPr>
              <a:t>施行</a:t>
            </a:r>
            <a:endParaRPr lang="en-US" altLang="zh-CN" sz="1800" b="1" dirty="0" smtClean="0">
              <a:solidFill>
                <a:srgbClr val="FF0000"/>
              </a:solidFill>
              <a:latin typeface="仿宋" panose="02010609060101010101" pitchFamily="49" charset="-122"/>
              <a:ea typeface="仿宋" panose="02010609060101010101" pitchFamily="49" charset="-122"/>
              <a:sym typeface="+mn-ea"/>
            </a:endParaRPr>
          </a:p>
          <a:p>
            <a:pPr marL="342900" indent="-342900" algn="l">
              <a:defRPr/>
            </a:pPr>
            <a:r>
              <a:rPr lang="en-US" altLang="zh-CN" sz="1800" dirty="0" smtClean="0"/>
              <a:t>      </a:t>
            </a:r>
            <a:r>
              <a:rPr lang="en-US" altLang="zh-CN" sz="1400" dirty="0" smtClean="0">
                <a:latin typeface="仿宋" panose="02010609060101010101" pitchFamily="49" charset="-122"/>
                <a:ea typeface="仿宋" panose="02010609060101010101" pitchFamily="49" charset="-122"/>
              </a:rPr>
              <a:t>2021</a:t>
            </a:r>
            <a:r>
              <a:rPr lang="zh-CN" altLang="en-US" sz="1400" dirty="0" smtClean="0">
                <a:latin typeface="仿宋" panose="02010609060101010101" pitchFamily="49" charset="-122"/>
                <a:ea typeface="仿宋" panose="02010609060101010101" pitchFamily="49" charset="-122"/>
              </a:rPr>
              <a:t>年</a:t>
            </a:r>
            <a:r>
              <a:rPr lang="en-US" altLang="zh-CN" sz="1400" dirty="0" smtClean="0">
                <a:latin typeface="仿宋" panose="02010609060101010101" pitchFamily="49" charset="-122"/>
                <a:ea typeface="仿宋" panose="02010609060101010101" pitchFamily="49" charset="-122"/>
              </a:rPr>
              <a:t>3</a:t>
            </a:r>
            <a:r>
              <a:rPr lang="zh-CN" altLang="en-US" sz="1400" dirty="0" smtClean="0">
                <a:latin typeface="仿宋" panose="02010609060101010101" pitchFamily="49" charset="-122"/>
                <a:ea typeface="仿宋" panose="02010609060101010101" pitchFamily="49" charset="-122"/>
              </a:rPr>
              <a:t>月</a:t>
            </a:r>
            <a:r>
              <a:rPr lang="en-US" altLang="zh-CN" sz="1400" dirty="0" smtClean="0">
                <a:latin typeface="仿宋" panose="02010609060101010101" pitchFamily="49" charset="-122"/>
                <a:ea typeface="仿宋" panose="02010609060101010101" pitchFamily="49" charset="-122"/>
              </a:rPr>
              <a:t>8</a:t>
            </a:r>
            <a:r>
              <a:rPr lang="zh-CN" altLang="en-US" sz="1400" dirty="0" smtClean="0">
                <a:latin typeface="仿宋" panose="02010609060101010101" pitchFamily="49" charset="-122"/>
                <a:ea typeface="仿宋" panose="02010609060101010101" pitchFamily="49" charset="-122"/>
              </a:rPr>
              <a:t>日上午，萧山区应急管理局执法人员对浙江华浙控股集团有限公司进行执法检查。在检查过程中，厂区管片车间东面一仓库引起了执法人员的警惕，该仓库由简易钢棚搭设，但玻璃窗均被物体人为遮挡，从窗外看不到内部情况，直觉告诉执法人员里面“有问题”。</a:t>
            </a:r>
            <a:r>
              <a:rPr lang="zh-CN" altLang="en-US" sz="1400" b="1" dirty="0" smtClean="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 </a:t>
            </a:r>
            <a:r>
              <a:rPr lang="en-US" altLang="zh-CN" sz="1400" b="1" dirty="0" smtClean="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   </a:t>
            </a:r>
            <a:endParaRPr lang="en-US" altLang="zh-CN"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endParaRPr>
          </a:p>
          <a:p>
            <a:pPr marL="342900" indent="-342900" algn="l">
              <a:defRPr/>
            </a:pPr>
            <a:r>
              <a:rPr lang="en-US" altLang="zh-CN"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     </a:t>
            </a:r>
            <a:endParaRPr lang="en-US" altLang="zh-CN" sz="1800" b="1" dirty="0" smtClean="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endParaRPr>
          </a:p>
          <a:p>
            <a:pPr marL="342900" indent="-342900" algn="l">
              <a:defRPr/>
            </a:pPr>
            <a:r>
              <a:rPr lang="en-US" altLang="zh-CN" sz="1800" b="1" dirty="0" smtClean="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    </a:t>
            </a:r>
            <a:endParaRPr lang="zh-CN" altLang="en-US" sz="1800" b="1" dirty="0">
              <a:solidFill>
                <a:schemeClr val="tx1"/>
              </a:solidFill>
              <a:latin typeface="仿宋" panose="02010609060101010101" pitchFamily="49" charset="-122"/>
              <a:ea typeface="仿宋" panose="02010609060101010101" pitchFamily="49" charset="-122"/>
            </a:endParaRPr>
          </a:p>
        </p:txBody>
      </p:sp>
      <p:pic>
        <p:nvPicPr>
          <p:cNvPr id="1026" name="Picture 2" descr="C:\Users\admin\Desktop\1-210319140UDG.png"/>
          <p:cNvPicPr>
            <a:picLocks noChangeAspect="1" noChangeArrowheads="1"/>
          </p:cNvPicPr>
          <p:nvPr/>
        </p:nvPicPr>
        <p:blipFill>
          <a:blip r:embed="rId2" cstate="print"/>
          <a:srcRect/>
          <a:stretch>
            <a:fillRect/>
          </a:stretch>
        </p:blipFill>
        <p:spPr bwMode="auto">
          <a:xfrm>
            <a:off x="107814" y="3068985"/>
            <a:ext cx="3816159" cy="3161973"/>
          </a:xfrm>
          <a:prstGeom prst="rect">
            <a:avLst/>
          </a:prstGeom>
          <a:noFill/>
        </p:spPr>
      </p:pic>
      <p:pic>
        <p:nvPicPr>
          <p:cNvPr id="1027" name="Picture 3" descr="C:\Users\admin\Desktop\1-210319140923T2.png"/>
          <p:cNvPicPr>
            <a:picLocks noChangeAspect="1" noChangeArrowheads="1"/>
          </p:cNvPicPr>
          <p:nvPr/>
        </p:nvPicPr>
        <p:blipFill>
          <a:blip r:embed="rId3" cstate="print"/>
          <a:srcRect/>
          <a:stretch>
            <a:fillRect/>
          </a:stretch>
        </p:blipFill>
        <p:spPr bwMode="auto">
          <a:xfrm>
            <a:off x="3851970" y="3068985"/>
            <a:ext cx="5292030" cy="3146793"/>
          </a:xfrm>
          <a:prstGeom prst="rect">
            <a:avLst/>
          </a:prstGeom>
          <a:noFill/>
        </p:spPr>
      </p:pic>
      <p:sp>
        <p:nvSpPr>
          <p:cNvPr id="6" name="矩形 5"/>
          <p:cNvSpPr/>
          <p:nvPr/>
        </p:nvSpPr>
        <p:spPr>
          <a:xfrm>
            <a:off x="0" y="6211669"/>
            <a:ext cx="9144000" cy="584775"/>
          </a:xfrm>
          <a:prstGeom prst="rect">
            <a:avLst/>
          </a:prstGeom>
        </p:spPr>
        <p:txBody>
          <a:bodyPr wrap="square">
            <a:spAutoFit/>
          </a:bodyPr>
          <a:lstStyle/>
          <a:p>
            <a:r>
              <a:rPr lang="zh-CN" altLang="en-US" sz="1400" b="1" dirty="0" smtClean="0"/>
              <a:t>杭州市公安局萧山区分局对犯罪嫌疑人余某某涉嫌以危险作业罪进行刑事拘留</a:t>
            </a:r>
            <a:r>
              <a:rPr lang="zh-CN" altLang="en-US" sz="1400" dirty="0" smtClean="0"/>
              <a:t>。这也是</a:t>
            </a:r>
            <a:r>
              <a:rPr lang="en-US" altLang="zh-CN" sz="1400" dirty="0" smtClean="0"/>
              <a:t>《</a:t>
            </a:r>
            <a:r>
              <a:rPr lang="zh-CN" altLang="en-US" sz="1400" dirty="0" smtClean="0"/>
              <a:t>中华人民共和国刑法修正案（十一）</a:t>
            </a:r>
            <a:r>
              <a:rPr lang="en-US" altLang="zh-CN" sz="1400" dirty="0" smtClean="0"/>
              <a:t>》</a:t>
            </a:r>
            <a:r>
              <a:rPr lang="zh-CN" altLang="en-US" sz="1400" dirty="0" smtClean="0"/>
              <a:t>自施行以来，首起</a:t>
            </a:r>
            <a:r>
              <a:rPr lang="zh-CN" altLang="en-US" dirty="0" smtClean="0">
                <a:solidFill>
                  <a:srgbClr val="FF0000"/>
                </a:solidFill>
              </a:rPr>
              <a:t>危险作业犯罪</a:t>
            </a:r>
            <a:r>
              <a:rPr lang="zh-CN" altLang="en-US" sz="1400" dirty="0" smtClean="0"/>
              <a:t>案件</a:t>
            </a:r>
            <a:r>
              <a:rPr lang="zh-CN" altLang="en-US" dirty="0" smtClean="0"/>
              <a:t>。</a:t>
            </a:r>
            <a:endParaRPr lang="zh-CN"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561937"/>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836892"/>
            <a:ext cx="8641080" cy="5617883"/>
          </a:xfrm>
        </p:spPr>
        <p:txBody>
          <a:bodyPr/>
          <a:lstStyle/>
          <a:p>
            <a:pPr marL="342900" indent="-342900" algn="l">
              <a:defRPr/>
            </a:pPr>
            <a:r>
              <a:rPr lang="en-US" altLang="zh-CN" sz="1400" dirty="0" smtClean="0">
                <a:latin typeface="Calibri" panose="020F0502020204030204" charset="0"/>
                <a:ea typeface="宋体" panose="02010600030101010101" pitchFamily="2" charset="-122"/>
                <a:sym typeface="+mn-ea"/>
              </a:rPr>
              <a:t>         </a:t>
            </a:r>
            <a:r>
              <a:rPr lang="zh-CN" altLang="en-US" sz="1800" dirty="0" smtClean="0">
                <a:solidFill>
                  <a:srgbClr val="FF0000"/>
                </a:solidFill>
                <a:latin typeface="宋体" panose="02010600030101010101" pitchFamily="2" charset="-122"/>
                <a:ea typeface="宋体" panose="02010600030101010101" pitchFamily="2" charset="-122"/>
                <a:sym typeface="+mn-ea"/>
              </a:rPr>
              <a:t>如果一次又一次在</a:t>
            </a:r>
            <a:r>
              <a:rPr lang="zh-CN" altLang="en-US" sz="1800" dirty="0" smtClean="0">
                <a:solidFill>
                  <a:srgbClr val="0070C0"/>
                </a:solidFill>
                <a:latin typeface="宋体" panose="02010600030101010101" pitchFamily="2" charset="-122"/>
                <a:ea typeface="宋体" panose="02010600030101010101" pitchFamily="2" charset="-122"/>
                <a:sym typeface="+mn-ea"/>
              </a:rPr>
              <a:t>同样的问题</a:t>
            </a:r>
            <a:r>
              <a:rPr lang="zh-CN" altLang="en-US" sz="1800" dirty="0" smtClean="0">
                <a:solidFill>
                  <a:srgbClr val="FF0000"/>
                </a:solidFill>
                <a:latin typeface="宋体" panose="02010600030101010101" pitchFamily="2" charset="-122"/>
                <a:ea typeface="宋体" panose="02010600030101010101" pitchFamily="2" charset="-122"/>
                <a:sym typeface="+mn-ea"/>
              </a:rPr>
              <a:t>上付出生命和血的代价，那就不是工作态度和工作作风问题，而是</a:t>
            </a:r>
            <a:r>
              <a:rPr lang="zh-CN" altLang="en-US" sz="1800" dirty="0" smtClean="0">
                <a:solidFill>
                  <a:srgbClr val="0070C0"/>
                </a:solidFill>
                <a:latin typeface="宋体" panose="02010600030101010101" pitchFamily="2" charset="-122"/>
                <a:ea typeface="宋体" panose="02010600030101010101" pitchFamily="2" charset="-122"/>
                <a:sym typeface="+mn-ea"/>
              </a:rPr>
              <a:t>草菅人命</a:t>
            </a:r>
            <a:r>
              <a:rPr lang="zh-CN" altLang="en-US" sz="1800" dirty="0" smtClean="0">
                <a:solidFill>
                  <a:srgbClr val="FF0000"/>
                </a:solidFill>
                <a:latin typeface="宋体" panose="02010600030101010101" pitchFamily="2" charset="-122"/>
                <a:ea typeface="宋体" panose="02010600030101010101" pitchFamily="2" charset="-122"/>
                <a:sym typeface="+mn-ea"/>
              </a:rPr>
              <a:t>。</a:t>
            </a:r>
          </a:p>
          <a:p>
            <a:pPr marL="342900" indent="-342900" algn="l">
              <a:defRPr/>
            </a:pPr>
            <a:r>
              <a:rPr lang="en-US" altLang="zh-CN" sz="1800" dirty="0">
                <a:latin typeface="仿宋" panose="02010609060101010101" pitchFamily="49" charset="-122"/>
                <a:ea typeface="仿宋" panose="02010609060101010101" pitchFamily="49" charset="-122"/>
                <a:sym typeface="+mn-ea"/>
              </a:rPr>
              <a:t>   </a:t>
            </a:r>
            <a:r>
              <a:rPr lang="zh-CN" altLang="en-US" sz="1800" spc="-100" dirty="0" smtClean="0">
                <a:solidFill>
                  <a:srgbClr val="FF0000"/>
                </a:solidFill>
                <a:latin typeface="宋体" panose="02010600030101010101" pitchFamily="2" charset="-122"/>
                <a:ea typeface="宋体" panose="02010600030101010101" pitchFamily="2" charset="-122"/>
              </a:rPr>
              <a:t>要增强风险意识，站在人民群众角度想问题，把</a:t>
            </a:r>
            <a:r>
              <a:rPr lang="zh-CN" altLang="en-US" sz="1800" spc="-100" dirty="0" smtClean="0">
                <a:solidFill>
                  <a:srgbClr val="0070C0"/>
                </a:solidFill>
                <a:latin typeface="宋体" panose="02010600030101010101" pitchFamily="2" charset="-122"/>
                <a:ea typeface="宋体" panose="02010600030101010101" pitchFamily="2" charset="-122"/>
              </a:rPr>
              <a:t>重大风险隐患当成事故对待</a:t>
            </a:r>
            <a:r>
              <a:rPr lang="zh-CN" altLang="en-US" sz="1800" spc="-100" dirty="0" smtClean="0">
                <a:solidFill>
                  <a:srgbClr val="FF0000"/>
                </a:solidFill>
                <a:latin typeface="宋体" panose="02010600030101010101" pitchFamily="2" charset="-122"/>
                <a:ea typeface="宋体" panose="02010600030101010101" pitchFamily="2" charset="-122"/>
              </a:rPr>
              <a:t>，加强城乡安全风险辨识，防止</a:t>
            </a:r>
            <a:r>
              <a:rPr lang="zh-CN" altLang="en-US" sz="1800" spc="-100" dirty="0" smtClean="0">
                <a:solidFill>
                  <a:srgbClr val="0070C0"/>
                </a:solidFill>
                <a:latin typeface="宋体" panose="02010600030101010101" pitchFamily="2" charset="-122"/>
                <a:ea typeface="宋体" panose="02010600030101010101" pitchFamily="2" charset="-122"/>
              </a:rPr>
              <a:t>认不清、想不到、管不到</a:t>
            </a:r>
            <a:r>
              <a:rPr lang="zh-CN" altLang="en-US" sz="1800" spc="-100" dirty="0" smtClean="0">
                <a:solidFill>
                  <a:srgbClr val="FF0000"/>
                </a:solidFill>
                <a:latin typeface="宋体" panose="02010600030101010101" pitchFamily="2" charset="-122"/>
                <a:ea typeface="宋体" panose="02010600030101010101" pitchFamily="2" charset="-122"/>
              </a:rPr>
              <a:t>等问题发生。</a:t>
            </a:r>
            <a:r>
              <a:rPr lang="en-US" altLang="zh-CN" sz="1800" spc="-100" dirty="0" smtClean="0">
                <a:solidFill>
                  <a:srgbClr val="FF0000"/>
                </a:solidFill>
                <a:latin typeface="宋体" panose="02010600030101010101" pitchFamily="2" charset="-122"/>
                <a:ea typeface="宋体" panose="02010600030101010101" pitchFamily="2" charset="-122"/>
              </a:rPr>
              <a:t/>
            </a:r>
            <a:br>
              <a:rPr lang="en-US" altLang="zh-CN" sz="1800" spc="-100" dirty="0" smtClean="0">
                <a:solidFill>
                  <a:srgbClr val="FF0000"/>
                </a:solidFill>
                <a:latin typeface="宋体" panose="02010600030101010101" pitchFamily="2" charset="-122"/>
                <a:ea typeface="宋体" panose="02010600030101010101" pitchFamily="2" charset="-122"/>
              </a:rPr>
            </a:br>
            <a:r>
              <a:rPr lang="zh-CN" altLang="en-US" sz="1800" spc="-100" dirty="0" smtClean="0">
                <a:solidFill>
                  <a:srgbClr val="FF0000"/>
                </a:solidFill>
                <a:latin typeface="宋体" panose="02010600030101010101" pitchFamily="2" charset="-122"/>
                <a:ea typeface="宋体" panose="02010600030101010101" pitchFamily="2" charset="-122"/>
              </a:rPr>
              <a:t>安全生产风险并不会随着经济发展水平提高而自然降低，只要工作不到位，早晚要出事。虽然</a:t>
            </a:r>
            <a:r>
              <a:rPr lang="zh-CN" altLang="en-US" sz="1800" spc="-100" dirty="0" smtClean="0">
                <a:solidFill>
                  <a:srgbClr val="0070C0"/>
                </a:solidFill>
                <a:latin typeface="宋体" panose="02010600030101010101" pitchFamily="2" charset="-122"/>
                <a:ea typeface="宋体" panose="02010600030101010101" pitchFamily="2" charset="-122"/>
              </a:rPr>
              <a:t>做不到零风险，但要零容忍</a:t>
            </a:r>
            <a:r>
              <a:rPr lang="zh-CN" altLang="en-US" sz="1800" spc="-100" dirty="0" smtClean="0">
                <a:solidFill>
                  <a:srgbClr val="FF0000"/>
                </a:solidFill>
                <a:latin typeface="宋体" panose="02010600030101010101" pitchFamily="2" charset="-122"/>
                <a:ea typeface="宋体" panose="02010600030101010101" pitchFamily="2" charset="-122"/>
              </a:rPr>
              <a:t>。</a:t>
            </a:r>
            <a:r>
              <a:rPr lang="en-US" altLang="zh-CN" sz="1800" dirty="0" smtClean="0">
                <a:solidFill>
                  <a:srgbClr val="FF0000"/>
                </a:solidFill>
                <a:latin typeface="宋体" panose="02010600030101010101" pitchFamily="2" charset="-122"/>
                <a:ea typeface="宋体" panose="02010600030101010101" pitchFamily="2" charset="-122"/>
                <a:sym typeface="+mn-ea"/>
              </a:rPr>
              <a:t>-----</a:t>
            </a:r>
            <a:r>
              <a:rPr lang="zh-CN" altLang="en-US" sz="1800" dirty="0" smtClean="0">
                <a:solidFill>
                  <a:srgbClr val="FF0000"/>
                </a:solidFill>
                <a:latin typeface="宋体" panose="02010600030101010101" pitchFamily="2" charset="-122"/>
                <a:ea typeface="宋体" panose="02010600030101010101" pitchFamily="2" charset="-122"/>
                <a:sym typeface="+mn-ea"/>
              </a:rPr>
              <a:t>习近平总书记</a:t>
            </a:r>
            <a:endParaRPr lang="en-US" altLang="zh-CN" sz="1800" b="1" dirty="0" smtClean="0">
              <a:latin typeface="仿宋" panose="02010609060101010101" pitchFamily="49" charset="-122"/>
              <a:ea typeface="仿宋" panose="02010609060101010101" pitchFamily="49" charset="-122"/>
              <a:sym typeface="+mn-ea"/>
            </a:endParaRPr>
          </a:p>
          <a:p>
            <a:pPr marL="342900" indent="-342900" algn="l">
              <a:defRPr/>
            </a:pPr>
            <a:r>
              <a:rPr lang="en-US" altLang="zh-CN" sz="1800" b="1" dirty="0" smtClean="0">
                <a:latin typeface="仿宋" panose="02010609060101010101" pitchFamily="49" charset="-122"/>
                <a:ea typeface="仿宋" panose="02010609060101010101" pitchFamily="49" charset="-122"/>
                <a:sym typeface="+mn-ea"/>
              </a:rPr>
              <a:t>   </a:t>
            </a:r>
          </a:p>
          <a:p>
            <a:pPr marL="342900" indent="-342900" algn="l">
              <a:defRPr/>
            </a:pPr>
            <a:r>
              <a:rPr lang="en-US" altLang="zh-CN" sz="1800" b="1" dirty="0" smtClean="0">
                <a:latin typeface="仿宋" panose="02010609060101010101" pitchFamily="49" charset="-122"/>
                <a:ea typeface="仿宋" panose="02010609060101010101" pitchFamily="49" charset="-122"/>
                <a:sym typeface="+mn-ea"/>
              </a:rPr>
              <a:t>  3</a:t>
            </a:r>
            <a:r>
              <a:rPr lang="zh-CN" altLang="en-US" sz="1800" b="1" dirty="0">
                <a:latin typeface="仿宋" panose="02010609060101010101" pitchFamily="49" charset="-122"/>
                <a:ea typeface="仿宋" panose="02010609060101010101" pitchFamily="49" charset="-122"/>
                <a:sym typeface="+mn-ea"/>
              </a:rPr>
              <a:t>、法律法规重大调整：</a:t>
            </a:r>
            <a:endParaRPr lang="en-US" altLang="zh-CN" sz="1800" b="1" dirty="0">
              <a:latin typeface="仿宋" panose="02010609060101010101" pitchFamily="49" charset="-122"/>
              <a:ea typeface="仿宋" panose="02010609060101010101" pitchFamily="49" charset="-122"/>
              <a:sym typeface="+mn-ea"/>
            </a:endParaRPr>
          </a:p>
          <a:p>
            <a:pPr marL="342900" indent="-342900" algn="l">
              <a:defRPr/>
            </a:pPr>
            <a:r>
              <a:rPr lang="en-US" altLang="zh-CN" sz="1800" dirty="0">
                <a:latin typeface="仿宋" panose="02010609060101010101" pitchFamily="49" charset="-122"/>
                <a:ea typeface="仿宋" panose="02010609060101010101" pitchFamily="49" charset="-122"/>
                <a:sym typeface="+mn-ea"/>
              </a:rPr>
              <a:t>    </a:t>
            </a:r>
            <a:r>
              <a:rPr lang="zh-CN" altLang="en-US" sz="1800" b="1" dirty="0" smtClean="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安全生产</a:t>
            </a:r>
            <a:r>
              <a:rPr lang="zh-CN" altLang="en-US"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法：有</a:t>
            </a:r>
            <a:r>
              <a:rPr lang="en-US" altLang="zh-CN"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9</a:t>
            </a:r>
            <a:r>
              <a:rPr lang="zh-CN" altLang="en-US"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sym typeface="+mn-ea"/>
              </a:rPr>
              <a:t>条罚则，修改为</a:t>
            </a:r>
            <a:r>
              <a:rPr lang="zh-CN" altLang="en-US" sz="1800" dirty="0" smtClean="0">
                <a:latin typeface="宋体" panose="02010600030101010101" pitchFamily="2" charset="-122"/>
                <a:ea typeface="宋体" panose="02010600030101010101" pitchFamily="2" charset="-122"/>
                <a:sym typeface="+mn-ea"/>
              </a:rPr>
              <a:t>责令限期改正，</a:t>
            </a:r>
            <a:r>
              <a:rPr lang="zh-CN" altLang="en-US" sz="1800" dirty="0" smtClean="0">
                <a:solidFill>
                  <a:schemeClr val="tx1"/>
                </a:solidFill>
                <a:latin typeface="宋体" panose="02010600030101010101" pitchFamily="2" charset="-122"/>
                <a:ea typeface="宋体" panose="02010600030101010101" pitchFamily="2" charset="-122"/>
                <a:sym typeface="+mn-ea"/>
              </a:rPr>
              <a:t>处</a:t>
            </a:r>
            <a:r>
              <a:rPr lang="en-US" altLang="zh-CN" sz="1800" dirty="0" smtClean="0">
                <a:solidFill>
                  <a:schemeClr val="tx1"/>
                </a:solidFill>
                <a:latin typeface="宋体" panose="02010600030101010101" pitchFamily="2" charset="-122"/>
                <a:ea typeface="宋体" panose="02010600030101010101" pitchFamily="2" charset="-122"/>
                <a:sym typeface="+mn-ea"/>
              </a:rPr>
              <a:t>XX</a:t>
            </a:r>
            <a:r>
              <a:rPr lang="zh-CN" altLang="en-US" sz="1800" dirty="0" smtClean="0">
                <a:solidFill>
                  <a:schemeClr val="tx1"/>
                </a:solidFill>
                <a:latin typeface="宋体" panose="02010600030101010101" pitchFamily="2" charset="-122"/>
                <a:ea typeface="宋体" panose="02010600030101010101" pitchFamily="2" charset="-122"/>
                <a:sym typeface="+mn-ea"/>
              </a:rPr>
              <a:t>万元以上</a:t>
            </a:r>
            <a:r>
              <a:rPr lang="en-US" altLang="zh-CN" sz="1800" dirty="0" smtClean="0">
                <a:solidFill>
                  <a:schemeClr val="tx1"/>
                </a:solidFill>
                <a:latin typeface="宋体" panose="02010600030101010101" pitchFamily="2" charset="-122"/>
                <a:ea typeface="宋体" panose="02010600030101010101" pitchFamily="2" charset="-122"/>
                <a:sym typeface="+mn-ea"/>
              </a:rPr>
              <a:t>XX</a:t>
            </a:r>
            <a:r>
              <a:rPr lang="zh-CN" altLang="en-US" sz="1800" dirty="0" smtClean="0">
                <a:solidFill>
                  <a:schemeClr val="tx1"/>
                </a:solidFill>
                <a:latin typeface="宋体" panose="02010600030101010101" pitchFamily="2" charset="-122"/>
                <a:ea typeface="宋体" panose="02010600030101010101" pitchFamily="2" charset="-122"/>
                <a:sym typeface="+mn-ea"/>
              </a:rPr>
              <a:t>万元以下的</a:t>
            </a:r>
            <a:r>
              <a:rPr lang="en-US" altLang="zh-CN" sz="1800" dirty="0" smtClean="0">
                <a:solidFill>
                  <a:schemeClr val="tx1"/>
                </a:solidFill>
                <a:latin typeface="宋体" panose="02010600030101010101" pitchFamily="2" charset="-122"/>
                <a:ea typeface="宋体" panose="02010600030101010101" pitchFamily="2" charset="-122"/>
                <a:sym typeface="+mn-ea"/>
              </a:rPr>
              <a:t> </a:t>
            </a:r>
          </a:p>
          <a:p>
            <a:pPr marL="342900" indent="-342900" algn="l">
              <a:defRPr/>
            </a:pPr>
            <a:r>
              <a:rPr lang="en-US" altLang="zh-CN" sz="1800" dirty="0" smtClean="0">
                <a:solidFill>
                  <a:schemeClr val="tx1"/>
                </a:solidFill>
                <a:latin typeface="宋体" panose="02010600030101010101" pitchFamily="2" charset="-122"/>
                <a:ea typeface="宋体" panose="02010600030101010101" pitchFamily="2" charset="-122"/>
                <a:sym typeface="+mn-ea"/>
              </a:rPr>
              <a:t>                 </a:t>
            </a:r>
            <a:r>
              <a:rPr lang="zh-CN" altLang="en-US" sz="1800" dirty="0" smtClean="0">
                <a:solidFill>
                  <a:schemeClr val="tx1"/>
                </a:solidFill>
                <a:latin typeface="宋体" panose="02010600030101010101" pitchFamily="2" charset="-122"/>
                <a:ea typeface="宋体" panose="02010600030101010101" pitchFamily="2" charset="-122"/>
                <a:sym typeface="+mn-ea"/>
              </a:rPr>
              <a:t>罚款</a:t>
            </a:r>
            <a:r>
              <a:rPr lang="en-US" sz="1800" dirty="0" smtClean="0">
                <a:latin typeface="宋体" panose="02010600030101010101" pitchFamily="2" charset="-122"/>
                <a:ea typeface="宋体" panose="02010600030101010101" pitchFamily="2" charset="-122"/>
                <a:sym typeface="+mn-ea"/>
              </a:rPr>
              <a:t>--</a:t>
            </a:r>
            <a:r>
              <a:rPr lang="en-US" sz="1800" dirty="0" smtClean="0">
                <a:solidFill>
                  <a:srgbClr val="FF0000"/>
                </a:solidFill>
                <a:latin typeface="宋体" panose="02010600030101010101" pitchFamily="2" charset="-122"/>
                <a:ea typeface="宋体" panose="02010600030101010101" pitchFamily="2" charset="-122"/>
                <a:sym typeface="+mn-ea"/>
              </a:rPr>
              <a:t>2021.9.1</a:t>
            </a:r>
            <a:r>
              <a:rPr lang="zh-CN" altLang="en-US" sz="1800" dirty="0" smtClean="0">
                <a:solidFill>
                  <a:srgbClr val="FF0000"/>
                </a:solidFill>
                <a:latin typeface="宋体" panose="02010600030101010101" pitchFamily="2" charset="-122"/>
                <a:ea typeface="宋体" panose="02010600030101010101" pitchFamily="2" charset="-122"/>
                <a:sym typeface="+mn-ea"/>
              </a:rPr>
              <a:t>起施行</a:t>
            </a:r>
            <a:r>
              <a:rPr lang="zh-CN" altLang="en-US" sz="1800" dirty="0">
                <a:latin typeface="仿宋" panose="02010609060101010101" pitchFamily="49" charset="-122"/>
                <a:ea typeface="仿宋" panose="02010609060101010101" pitchFamily="49" charset="-122"/>
                <a:sym typeface="+mn-ea"/>
              </a:rPr>
              <a:t> </a:t>
            </a:r>
            <a:r>
              <a:rPr lang="en-US" altLang="zh-CN" sz="1800" dirty="0">
                <a:latin typeface="仿宋" panose="02010609060101010101" pitchFamily="49" charset="-122"/>
                <a:ea typeface="仿宋" panose="02010609060101010101" pitchFamily="49" charset="-122"/>
                <a:sym typeface="+mn-ea"/>
              </a:rPr>
              <a:t>   </a:t>
            </a:r>
            <a:endParaRPr lang="zh-CN" altLang="en-US" sz="1800" dirty="0">
              <a:latin typeface="仿宋" panose="02010609060101010101" pitchFamily="49" charset="-122"/>
              <a:ea typeface="仿宋" panose="02010609060101010101" pitchFamily="49" charset="-122"/>
              <a:sym typeface="+mn-ea"/>
            </a:endParaRPr>
          </a:p>
          <a:p>
            <a:pPr marL="342900" indent="-342900" algn="l">
              <a:defRPr/>
            </a:pPr>
            <a:r>
              <a:rPr lang="en-US" altLang="zh-CN" sz="1800" dirty="0" smtClean="0">
                <a:solidFill>
                  <a:srgbClr val="0070C0"/>
                </a:solidFill>
              </a:rPr>
              <a:t>     </a:t>
            </a:r>
            <a:r>
              <a:rPr lang="zh-CN" altLang="en-US"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rPr>
              <a:t> </a:t>
            </a:r>
          </a:p>
          <a:p>
            <a:pPr marL="342900" indent="-342900" algn="l">
              <a:defRPr/>
            </a:pPr>
            <a:r>
              <a:rPr lang="zh-CN" altLang="en-US"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rPr>
              <a:t> </a:t>
            </a:r>
            <a:r>
              <a:rPr lang="en-US" altLang="zh-CN"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rPr>
              <a:t>  </a:t>
            </a:r>
            <a:r>
              <a:rPr lang="en-US" altLang="zh-CN" sz="1800" b="1" dirty="0">
                <a:solidFill>
                  <a:schemeClr val="tx1"/>
                </a:solidFill>
                <a:latin typeface="仿宋" panose="02010609060101010101" pitchFamily="49" charset="-122"/>
                <a:ea typeface="仿宋" panose="02010609060101010101" pitchFamily="49" charset="-122"/>
              </a:rPr>
              <a:t> </a:t>
            </a:r>
            <a:endParaRPr lang="en-US" altLang="zh-CN" sz="1800" b="1" dirty="0" smtClean="0">
              <a:solidFill>
                <a:schemeClr val="tx1"/>
              </a:solidFill>
              <a:latin typeface="仿宋" panose="02010609060101010101" pitchFamily="49" charset="-122"/>
              <a:ea typeface="仿宋" panose="02010609060101010101" pitchFamily="49" charset="-122"/>
            </a:endParaRPr>
          </a:p>
          <a:p>
            <a:pPr marL="342900" indent="-342900" algn="l">
              <a:defRPr/>
            </a:pPr>
            <a:endParaRPr lang="en-US" altLang="zh-CN" sz="1800" b="1" dirty="0" smtClean="0">
              <a:latin typeface="仿宋" panose="02010609060101010101" pitchFamily="49" charset="-122"/>
              <a:ea typeface="仿宋" panose="02010609060101010101" pitchFamily="49" charset="-122"/>
            </a:endParaRPr>
          </a:p>
          <a:p>
            <a:pPr marL="342900" indent="-342900" algn="l">
              <a:defRPr/>
            </a:pPr>
            <a:endParaRPr lang="en-US" altLang="zh-CN" sz="1800" b="1" dirty="0" smtClean="0">
              <a:solidFill>
                <a:schemeClr val="tx1"/>
              </a:solidFill>
              <a:latin typeface="仿宋" panose="02010609060101010101" pitchFamily="49" charset="-122"/>
              <a:ea typeface="仿宋" panose="02010609060101010101" pitchFamily="49" charset="-122"/>
            </a:endParaRPr>
          </a:p>
          <a:p>
            <a:pPr marL="342900" indent="-342900" algn="l">
              <a:defRPr/>
            </a:pPr>
            <a:endParaRPr lang="en-US" altLang="zh-CN" sz="1800" b="1" dirty="0" smtClean="0">
              <a:latin typeface="仿宋" panose="02010609060101010101" pitchFamily="49" charset="-122"/>
              <a:ea typeface="仿宋" panose="02010609060101010101" pitchFamily="49" charset="-122"/>
            </a:endParaRPr>
          </a:p>
          <a:p>
            <a:pPr marL="342900" indent="-342900" algn="l">
              <a:defRPr/>
            </a:pPr>
            <a:endParaRPr lang="en-US" altLang="zh-CN" sz="1800" b="1" dirty="0" smtClean="0">
              <a:solidFill>
                <a:schemeClr val="tx1"/>
              </a:solidFill>
              <a:latin typeface="仿宋" panose="02010609060101010101" pitchFamily="49" charset="-122"/>
              <a:ea typeface="仿宋" panose="02010609060101010101" pitchFamily="49" charset="-122"/>
            </a:endParaRPr>
          </a:p>
          <a:p>
            <a:pPr marL="342900" indent="-342900" algn="l">
              <a:defRPr/>
            </a:pPr>
            <a:r>
              <a:rPr lang="en-US" altLang="zh-CN" sz="1800" b="1" dirty="0" smtClean="0">
                <a:latin typeface="仿宋" panose="02010609060101010101" pitchFamily="49" charset="-122"/>
                <a:ea typeface="仿宋" panose="02010609060101010101" pitchFamily="49" charset="-122"/>
              </a:rPr>
              <a:t>    </a:t>
            </a:r>
            <a:endParaRPr lang="en-US" altLang="zh-CN" sz="1800" b="1" dirty="0" smtClean="0">
              <a:solidFill>
                <a:schemeClr val="tx1"/>
              </a:solidFill>
              <a:latin typeface="仿宋" panose="02010609060101010101" pitchFamily="49" charset="-122"/>
              <a:ea typeface="仿宋" panose="02010609060101010101" pitchFamily="49" charset="-122"/>
            </a:endParaRPr>
          </a:p>
          <a:p>
            <a:pPr marL="342900" indent="-342900" algn="l">
              <a:defRPr/>
            </a:pPr>
            <a:endParaRPr lang="zh-CN" altLang="en-US" sz="1800" b="1" dirty="0">
              <a:solidFill>
                <a:schemeClr val="tx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标题 1"/>
          <p:cNvSpPr>
            <a:spLocks noGrp="1" noChangeArrowheads="1"/>
          </p:cNvSpPr>
          <p:nvPr>
            <p:ph type="title"/>
          </p:nvPr>
        </p:nvSpPr>
        <p:spPr>
          <a:xfrm>
            <a:off x="323850" y="0"/>
            <a:ext cx="8362950" cy="476250"/>
          </a:xfrm>
        </p:spPr>
        <p:txBody>
          <a:bodyPr/>
          <a:lstStyle/>
          <a:p>
            <a:r>
              <a:rPr lang="zh-CN" altLang="en-US" sz="1800" smtClean="0">
                <a:latin typeface="宋体" panose="02010600030101010101" pitchFamily="2" charset="-122"/>
                <a:ea typeface="宋体" panose="02010600030101010101" pitchFamily="2" charset="-122"/>
              </a:rPr>
              <a:t>中华人民共和国安全生产法</a:t>
            </a:r>
            <a:r>
              <a:rPr lang="en-US" altLang="zh-CN" sz="1800" smtClean="0">
                <a:latin typeface="宋体" panose="02010600030101010101" pitchFamily="2" charset="-122"/>
                <a:ea typeface="宋体" panose="02010600030101010101" pitchFamily="2" charset="-122"/>
              </a:rPr>
              <a:t>2014           </a:t>
            </a:r>
            <a:r>
              <a:rPr lang="zh-CN" altLang="en-US" sz="1800" smtClean="0">
                <a:latin typeface="宋体" panose="02010600030101010101" pitchFamily="2" charset="-122"/>
                <a:ea typeface="宋体" panose="02010600030101010101" pitchFamily="2" charset="-122"/>
              </a:rPr>
              <a:t>中华人民共和国安全生产法</a:t>
            </a:r>
            <a:r>
              <a:rPr lang="en-US" altLang="zh-CN" sz="1800" smtClean="0">
                <a:latin typeface="宋体" panose="02010600030101010101" pitchFamily="2" charset="-122"/>
                <a:ea typeface="宋体" panose="02010600030101010101" pitchFamily="2" charset="-122"/>
              </a:rPr>
              <a:t>2021</a:t>
            </a:r>
            <a:endParaRPr lang="zh-CN" altLang="en-US" sz="1800" smtClean="0">
              <a:latin typeface="宋体" panose="02010600030101010101" pitchFamily="2" charset="-122"/>
              <a:ea typeface="宋体" panose="02010600030101010101" pitchFamily="2" charset="-122"/>
            </a:endParaRPr>
          </a:p>
        </p:txBody>
      </p:sp>
      <p:graphicFrame>
        <p:nvGraphicFramePr>
          <p:cNvPr id="4" name="内容占位符 3"/>
          <p:cNvGraphicFramePr>
            <a:graphicFrameLocks noGrp="1"/>
          </p:cNvGraphicFramePr>
          <p:nvPr>
            <p:ph idx="4294967295"/>
          </p:nvPr>
        </p:nvGraphicFramePr>
        <p:xfrm>
          <a:off x="0" y="476250"/>
          <a:ext cx="9180320" cy="6423844"/>
        </p:xfrm>
        <a:graphic>
          <a:graphicData uri="http://schemas.openxmlformats.org/drawingml/2006/table">
            <a:tbl>
              <a:tblPr firstRow="1" bandRow="1">
                <a:tableStyleId>{5C22544A-7EE6-4342-B048-85BDC9FD1C3A}</a:tableStyleId>
              </a:tblPr>
              <a:tblGrid>
                <a:gridCol w="4572000"/>
                <a:gridCol w="4608320"/>
              </a:tblGrid>
              <a:tr h="36002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lt1"/>
                          </a:solidFill>
                          <a:latin typeface="宋体" panose="02010600030101010101" pitchFamily="2" charset="-122"/>
                          <a:ea typeface="宋体" panose="02010600030101010101" pitchFamily="2" charset="-122"/>
                          <a:cs typeface="+mn-cs"/>
                        </a:rPr>
                        <a:t>第</a:t>
                      </a:r>
                      <a:r>
                        <a:rPr lang="zh-CN" altLang="en-US" sz="1600" b="1" kern="1200" dirty="0" smtClean="0">
                          <a:solidFill>
                            <a:schemeClr val="lt1"/>
                          </a:solidFill>
                          <a:latin typeface="宋体" panose="02010600030101010101" pitchFamily="2" charset="-122"/>
                          <a:ea typeface="宋体" panose="02010600030101010101" pitchFamily="2" charset="-122"/>
                          <a:cs typeface="+mn-cs"/>
                        </a:rPr>
                        <a:t>六</a:t>
                      </a:r>
                      <a:r>
                        <a:rPr lang="zh-CN" altLang="zh-CN" sz="1600" b="1" kern="1200" dirty="0" smtClean="0">
                          <a:solidFill>
                            <a:schemeClr val="lt1"/>
                          </a:solidFill>
                          <a:latin typeface="宋体" panose="02010600030101010101" pitchFamily="2" charset="-122"/>
                          <a:ea typeface="宋体" panose="02010600030101010101" pitchFamily="2" charset="-122"/>
                          <a:cs typeface="+mn-cs"/>
                        </a:rPr>
                        <a:t>章</a:t>
                      </a:r>
                      <a:r>
                        <a:rPr lang="en-US" altLang="zh-CN" sz="1600" b="1" kern="1200" dirty="0" smtClean="0">
                          <a:solidFill>
                            <a:schemeClr val="lt1"/>
                          </a:solidFill>
                          <a:latin typeface="宋体" panose="02010600030101010101" pitchFamily="2" charset="-122"/>
                          <a:ea typeface="宋体" panose="02010600030101010101" pitchFamily="2" charset="-122"/>
                          <a:cs typeface="+mn-cs"/>
                        </a:rPr>
                        <a:t>      </a:t>
                      </a:r>
                      <a:r>
                        <a:rPr lang="zh-CN" altLang="zh-CN" sz="1800" b="1" kern="1200" dirty="0" smtClean="0">
                          <a:solidFill>
                            <a:srgbClr val="FF0000"/>
                          </a:solidFill>
                          <a:latin typeface="宋体" panose="02010600030101010101" pitchFamily="2" charset="-122"/>
                          <a:ea typeface="宋体" panose="02010600030101010101" pitchFamily="2" charset="-122"/>
                          <a:cs typeface="+mn-cs"/>
                        </a:rPr>
                        <a:t>法律责任</a:t>
                      </a:r>
                      <a:endParaRPr lang="zh-CN" altLang="zh-CN" sz="1600" b="1" kern="1200" dirty="0" smtClean="0">
                        <a:solidFill>
                          <a:srgbClr val="FF0000"/>
                        </a:solidFill>
                        <a:latin typeface="宋体" panose="02010600030101010101" pitchFamily="2" charset="-122"/>
                        <a:ea typeface="宋体" panose="02010600030101010101" pitchFamily="2" charset="-122"/>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lt1"/>
                          </a:solidFill>
                          <a:latin typeface="宋体" panose="02010600030101010101" pitchFamily="2" charset="-122"/>
                          <a:ea typeface="宋体" panose="02010600030101010101" pitchFamily="2" charset="-122"/>
                          <a:cs typeface="+mn-cs"/>
                        </a:rPr>
                        <a:t>第</a:t>
                      </a:r>
                      <a:r>
                        <a:rPr lang="zh-CN" altLang="en-US" sz="1600" b="1" kern="1200" dirty="0" smtClean="0">
                          <a:solidFill>
                            <a:schemeClr val="lt1"/>
                          </a:solidFill>
                          <a:latin typeface="宋体" panose="02010600030101010101" pitchFamily="2" charset="-122"/>
                          <a:ea typeface="宋体" panose="02010600030101010101" pitchFamily="2" charset="-122"/>
                          <a:cs typeface="+mn-cs"/>
                        </a:rPr>
                        <a:t>六</a:t>
                      </a:r>
                      <a:r>
                        <a:rPr lang="zh-CN" altLang="zh-CN" sz="1600" b="1" kern="1200" dirty="0" smtClean="0">
                          <a:solidFill>
                            <a:schemeClr val="lt1"/>
                          </a:solidFill>
                          <a:latin typeface="宋体" panose="02010600030101010101" pitchFamily="2" charset="-122"/>
                          <a:ea typeface="宋体" panose="02010600030101010101" pitchFamily="2" charset="-122"/>
                          <a:cs typeface="+mn-cs"/>
                        </a:rPr>
                        <a:t>章</a:t>
                      </a:r>
                      <a:r>
                        <a:rPr lang="en-US" altLang="zh-CN" sz="1600" b="1" kern="1200" dirty="0" smtClean="0">
                          <a:solidFill>
                            <a:schemeClr val="lt1"/>
                          </a:solidFill>
                          <a:latin typeface="宋体" panose="02010600030101010101" pitchFamily="2" charset="-122"/>
                          <a:ea typeface="宋体" panose="02010600030101010101" pitchFamily="2" charset="-122"/>
                          <a:cs typeface="+mn-cs"/>
                        </a:rPr>
                        <a:t>      </a:t>
                      </a:r>
                      <a:r>
                        <a:rPr lang="zh-CN" altLang="zh-CN" sz="1800" b="1" kern="1200" dirty="0" smtClean="0">
                          <a:solidFill>
                            <a:srgbClr val="FF0000"/>
                          </a:solidFill>
                          <a:latin typeface="宋体" panose="02010600030101010101" pitchFamily="2" charset="-122"/>
                          <a:ea typeface="宋体" panose="02010600030101010101" pitchFamily="2" charset="-122"/>
                          <a:cs typeface="+mn-cs"/>
                        </a:rPr>
                        <a:t>法律责任</a:t>
                      </a:r>
                      <a:endParaRPr lang="zh-CN" altLang="zh-CN" sz="1600" b="1" kern="1200" dirty="0" smtClean="0">
                        <a:solidFill>
                          <a:srgbClr val="FF0000"/>
                        </a:solidFill>
                        <a:latin typeface="宋体" panose="02010600030101010101" pitchFamily="2" charset="-122"/>
                        <a:ea typeface="宋体" panose="02010600030101010101" pitchFamily="2" charset="-122"/>
                        <a:cs typeface="+mn-cs"/>
                      </a:endParaRPr>
                    </a:p>
                  </a:txBody>
                  <a:tcPr/>
                </a:tc>
              </a:tr>
              <a:tr h="3162484">
                <a:tc>
                  <a:txBody>
                    <a:bodyPr/>
                    <a:lstStyle/>
                    <a:p>
                      <a:r>
                        <a:rPr lang="zh-CN" altLang="zh-CN" sz="1600" b="1" kern="1200" dirty="0" smtClean="0">
                          <a:solidFill>
                            <a:schemeClr val="dk1"/>
                          </a:solidFill>
                          <a:latin typeface="宋体" panose="02010600030101010101" pitchFamily="2" charset="-122"/>
                          <a:ea typeface="宋体" panose="02010600030101010101" pitchFamily="2" charset="-122"/>
                          <a:cs typeface="+mn-cs"/>
                        </a:rPr>
                        <a:t>第九十一条</a:t>
                      </a:r>
                      <a:r>
                        <a:rPr lang="en-US" altLang="zh-CN" sz="1600" b="1" kern="1200" dirty="0" smtClean="0">
                          <a:solidFill>
                            <a:schemeClr val="dk1"/>
                          </a:solidFill>
                          <a:latin typeface="宋体" panose="02010600030101010101" pitchFamily="2" charset="-122"/>
                          <a:ea typeface="宋体" panose="02010600030101010101" pitchFamily="2" charset="-122"/>
                          <a:cs typeface="+mn-cs"/>
                        </a:rPr>
                        <a:t> </a:t>
                      </a:r>
                      <a:r>
                        <a:rPr lang="zh-CN" altLang="zh-CN" sz="1600" kern="1200" dirty="0" smtClean="0">
                          <a:solidFill>
                            <a:schemeClr val="dk1"/>
                          </a:solidFill>
                          <a:latin typeface="宋体" panose="02010600030101010101" pitchFamily="2" charset="-122"/>
                          <a:ea typeface="宋体" panose="02010600030101010101" pitchFamily="2" charset="-122"/>
                          <a:cs typeface="+mn-cs"/>
                        </a:rPr>
                        <a:t> 生产经营单位的主要负责人未履行本法规定的安全生产管理职责的，责令限期改正；逾期未改正的，处</a:t>
                      </a:r>
                      <a:r>
                        <a:rPr lang="zh-CN" altLang="zh-CN" sz="1600" kern="1200" dirty="0" smtClean="0">
                          <a:solidFill>
                            <a:srgbClr val="FF0000"/>
                          </a:solidFill>
                          <a:latin typeface="宋体" panose="02010600030101010101" pitchFamily="2" charset="-122"/>
                          <a:ea typeface="宋体" panose="02010600030101010101" pitchFamily="2" charset="-122"/>
                          <a:cs typeface="+mn-cs"/>
                        </a:rPr>
                        <a:t>二万元</a:t>
                      </a:r>
                      <a:r>
                        <a:rPr lang="zh-CN" altLang="zh-CN" sz="1600" kern="1200" dirty="0" smtClean="0">
                          <a:solidFill>
                            <a:schemeClr val="dk1"/>
                          </a:solidFill>
                          <a:latin typeface="宋体" panose="02010600030101010101" pitchFamily="2" charset="-122"/>
                          <a:ea typeface="宋体" panose="02010600030101010101" pitchFamily="2" charset="-122"/>
                          <a:cs typeface="+mn-cs"/>
                        </a:rPr>
                        <a:t>以上</a:t>
                      </a:r>
                      <a:r>
                        <a:rPr lang="zh-CN" altLang="zh-CN" sz="1600" kern="1200" dirty="0" smtClean="0">
                          <a:solidFill>
                            <a:srgbClr val="FF0000"/>
                          </a:solidFill>
                          <a:latin typeface="宋体" panose="02010600030101010101" pitchFamily="2" charset="-122"/>
                          <a:ea typeface="宋体" panose="02010600030101010101" pitchFamily="2" charset="-122"/>
                          <a:cs typeface="+mn-cs"/>
                        </a:rPr>
                        <a:t>五万元</a:t>
                      </a:r>
                      <a:r>
                        <a:rPr lang="zh-CN" altLang="zh-CN" sz="1600" kern="1200" dirty="0" smtClean="0">
                          <a:solidFill>
                            <a:schemeClr val="dk1"/>
                          </a:solidFill>
                          <a:latin typeface="宋体" panose="02010600030101010101" pitchFamily="2" charset="-122"/>
                          <a:ea typeface="宋体" panose="02010600030101010101" pitchFamily="2" charset="-122"/>
                          <a:cs typeface="+mn-cs"/>
                        </a:rPr>
                        <a:t>以下的罚款，责令生产经营单位停产停业整顿。</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生产经营单位的主要负责人有前款违法行为，导致发生生产安全事故的，给予撤职处分；构成犯罪的，依照刑法有关规定追究刑事责任。</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生产经营单位的主要负责人依照前款规定受刑事处罚或者撤职处分的，自刑罚执行完毕或者受处分之日起，五年内不得担任任何生产经营单位的主要负责人；对重大、特别重大生产安全事故负有责任的，终身不得担任本行业生产经营单位的主要负责人。</a:t>
                      </a:r>
                    </a:p>
                  </a:txBody>
                  <a:tcPr/>
                </a:tc>
                <a:tc>
                  <a:txBody>
                    <a:bodyPr/>
                    <a:lstStyle/>
                    <a:p>
                      <a:r>
                        <a:rPr lang="zh-CN" altLang="en-US" sz="1600" b="1" dirty="0" smtClean="0">
                          <a:latin typeface="宋体" panose="02010600030101010101" pitchFamily="2" charset="-122"/>
                          <a:ea typeface="宋体" panose="02010600030101010101" pitchFamily="2" charset="-122"/>
                        </a:rPr>
                        <a:t>第九十四条</a:t>
                      </a:r>
                      <a:r>
                        <a:rPr lang="zh-CN" altLang="en-US" sz="1600" dirty="0" smtClean="0">
                          <a:latin typeface="宋体" panose="02010600030101010101" pitchFamily="2" charset="-122"/>
                          <a:ea typeface="宋体" panose="02010600030101010101" pitchFamily="2" charset="-122"/>
                        </a:rPr>
                        <a:t>　生产经营单位的主要负责人未履行本法规定的安全生产管理职责的，责令限期改正，</a:t>
                      </a:r>
                      <a:r>
                        <a:rPr lang="zh-CN" altLang="en-US" sz="1600" dirty="0" smtClean="0">
                          <a:solidFill>
                            <a:srgbClr val="FF0000"/>
                          </a:solidFill>
                          <a:latin typeface="宋体" panose="02010600030101010101" pitchFamily="2" charset="-122"/>
                          <a:ea typeface="宋体" panose="02010600030101010101" pitchFamily="2" charset="-122"/>
                        </a:rPr>
                        <a:t>处二万元以上五万元以下的罚款</a:t>
                      </a:r>
                      <a:r>
                        <a:rPr lang="zh-CN" altLang="en-US" sz="1600" dirty="0" smtClean="0">
                          <a:latin typeface="宋体" panose="02010600030101010101" pitchFamily="2" charset="-122"/>
                          <a:ea typeface="宋体" panose="02010600030101010101" pitchFamily="2" charset="-122"/>
                        </a:rPr>
                        <a:t>；逾期未改正的，</a:t>
                      </a:r>
                      <a:r>
                        <a:rPr lang="zh-CN" altLang="en-US" sz="1600" dirty="0" smtClean="0">
                          <a:solidFill>
                            <a:srgbClr val="FF0000"/>
                          </a:solidFill>
                          <a:latin typeface="宋体" panose="02010600030101010101" pitchFamily="2" charset="-122"/>
                          <a:ea typeface="宋体" panose="02010600030101010101" pitchFamily="2" charset="-122"/>
                        </a:rPr>
                        <a:t>处五万元</a:t>
                      </a:r>
                      <a:r>
                        <a:rPr lang="zh-CN" altLang="en-US" sz="1600" dirty="0" smtClean="0">
                          <a:solidFill>
                            <a:schemeClr val="tx1"/>
                          </a:solidFill>
                          <a:latin typeface="宋体" panose="02010600030101010101" pitchFamily="2" charset="-122"/>
                          <a:ea typeface="宋体" panose="02010600030101010101" pitchFamily="2" charset="-122"/>
                        </a:rPr>
                        <a:t>以上</a:t>
                      </a:r>
                      <a:r>
                        <a:rPr lang="zh-CN" altLang="en-US" sz="1600" dirty="0" smtClean="0">
                          <a:solidFill>
                            <a:srgbClr val="FF0000"/>
                          </a:solidFill>
                          <a:latin typeface="宋体" panose="02010600030101010101" pitchFamily="2" charset="-122"/>
                          <a:ea typeface="宋体" panose="02010600030101010101" pitchFamily="2" charset="-122"/>
                        </a:rPr>
                        <a:t>十万元</a:t>
                      </a:r>
                      <a:r>
                        <a:rPr lang="zh-CN" altLang="en-US" sz="1600" dirty="0" smtClean="0">
                          <a:solidFill>
                            <a:schemeClr val="tx1"/>
                          </a:solidFill>
                          <a:latin typeface="宋体" panose="02010600030101010101" pitchFamily="2" charset="-122"/>
                          <a:ea typeface="宋体" panose="02010600030101010101" pitchFamily="2" charset="-122"/>
                        </a:rPr>
                        <a:t>以下的罚款</a:t>
                      </a:r>
                      <a:r>
                        <a:rPr lang="zh-CN" altLang="en-US" sz="1600" dirty="0" smtClean="0">
                          <a:latin typeface="宋体" panose="02010600030101010101" pitchFamily="2" charset="-122"/>
                          <a:ea typeface="宋体" panose="02010600030101010101" pitchFamily="2" charset="-122"/>
                        </a:rPr>
                        <a:t>，责令生产经营单位停产停业整顿。</a:t>
                      </a:r>
                    </a:p>
                    <a:p>
                      <a:r>
                        <a:rPr lang="zh-CN" altLang="en-US" sz="1400" dirty="0" smtClean="0">
                          <a:latin typeface="宋体" panose="02010600030101010101" pitchFamily="2" charset="-122"/>
                          <a:ea typeface="宋体" panose="02010600030101010101" pitchFamily="2" charset="-122"/>
                        </a:rPr>
                        <a:t>生产经营单位的主要负责人有前款违法行为，导致发生生产安全事故的，给予撤职处分；构成犯罪的，依照刑法有关规定追究刑事责任。</a:t>
                      </a:r>
                    </a:p>
                    <a:p>
                      <a:r>
                        <a:rPr lang="zh-CN" altLang="en-US" sz="1400" dirty="0" smtClean="0">
                          <a:latin typeface="宋体" panose="02010600030101010101" pitchFamily="2" charset="-122"/>
                          <a:ea typeface="宋体" panose="02010600030101010101" pitchFamily="2" charset="-122"/>
                        </a:rPr>
                        <a:t>生产经营单位的主要负责人依照前款规定受刑事处罚或者撤职处分的，自刑罚执行完毕或者受处分之日起，五年内不得担任任何生产经营单位的主要负责人；对重大、特别重大生产安全事故负有责任的，终身不得担任本行业生产经营单位的主要负责人。</a:t>
                      </a:r>
                    </a:p>
                  </a:txBody>
                  <a:tcPr/>
                </a:tc>
              </a:tr>
              <a:tr h="720050">
                <a:tc>
                  <a:txBody>
                    <a:bodyPr/>
                    <a:lstStyle/>
                    <a:p>
                      <a:r>
                        <a:rPr lang="zh-CN" altLang="zh-CN" sz="1400" b="1" kern="1200" dirty="0" smtClean="0">
                          <a:solidFill>
                            <a:schemeClr val="dk1"/>
                          </a:solidFill>
                          <a:latin typeface="宋体" panose="02010600030101010101" pitchFamily="2" charset="-122"/>
                          <a:ea typeface="宋体" panose="02010600030101010101" pitchFamily="2" charset="-122"/>
                          <a:cs typeface="+mn-cs"/>
                        </a:rPr>
                        <a:t>第九十二条</a:t>
                      </a:r>
                      <a:r>
                        <a:rPr lang="zh-CN" altLang="zh-CN" sz="1400" kern="1200" dirty="0" smtClean="0">
                          <a:solidFill>
                            <a:schemeClr val="dk1"/>
                          </a:solidFill>
                          <a:latin typeface="宋体" panose="02010600030101010101" pitchFamily="2" charset="-122"/>
                          <a:ea typeface="宋体" panose="02010600030101010101" pitchFamily="2" charset="-122"/>
                          <a:cs typeface="+mn-cs"/>
                        </a:rPr>
                        <a:t> </a:t>
                      </a:r>
                      <a:r>
                        <a:rPr lang="en-US" altLang="zh-CN" sz="1400" kern="1200" dirty="0" smtClean="0">
                          <a:solidFill>
                            <a:schemeClr val="dk1"/>
                          </a:solidFill>
                          <a:latin typeface="宋体" panose="02010600030101010101" pitchFamily="2" charset="-122"/>
                          <a:ea typeface="宋体" panose="02010600030101010101" pitchFamily="2" charset="-122"/>
                          <a:cs typeface="+mn-cs"/>
                        </a:rPr>
                        <a:t> </a:t>
                      </a:r>
                      <a:r>
                        <a:rPr lang="zh-CN" altLang="zh-CN" sz="1400" kern="1200" dirty="0" smtClean="0">
                          <a:solidFill>
                            <a:schemeClr val="dk1"/>
                          </a:solidFill>
                          <a:latin typeface="宋体" panose="02010600030101010101" pitchFamily="2" charset="-122"/>
                          <a:ea typeface="宋体" panose="02010600030101010101" pitchFamily="2" charset="-122"/>
                          <a:cs typeface="+mn-cs"/>
                        </a:rPr>
                        <a:t>生产经营单位的主要负责人未履行本法规定的安全生产管理职责，导致发生生产安全事故的，由</a:t>
                      </a:r>
                      <a:r>
                        <a:rPr lang="zh-CN" altLang="zh-CN" sz="1400" kern="1200" dirty="0" smtClean="0">
                          <a:solidFill>
                            <a:srgbClr val="FF0000"/>
                          </a:solidFill>
                          <a:latin typeface="宋体" panose="02010600030101010101" pitchFamily="2" charset="-122"/>
                          <a:ea typeface="宋体" panose="02010600030101010101" pitchFamily="2" charset="-122"/>
                          <a:cs typeface="+mn-cs"/>
                        </a:rPr>
                        <a:t>安全生产监督</a:t>
                      </a:r>
                      <a:r>
                        <a:rPr lang="zh-CN" altLang="zh-CN" sz="1400" kern="1200" dirty="0" smtClean="0">
                          <a:solidFill>
                            <a:schemeClr val="tx1"/>
                          </a:solidFill>
                          <a:latin typeface="宋体" panose="02010600030101010101" pitchFamily="2" charset="-122"/>
                          <a:ea typeface="宋体" panose="02010600030101010101" pitchFamily="2" charset="-122"/>
                          <a:cs typeface="+mn-cs"/>
                        </a:rPr>
                        <a:t>管理</a:t>
                      </a:r>
                      <a:r>
                        <a:rPr lang="zh-CN" altLang="zh-CN" sz="1400" kern="1200" dirty="0" smtClean="0">
                          <a:solidFill>
                            <a:schemeClr val="dk1"/>
                          </a:solidFill>
                          <a:latin typeface="宋体" panose="02010600030101010101" pitchFamily="2" charset="-122"/>
                          <a:ea typeface="宋体" panose="02010600030101010101" pitchFamily="2" charset="-122"/>
                          <a:cs typeface="+mn-cs"/>
                        </a:rPr>
                        <a:t>部门依照下列规定处以罚款：</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（一）发生一般事故的，处上一年年收入百分之</a:t>
                      </a:r>
                      <a:r>
                        <a:rPr lang="zh-CN" altLang="zh-CN" sz="1600" kern="1200" dirty="0" smtClean="0">
                          <a:solidFill>
                            <a:srgbClr val="FF0000"/>
                          </a:solidFill>
                          <a:latin typeface="宋体" panose="02010600030101010101" pitchFamily="2" charset="-122"/>
                          <a:ea typeface="宋体" panose="02010600030101010101" pitchFamily="2" charset="-122"/>
                          <a:cs typeface="+mn-cs"/>
                        </a:rPr>
                        <a:t>三十</a:t>
                      </a:r>
                      <a:r>
                        <a:rPr lang="zh-CN" altLang="zh-CN" sz="1600" kern="1200" dirty="0" smtClean="0">
                          <a:solidFill>
                            <a:schemeClr val="dk1"/>
                          </a:solidFill>
                          <a:latin typeface="宋体" panose="02010600030101010101" pitchFamily="2" charset="-122"/>
                          <a:ea typeface="宋体" panose="02010600030101010101" pitchFamily="2" charset="-122"/>
                          <a:cs typeface="+mn-cs"/>
                        </a:rPr>
                        <a:t>的罚款；</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（二）发生较大事故的，处上一年年收入百分之</a:t>
                      </a:r>
                      <a:r>
                        <a:rPr lang="zh-CN" altLang="zh-CN" sz="1600" kern="1200" dirty="0" smtClean="0">
                          <a:solidFill>
                            <a:srgbClr val="FF0000"/>
                          </a:solidFill>
                          <a:latin typeface="宋体" panose="02010600030101010101" pitchFamily="2" charset="-122"/>
                          <a:ea typeface="宋体" panose="02010600030101010101" pitchFamily="2" charset="-122"/>
                          <a:cs typeface="+mn-cs"/>
                        </a:rPr>
                        <a:t>四十</a:t>
                      </a:r>
                      <a:r>
                        <a:rPr lang="zh-CN" altLang="zh-CN" sz="1600" kern="1200" dirty="0" smtClean="0">
                          <a:solidFill>
                            <a:schemeClr val="dk1"/>
                          </a:solidFill>
                          <a:latin typeface="宋体" panose="02010600030101010101" pitchFamily="2" charset="-122"/>
                          <a:ea typeface="宋体" panose="02010600030101010101" pitchFamily="2" charset="-122"/>
                          <a:cs typeface="+mn-cs"/>
                        </a:rPr>
                        <a:t>的罚款；</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（三）发生重大事故的，处上一年年收入百分之</a:t>
                      </a:r>
                      <a:r>
                        <a:rPr lang="zh-CN" altLang="zh-CN" sz="1600" kern="1200" dirty="0" smtClean="0">
                          <a:solidFill>
                            <a:srgbClr val="FF0000"/>
                          </a:solidFill>
                          <a:latin typeface="宋体" panose="02010600030101010101" pitchFamily="2" charset="-122"/>
                          <a:ea typeface="宋体" panose="02010600030101010101" pitchFamily="2" charset="-122"/>
                          <a:cs typeface="+mn-cs"/>
                        </a:rPr>
                        <a:t>六十</a:t>
                      </a:r>
                      <a:r>
                        <a:rPr lang="zh-CN" altLang="zh-CN" sz="1600" kern="1200" dirty="0" smtClean="0">
                          <a:solidFill>
                            <a:schemeClr val="dk1"/>
                          </a:solidFill>
                          <a:latin typeface="宋体" panose="02010600030101010101" pitchFamily="2" charset="-122"/>
                          <a:ea typeface="宋体" panose="02010600030101010101" pitchFamily="2" charset="-122"/>
                          <a:cs typeface="+mn-cs"/>
                        </a:rPr>
                        <a:t>的罚款；</a:t>
                      </a:r>
                    </a:p>
                    <a:p>
                      <a:r>
                        <a:rPr lang="zh-CN" altLang="zh-CN" sz="1600" kern="1200" dirty="0" smtClean="0">
                          <a:solidFill>
                            <a:schemeClr val="dk1"/>
                          </a:solidFill>
                          <a:latin typeface="宋体" panose="02010600030101010101" pitchFamily="2" charset="-122"/>
                          <a:ea typeface="宋体" panose="02010600030101010101" pitchFamily="2" charset="-122"/>
                          <a:cs typeface="+mn-cs"/>
                        </a:rPr>
                        <a:t>（四）发生特别重大事故的，处上一年年收入百分之</a:t>
                      </a:r>
                      <a:r>
                        <a:rPr lang="zh-CN" altLang="zh-CN" sz="1600" kern="1200" dirty="0" smtClean="0">
                          <a:solidFill>
                            <a:srgbClr val="FF0000"/>
                          </a:solidFill>
                          <a:latin typeface="宋体" panose="02010600030101010101" pitchFamily="2" charset="-122"/>
                          <a:ea typeface="宋体" panose="02010600030101010101" pitchFamily="2" charset="-122"/>
                          <a:cs typeface="+mn-cs"/>
                        </a:rPr>
                        <a:t>八十</a:t>
                      </a:r>
                      <a:r>
                        <a:rPr lang="zh-CN" altLang="zh-CN" sz="1600" kern="1200" dirty="0" smtClean="0">
                          <a:solidFill>
                            <a:schemeClr val="dk1"/>
                          </a:solidFill>
                          <a:latin typeface="宋体" panose="02010600030101010101" pitchFamily="2" charset="-122"/>
                          <a:ea typeface="宋体" panose="02010600030101010101" pitchFamily="2" charset="-122"/>
                          <a:cs typeface="+mn-cs"/>
                        </a:rPr>
                        <a:t>的罚款。</a:t>
                      </a:r>
                    </a:p>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kern="1200" dirty="0" smtClean="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zh-CN" altLang="en-US" sz="1400" b="1" dirty="0" smtClean="0">
                          <a:latin typeface="宋体" panose="02010600030101010101" pitchFamily="2" charset="-122"/>
                          <a:ea typeface="宋体" panose="02010600030101010101" pitchFamily="2" charset="-122"/>
                        </a:rPr>
                        <a:t>第九十五条</a:t>
                      </a:r>
                      <a:r>
                        <a:rPr lang="zh-CN" altLang="en-US" sz="1400" dirty="0" smtClean="0">
                          <a:latin typeface="宋体" panose="02010600030101010101" pitchFamily="2" charset="-122"/>
                          <a:ea typeface="宋体" panose="02010600030101010101" pitchFamily="2" charset="-122"/>
                        </a:rPr>
                        <a:t>　生产经营单位的主要负责人未履行本法规定的安全生产管理职责，导致发生生产安全事故的，由</a:t>
                      </a:r>
                      <a:r>
                        <a:rPr lang="zh-CN" altLang="en-US" sz="1400" dirty="0" smtClean="0">
                          <a:solidFill>
                            <a:srgbClr val="FF0000"/>
                          </a:solidFill>
                          <a:latin typeface="宋体" panose="02010600030101010101" pitchFamily="2" charset="-122"/>
                          <a:ea typeface="宋体" panose="02010600030101010101" pitchFamily="2" charset="-122"/>
                        </a:rPr>
                        <a:t>应急</a:t>
                      </a:r>
                      <a:r>
                        <a:rPr lang="zh-CN" altLang="en-US" sz="1400" dirty="0" smtClean="0">
                          <a:solidFill>
                            <a:schemeClr val="tx1"/>
                          </a:solidFill>
                          <a:latin typeface="宋体" panose="02010600030101010101" pitchFamily="2" charset="-122"/>
                          <a:ea typeface="宋体" panose="02010600030101010101" pitchFamily="2" charset="-122"/>
                        </a:rPr>
                        <a:t>管理</a:t>
                      </a:r>
                      <a:r>
                        <a:rPr lang="zh-CN" altLang="en-US" sz="1400" dirty="0" smtClean="0">
                          <a:latin typeface="宋体" panose="02010600030101010101" pitchFamily="2" charset="-122"/>
                          <a:ea typeface="宋体" panose="02010600030101010101" pitchFamily="2" charset="-122"/>
                        </a:rPr>
                        <a:t>部门依照下列规定处以罚款</a:t>
                      </a:r>
                      <a:r>
                        <a:rPr lang="en-US" altLang="zh-CN" sz="1400" dirty="0" smtClean="0">
                          <a:latin typeface="宋体" panose="02010600030101010101" pitchFamily="2" charset="-122"/>
                          <a:ea typeface="宋体" panose="02010600030101010101" pitchFamily="2" charset="-122"/>
                        </a:rPr>
                        <a:t>:</a:t>
                      </a:r>
                      <a:endParaRPr lang="zh-CN" altLang="en-US" sz="1400" dirty="0" smtClean="0">
                        <a:latin typeface="宋体" panose="02010600030101010101" pitchFamily="2" charset="-122"/>
                        <a:ea typeface="宋体" panose="02010600030101010101" pitchFamily="2" charset="-122"/>
                      </a:endParaRPr>
                    </a:p>
                    <a:p>
                      <a:r>
                        <a:rPr lang="zh-CN" altLang="en-US" sz="1600" dirty="0" smtClean="0">
                          <a:latin typeface="宋体" panose="02010600030101010101" pitchFamily="2" charset="-122"/>
                          <a:ea typeface="宋体" panose="02010600030101010101" pitchFamily="2" charset="-122"/>
                        </a:rPr>
                        <a:t>（一）发生一般事故的，处上一年年收入百分之</a:t>
                      </a:r>
                      <a:r>
                        <a:rPr lang="zh-CN" altLang="en-US" sz="1600" dirty="0" smtClean="0">
                          <a:solidFill>
                            <a:srgbClr val="FF0000"/>
                          </a:solidFill>
                          <a:latin typeface="宋体" panose="02010600030101010101" pitchFamily="2" charset="-122"/>
                          <a:ea typeface="宋体" panose="02010600030101010101" pitchFamily="2" charset="-122"/>
                        </a:rPr>
                        <a:t>四十</a:t>
                      </a:r>
                      <a:r>
                        <a:rPr lang="zh-CN" altLang="en-US" sz="1600" dirty="0" smtClean="0">
                          <a:latin typeface="宋体" panose="02010600030101010101" pitchFamily="2" charset="-122"/>
                          <a:ea typeface="宋体" panose="02010600030101010101" pitchFamily="2" charset="-122"/>
                        </a:rPr>
                        <a:t>的罚款；</a:t>
                      </a:r>
                    </a:p>
                    <a:p>
                      <a:r>
                        <a:rPr lang="zh-CN" altLang="en-US" sz="1600" dirty="0" smtClean="0">
                          <a:latin typeface="宋体" panose="02010600030101010101" pitchFamily="2" charset="-122"/>
                          <a:ea typeface="宋体" panose="02010600030101010101" pitchFamily="2" charset="-122"/>
                        </a:rPr>
                        <a:t>（二）发生较大事故的，处上一年年收入百分之</a:t>
                      </a:r>
                      <a:r>
                        <a:rPr lang="zh-CN" altLang="en-US" sz="1600" dirty="0" smtClean="0">
                          <a:solidFill>
                            <a:srgbClr val="FF0000"/>
                          </a:solidFill>
                          <a:latin typeface="宋体" panose="02010600030101010101" pitchFamily="2" charset="-122"/>
                          <a:ea typeface="宋体" panose="02010600030101010101" pitchFamily="2" charset="-122"/>
                        </a:rPr>
                        <a:t>六十</a:t>
                      </a:r>
                      <a:r>
                        <a:rPr lang="zh-CN" altLang="en-US" sz="1600" dirty="0" smtClean="0">
                          <a:latin typeface="宋体" panose="02010600030101010101" pitchFamily="2" charset="-122"/>
                          <a:ea typeface="宋体" panose="02010600030101010101" pitchFamily="2" charset="-122"/>
                        </a:rPr>
                        <a:t>的罚款；</a:t>
                      </a:r>
                    </a:p>
                    <a:p>
                      <a:r>
                        <a:rPr lang="zh-CN" altLang="en-US" sz="1600" dirty="0" smtClean="0">
                          <a:latin typeface="宋体" panose="02010600030101010101" pitchFamily="2" charset="-122"/>
                          <a:ea typeface="宋体" panose="02010600030101010101" pitchFamily="2" charset="-122"/>
                        </a:rPr>
                        <a:t>（三）发生重大事故的，处上一年年收入百分之</a:t>
                      </a:r>
                      <a:r>
                        <a:rPr lang="zh-CN" altLang="en-US" sz="1600" dirty="0" smtClean="0">
                          <a:solidFill>
                            <a:srgbClr val="FF0000"/>
                          </a:solidFill>
                          <a:latin typeface="宋体" panose="02010600030101010101" pitchFamily="2" charset="-122"/>
                          <a:ea typeface="宋体" panose="02010600030101010101" pitchFamily="2" charset="-122"/>
                        </a:rPr>
                        <a:t>八十</a:t>
                      </a:r>
                      <a:r>
                        <a:rPr lang="zh-CN" altLang="en-US" sz="1600" dirty="0" smtClean="0">
                          <a:latin typeface="宋体" panose="02010600030101010101" pitchFamily="2" charset="-122"/>
                          <a:ea typeface="宋体" panose="02010600030101010101" pitchFamily="2" charset="-122"/>
                        </a:rPr>
                        <a:t>的罚款；</a:t>
                      </a:r>
                    </a:p>
                    <a:p>
                      <a:r>
                        <a:rPr lang="zh-CN" altLang="en-US" sz="1600" dirty="0" smtClean="0">
                          <a:latin typeface="宋体" panose="02010600030101010101" pitchFamily="2" charset="-122"/>
                          <a:ea typeface="宋体" panose="02010600030101010101" pitchFamily="2" charset="-122"/>
                        </a:rPr>
                        <a:t>（四）发生特别重大事故的，处上一年年收入百分之</a:t>
                      </a:r>
                      <a:r>
                        <a:rPr lang="zh-CN" altLang="en-US" sz="1600" dirty="0" smtClean="0">
                          <a:solidFill>
                            <a:srgbClr val="FF0000"/>
                          </a:solidFill>
                          <a:latin typeface="宋体" panose="02010600030101010101" pitchFamily="2" charset="-122"/>
                          <a:ea typeface="宋体" panose="02010600030101010101" pitchFamily="2" charset="-122"/>
                        </a:rPr>
                        <a:t>一百</a:t>
                      </a:r>
                      <a:r>
                        <a:rPr lang="zh-CN" altLang="en-US" sz="1600" dirty="0" smtClean="0">
                          <a:latin typeface="宋体" panose="02010600030101010101" pitchFamily="2" charset="-122"/>
                          <a:ea typeface="宋体" panose="02010600030101010101" pitchFamily="2" charset="-122"/>
                        </a:rPr>
                        <a:t>的罚款。</a:t>
                      </a:r>
                    </a:p>
                    <a:p>
                      <a:endParaRPr lang="zh-CN" altLang="en-US" sz="1400" dirty="0" smtClean="0">
                        <a:solidFill>
                          <a:srgbClr val="FF0000"/>
                        </a:solidFill>
                        <a:latin typeface="宋体" panose="02010600030101010101" pitchFamily="2" charset="-122"/>
                        <a:ea typeface="宋体" panose="02010600030101010101" pitchFamily="2" charset="-122"/>
                      </a:endParaRPr>
                    </a:p>
                  </a:txBody>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标题 1"/>
          <p:cNvSpPr>
            <a:spLocks noGrp="1" noChangeArrowheads="1"/>
          </p:cNvSpPr>
          <p:nvPr>
            <p:ph type="title"/>
          </p:nvPr>
        </p:nvSpPr>
        <p:spPr>
          <a:xfrm>
            <a:off x="323850" y="0"/>
            <a:ext cx="8362950" cy="476250"/>
          </a:xfrm>
        </p:spPr>
        <p:txBody>
          <a:bodyPr/>
          <a:lstStyle/>
          <a:p>
            <a:r>
              <a:rPr lang="zh-CN" altLang="en-US" sz="1800" smtClean="0">
                <a:latin typeface="宋体" panose="02010600030101010101" pitchFamily="2" charset="-122"/>
                <a:ea typeface="宋体" panose="02010600030101010101" pitchFamily="2" charset="-122"/>
              </a:rPr>
              <a:t>中华人民共和国安全生产法</a:t>
            </a:r>
            <a:r>
              <a:rPr lang="en-US" altLang="zh-CN" sz="1800" smtClean="0">
                <a:latin typeface="宋体" panose="02010600030101010101" pitchFamily="2" charset="-122"/>
                <a:ea typeface="宋体" panose="02010600030101010101" pitchFamily="2" charset="-122"/>
              </a:rPr>
              <a:t>2014           </a:t>
            </a:r>
            <a:r>
              <a:rPr lang="zh-CN" altLang="en-US" sz="1800" smtClean="0">
                <a:latin typeface="宋体" panose="02010600030101010101" pitchFamily="2" charset="-122"/>
                <a:ea typeface="宋体" panose="02010600030101010101" pitchFamily="2" charset="-122"/>
              </a:rPr>
              <a:t>中华人民共和国安全生产法</a:t>
            </a:r>
            <a:r>
              <a:rPr lang="en-US" altLang="zh-CN" sz="1800" smtClean="0">
                <a:latin typeface="宋体" panose="02010600030101010101" pitchFamily="2" charset="-122"/>
                <a:ea typeface="宋体" panose="02010600030101010101" pitchFamily="2" charset="-122"/>
              </a:rPr>
              <a:t>2021</a:t>
            </a:r>
            <a:endParaRPr lang="zh-CN" altLang="en-US" sz="1800" smtClean="0">
              <a:latin typeface="宋体" panose="02010600030101010101" pitchFamily="2" charset="-122"/>
              <a:ea typeface="宋体" panose="02010600030101010101" pitchFamily="2" charset="-122"/>
            </a:endParaRPr>
          </a:p>
        </p:txBody>
      </p:sp>
      <p:graphicFrame>
        <p:nvGraphicFramePr>
          <p:cNvPr id="4" name="内容占位符 3"/>
          <p:cNvGraphicFramePr>
            <a:graphicFrameLocks noGrp="1"/>
          </p:cNvGraphicFramePr>
          <p:nvPr>
            <p:ph idx="4294967295"/>
          </p:nvPr>
        </p:nvGraphicFramePr>
        <p:xfrm>
          <a:off x="0" y="476250"/>
          <a:ext cx="9180320" cy="6372225"/>
        </p:xfrm>
        <a:graphic>
          <a:graphicData uri="http://schemas.openxmlformats.org/drawingml/2006/table">
            <a:tbl>
              <a:tblPr firstRow="1" bandRow="1">
                <a:tableStyleId>{5C22544A-7EE6-4342-B048-85BDC9FD1C3A}</a:tableStyleId>
              </a:tblPr>
              <a:tblGrid>
                <a:gridCol w="4572000"/>
                <a:gridCol w="4608320"/>
              </a:tblGrid>
              <a:tr h="36002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lt1"/>
                          </a:solidFill>
                          <a:latin typeface="宋体" panose="02010600030101010101" pitchFamily="2" charset="-122"/>
                          <a:ea typeface="宋体" panose="02010600030101010101" pitchFamily="2" charset="-122"/>
                          <a:cs typeface="+mn-cs"/>
                        </a:rPr>
                        <a:t>第</a:t>
                      </a:r>
                      <a:r>
                        <a:rPr lang="zh-CN" altLang="en-US" sz="1600" b="1" kern="1200" dirty="0" smtClean="0">
                          <a:solidFill>
                            <a:schemeClr val="lt1"/>
                          </a:solidFill>
                          <a:latin typeface="宋体" panose="02010600030101010101" pitchFamily="2" charset="-122"/>
                          <a:ea typeface="宋体" panose="02010600030101010101" pitchFamily="2" charset="-122"/>
                          <a:cs typeface="+mn-cs"/>
                        </a:rPr>
                        <a:t>六</a:t>
                      </a:r>
                      <a:r>
                        <a:rPr lang="zh-CN" altLang="zh-CN" sz="1600" b="1" kern="1200" dirty="0" smtClean="0">
                          <a:solidFill>
                            <a:schemeClr val="lt1"/>
                          </a:solidFill>
                          <a:latin typeface="宋体" panose="02010600030101010101" pitchFamily="2" charset="-122"/>
                          <a:ea typeface="宋体" panose="02010600030101010101" pitchFamily="2" charset="-122"/>
                          <a:cs typeface="+mn-cs"/>
                        </a:rPr>
                        <a:t>章</a:t>
                      </a:r>
                      <a:r>
                        <a:rPr lang="en-US" altLang="zh-CN" sz="1600" b="1" kern="1200" dirty="0" smtClean="0">
                          <a:solidFill>
                            <a:schemeClr val="lt1"/>
                          </a:solidFill>
                          <a:latin typeface="宋体" panose="02010600030101010101" pitchFamily="2" charset="-122"/>
                          <a:ea typeface="宋体" panose="02010600030101010101" pitchFamily="2" charset="-122"/>
                          <a:cs typeface="+mn-cs"/>
                        </a:rPr>
                        <a:t>      </a:t>
                      </a:r>
                      <a:r>
                        <a:rPr lang="zh-CN" altLang="zh-CN" sz="1800" b="1" kern="1200" dirty="0" smtClean="0">
                          <a:solidFill>
                            <a:srgbClr val="FF0000"/>
                          </a:solidFill>
                          <a:latin typeface="宋体" panose="02010600030101010101" pitchFamily="2" charset="-122"/>
                          <a:ea typeface="宋体" panose="02010600030101010101" pitchFamily="2" charset="-122"/>
                          <a:cs typeface="+mn-cs"/>
                        </a:rPr>
                        <a:t>法律责任</a:t>
                      </a:r>
                      <a:endParaRPr lang="zh-CN" altLang="zh-CN" sz="1600" b="1" kern="1200" dirty="0" smtClean="0">
                        <a:solidFill>
                          <a:srgbClr val="FF0000"/>
                        </a:solidFill>
                        <a:latin typeface="宋体" panose="02010600030101010101" pitchFamily="2" charset="-122"/>
                        <a:ea typeface="宋体" panose="02010600030101010101" pitchFamily="2" charset="-122"/>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lt1"/>
                          </a:solidFill>
                          <a:latin typeface="宋体" panose="02010600030101010101" pitchFamily="2" charset="-122"/>
                          <a:ea typeface="宋体" panose="02010600030101010101" pitchFamily="2" charset="-122"/>
                          <a:cs typeface="+mn-cs"/>
                        </a:rPr>
                        <a:t>第</a:t>
                      </a:r>
                      <a:r>
                        <a:rPr lang="zh-CN" altLang="en-US" sz="1600" b="1" kern="1200" dirty="0" smtClean="0">
                          <a:solidFill>
                            <a:schemeClr val="lt1"/>
                          </a:solidFill>
                          <a:latin typeface="宋体" panose="02010600030101010101" pitchFamily="2" charset="-122"/>
                          <a:ea typeface="宋体" panose="02010600030101010101" pitchFamily="2" charset="-122"/>
                          <a:cs typeface="+mn-cs"/>
                        </a:rPr>
                        <a:t>六</a:t>
                      </a:r>
                      <a:r>
                        <a:rPr lang="zh-CN" altLang="zh-CN" sz="1600" b="1" kern="1200" dirty="0" smtClean="0">
                          <a:solidFill>
                            <a:schemeClr val="lt1"/>
                          </a:solidFill>
                          <a:latin typeface="宋体" panose="02010600030101010101" pitchFamily="2" charset="-122"/>
                          <a:ea typeface="宋体" panose="02010600030101010101" pitchFamily="2" charset="-122"/>
                          <a:cs typeface="+mn-cs"/>
                        </a:rPr>
                        <a:t>章</a:t>
                      </a:r>
                      <a:r>
                        <a:rPr lang="en-US" altLang="zh-CN" sz="1600" b="1" kern="1200" dirty="0" smtClean="0">
                          <a:solidFill>
                            <a:schemeClr val="lt1"/>
                          </a:solidFill>
                          <a:latin typeface="宋体" panose="02010600030101010101" pitchFamily="2" charset="-122"/>
                          <a:ea typeface="宋体" panose="02010600030101010101" pitchFamily="2" charset="-122"/>
                          <a:cs typeface="+mn-cs"/>
                        </a:rPr>
                        <a:t>      </a:t>
                      </a:r>
                      <a:r>
                        <a:rPr lang="zh-CN" altLang="zh-CN" sz="1800" b="1" kern="1200" dirty="0" smtClean="0">
                          <a:solidFill>
                            <a:srgbClr val="FF0000"/>
                          </a:solidFill>
                          <a:latin typeface="宋体" panose="02010600030101010101" pitchFamily="2" charset="-122"/>
                          <a:ea typeface="宋体" panose="02010600030101010101" pitchFamily="2" charset="-122"/>
                          <a:cs typeface="+mn-cs"/>
                        </a:rPr>
                        <a:t>法律责任</a:t>
                      </a:r>
                      <a:endParaRPr lang="zh-CN" altLang="zh-CN" sz="1600" b="1" kern="1200" dirty="0" smtClean="0">
                        <a:solidFill>
                          <a:srgbClr val="FF0000"/>
                        </a:solidFill>
                        <a:latin typeface="宋体" panose="02010600030101010101" pitchFamily="2" charset="-122"/>
                        <a:ea typeface="宋体" panose="02010600030101010101" pitchFamily="2" charset="-122"/>
                        <a:cs typeface="+mn-cs"/>
                      </a:endParaRPr>
                    </a:p>
                  </a:txBody>
                  <a:tcPr/>
                </a:tc>
              </a:tr>
              <a:tr h="143446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600" b="1" kern="1200" dirty="0" smtClean="0">
                          <a:solidFill>
                            <a:schemeClr val="dk1"/>
                          </a:solidFill>
                          <a:latin typeface="宋体" panose="02010600030101010101" pitchFamily="2" charset="-122"/>
                          <a:ea typeface="宋体" panose="02010600030101010101" pitchFamily="2" charset="-122"/>
                          <a:cs typeface="+mn-cs"/>
                        </a:rPr>
                        <a:t>第九十三条</a:t>
                      </a:r>
                      <a:r>
                        <a:rPr lang="zh-CN" altLang="zh-CN" sz="1600" kern="1200" dirty="0" smtClean="0">
                          <a:solidFill>
                            <a:schemeClr val="dk1"/>
                          </a:solidFill>
                          <a:latin typeface="宋体" panose="02010600030101010101" pitchFamily="2" charset="-122"/>
                          <a:ea typeface="宋体" panose="02010600030101010101" pitchFamily="2" charset="-122"/>
                          <a:cs typeface="+mn-cs"/>
                        </a:rPr>
                        <a:t> 生产经营单位的</a:t>
                      </a:r>
                      <a:r>
                        <a:rPr lang="zh-CN" altLang="zh-CN" sz="1600" kern="1200" dirty="0" smtClean="0">
                          <a:solidFill>
                            <a:schemeClr val="tx1"/>
                          </a:solidFill>
                          <a:latin typeface="宋体" panose="02010600030101010101" pitchFamily="2" charset="-122"/>
                          <a:ea typeface="宋体" panose="02010600030101010101" pitchFamily="2" charset="-122"/>
                          <a:cs typeface="+mn-cs"/>
                        </a:rPr>
                        <a:t>安全生产管理人员</a:t>
                      </a:r>
                      <a:r>
                        <a:rPr lang="zh-CN" altLang="zh-CN" sz="1600" kern="1200" dirty="0" smtClean="0">
                          <a:solidFill>
                            <a:schemeClr val="dk1"/>
                          </a:solidFill>
                          <a:latin typeface="宋体" panose="02010600030101010101" pitchFamily="2" charset="-122"/>
                          <a:ea typeface="宋体" panose="02010600030101010101" pitchFamily="2" charset="-122"/>
                          <a:cs typeface="+mn-cs"/>
                        </a:rPr>
                        <a:t>未履行本法规定的安全生产管理职责的，责令限期改正；导致发生生产安全事故的，暂停或者</a:t>
                      </a:r>
                      <a:r>
                        <a:rPr lang="zh-CN" altLang="zh-CN" sz="1600" kern="1200" dirty="0" smtClean="0">
                          <a:solidFill>
                            <a:srgbClr val="FF0000"/>
                          </a:solidFill>
                          <a:latin typeface="宋体" panose="02010600030101010101" pitchFamily="2" charset="-122"/>
                          <a:ea typeface="宋体" panose="02010600030101010101" pitchFamily="2" charset="-122"/>
                          <a:cs typeface="+mn-cs"/>
                        </a:rPr>
                        <a:t>撤</a:t>
                      </a:r>
                      <a:r>
                        <a:rPr lang="zh-CN" altLang="zh-CN" sz="1600" kern="1200" dirty="0" smtClean="0">
                          <a:solidFill>
                            <a:schemeClr val="dk1"/>
                          </a:solidFill>
                          <a:latin typeface="宋体" panose="02010600030101010101" pitchFamily="2" charset="-122"/>
                          <a:ea typeface="宋体" panose="02010600030101010101" pitchFamily="2" charset="-122"/>
                          <a:cs typeface="+mn-cs"/>
                        </a:rPr>
                        <a:t>销其与安全生产有关的资格；构成犯罪的，依照刑法有关规定追究刑事责任。</a:t>
                      </a:r>
                    </a:p>
                  </a:txBody>
                  <a:tcPr/>
                </a:tc>
                <a:tc>
                  <a:txBody>
                    <a:bodyPr/>
                    <a:lstStyle/>
                    <a:p>
                      <a:r>
                        <a:rPr lang="zh-CN" altLang="en-US" sz="1400" b="1" dirty="0" smtClean="0">
                          <a:latin typeface="宋体" panose="02010600030101010101" pitchFamily="2" charset="-122"/>
                          <a:ea typeface="宋体" panose="02010600030101010101" pitchFamily="2" charset="-122"/>
                        </a:rPr>
                        <a:t>第九十六条</a:t>
                      </a:r>
                      <a:r>
                        <a:rPr lang="zh-CN" altLang="en-US" sz="1400" dirty="0" smtClean="0">
                          <a:latin typeface="宋体" panose="02010600030101010101" pitchFamily="2" charset="-122"/>
                          <a:ea typeface="宋体" panose="02010600030101010101" pitchFamily="2" charset="-122"/>
                        </a:rPr>
                        <a:t>　生产经营单位的</a:t>
                      </a:r>
                      <a:r>
                        <a:rPr lang="zh-CN" altLang="en-US" sz="1400" dirty="0" smtClean="0">
                          <a:solidFill>
                            <a:srgbClr val="FF0000"/>
                          </a:solidFill>
                          <a:latin typeface="宋体" panose="02010600030101010101" pitchFamily="2" charset="-122"/>
                          <a:ea typeface="宋体" panose="02010600030101010101" pitchFamily="2" charset="-122"/>
                        </a:rPr>
                        <a:t>其他负责人和</a:t>
                      </a:r>
                      <a:r>
                        <a:rPr lang="zh-CN" altLang="en-US" sz="1400" dirty="0" smtClean="0">
                          <a:latin typeface="宋体" panose="02010600030101010101" pitchFamily="2" charset="-122"/>
                          <a:ea typeface="宋体" panose="02010600030101010101" pitchFamily="2" charset="-122"/>
                        </a:rPr>
                        <a:t>安全生产管理人员未履行本法规定的安全生产管理职责的，责令限期改正，</a:t>
                      </a:r>
                      <a:r>
                        <a:rPr lang="zh-CN" altLang="en-US" sz="1400" dirty="0" smtClean="0">
                          <a:solidFill>
                            <a:srgbClr val="FF0000"/>
                          </a:solidFill>
                          <a:latin typeface="宋体" panose="02010600030101010101" pitchFamily="2" charset="-122"/>
                          <a:ea typeface="宋体" panose="02010600030101010101" pitchFamily="2" charset="-122"/>
                        </a:rPr>
                        <a:t>处一万元以上三万元以下的罚款</a:t>
                      </a:r>
                      <a:r>
                        <a:rPr lang="zh-CN" altLang="en-US" sz="1400" dirty="0" smtClean="0">
                          <a:solidFill>
                            <a:schemeClr val="tx1"/>
                          </a:solidFill>
                          <a:latin typeface="宋体" panose="02010600030101010101" pitchFamily="2" charset="-122"/>
                          <a:ea typeface="宋体" panose="02010600030101010101" pitchFamily="2" charset="-122"/>
                        </a:rPr>
                        <a:t>；</a:t>
                      </a:r>
                      <a:r>
                        <a:rPr lang="zh-CN" altLang="en-US" sz="1400" dirty="0" smtClean="0">
                          <a:latin typeface="宋体" panose="02010600030101010101" pitchFamily="2" charset="-122"/>
                          <a:ea typeface="宋体" panose="02010600030101010101" pitchFamily="2" charset="-122"/>
                        </a:rPr>
                        <a:t>导致发生生产安全事故的，暂停或者</a:t>
                      </a:r>
                      <a:r>
                        <a:rPr lang="zh-CN" altLang="en-US" sz="1400" dirty="0" smtClean="0">
                          <a:solidFill>
                            <a:srgbClr val="FF0000"/>
                          </a:solidFill>
                          <a:latin typeface="宋体" panose="02010600030101010101" pitchFamily="2" charset="-122"/>
                          <a:ea typeface="宋体" panose="02010600030101010101" pitchFamily="2" charset="-122"/>
                        </a:rPr>
                        <a:t>吊</a:t>
                      </a:r>
                      <a:r>
                        <a:rPr lang="zh-CN" altLang="en-US" sz="1400" dirty="0" smtClean="0">
                          <a:latin typeface="宋体" panose="02010600030101010101" pitchFamily="2" charset="-122"/>
                          <a:ea typeface="宋体" panose="02010600030101010101" pitchFamily="2" charset="-122"/>
                        </a:rPr>
                        <a:t>销其与安全生产有关的资格，</a:t>
                      </a:r>
                      <a:r>
                        <a:rPr lang="zh-CN" altLang="en-US" sz="1400" dirty="0" smtClean="0">
                          <a:solidFill>
                            <a:srgbClr val="FF0000"/>
                          </a:solidFill>
                          <a:latin typeface="宋体" panose="02010600030101010101" pitchFamily="2" charset="-122"/>
                          <a:ea typeface="宋体" panose="02010600030101010101" pitchFamily="2" charset="-122"/>
                        </a:rPr>
                        <a:t>并处上一年年收入百分之二十以上百分之五十以下的罚款</a:t>
                      </a:r>
                      <a:r>
                        <a:rPr lang="zh-CN" altLang="en-US" sz="1400" dirty="0" smtClean="0">
                          <a:solidFill>
                            <a:schemeClr val="tx1"/>
                          </a:solidFill>
                          <a:latin typeface="宋体" panose="02010600030101010101" pitchFamily="2" charset="-122"/>
                          <a:ea typeface="宋体" panose="02010600030101010101" pitchFamily="2" charset="-122"/>
                        </a:rPr>
                        <a:t>；</a:t>
                      </a:r>
                      <a:r>
                        <a:rPr lang="zh-CN" altLang="en-US" sz="1400" dirty="0" smtClean="0">
                          <a:latin typeface="宋体" panose="02010600030101010101" pitchFamily="2" charset="-122"/>
                          <a:ea typeface="宋体" panose="02010600030101010101" pitchFamily="2" charset="-122"/>
                        </a:rPr>
                        <a:t>构成犯罪的，依照刑法有关规定追究刑事责任。</a:t>
                      </a:r>
                    </a:p>
                  </a:txBody>
                  <a:tcPr/>
                </a:tc>
              </a:tr>
              <a:tr h="720050">
                <a:tc>
                  <a:txBody>
                    <a:bodyPr/>
                    <a:lstStyle/>
                    <a:p>
                      <a:r>
                        <a:rPr lang="zh-CN" altLang="zh-CN" sz="1400" b="1" kern="1200" dirty="0" smtClean="0">
                          <a:solidFill>
                            <a:schemeClr val="dk1"/>
                          </a:solidFill>
                          <a:latin typeface="宋体" panose="02010600030101010101" pitchFamily="2" charset="-122"/>
                          <a:ea typeface="宋体" panose="02010600030101010101" pitchFamily="2" charset="-122"/>
                          <a:cs typeface="+mn-cs"/>
                        </a:rPr>
                        <a:t>第九十四条</a:t>
                      </a:r>
                      <a:r>
                        <a:rPr lang="zh-CN" altLang="zh-CN" sz="1400" kern="1200" dirty="0" smtClean="0">
                          <a:solidFill>
                            <a:schemeClr val="dk1"/>
                          </a:solidFill>
                          <a:latin typeface="宋体" panose="02010600030101010101" pitchFamily="2" charset="-122"/>
                          <a:ea typeface="宋体" panose="02010600030101010101" pitchFamily="2" charset="-122"/>
                          <a:cs typeface="+mn-cs"/>
                        </a:rPr>
                        <a:t> </a:t>
                      </a:r>
                      <a:r>
                        <a:rPr lang="en-US" altLang="zh-CN" sz="1400" kern="1200" dirty="0" smtClean="0">
                          <a:solidFill>
                            <a:schemeClr val="dk1"/>
                          </a:solidFill>
                          <a:latin typeface="宋体" panose="02010600030101010101" pitchFamily="2" charset="-122"/>
                          <a:ea typeface="宋体" panose="02010600030101010101" pitchFamily="2" charset="-122"/>
                          <a:cs typeface="+mn-cs"/>
                        </a:rPr>
                        <a:t> </a:t>
                      </a:r>
                      <a:r>
                        <a:rPr lang="zh-CN" altLang="zh-CN" sz="1400" kern="1200" dirty="0" smtClean="0">
                          <a:solidFill>
                            <a:schemeClr val="dk1"/>
                          </a:solidFill>
                          <a:latin typeface="宋体" panose="02010600030101010101" pitchFamily="2" charset="-122"/>
                          <a:ea typeface="宋体" panose="02010600030101010101" pitchFamily="2" charset="-122"/>
                          <a:cs typeface="+mn-cs"/>
                        </a:rPr>
                        <a:t>生产经营单位有下列行为之一的，责令限期改正，可以处</a:t>
                      </a:r>
                      <a:r>
                        <a:rPr lang="zh-CN" altLang="zh-CN" sz="1400" kern="1200" dirty="0" smtClean="0">
                          <a:solidFill>
                            <a:srgbClr val="FF0000"/>
                          </a:solidFill>
                          <a:latin typeface="宋体" panose="02010600030101010101" pitchFamily="2" charset="-122"/>
                          <a:ea typeface="宋体" panose="02010600030101010101" pitchFamily="2" charset="-122"/>
                          <a:cs typeface="+mn-cs"/>
                        </a:rPr>
                        <a:t>五万</a:t>
                      </a:r>
                      <a:r>
                        <a:rPr lang="zh-CN" altLang="zh-CN" sz="1400" kern="1200" dirty="0" smtClean="0">
                          <a:solidFill>
                            <a:schemeClr val="dk1"/>
                          </a:solidFill>
                          <a:latin typeface="宋体" panose="02010600030101010101" pitchFamily="2" charset="-122"/>
                          <a:ea typeface="宋体" panose="02010600030101010101" pitchFamily="2" charset="-122"/>
                          <a:cs typeface="+mn-cs"/>
                        </a:rPr>
                        <a:t>元以下的罚款；逾期未改正的，责令</a:t>
                      </a:r>
                      <a:r>
                        <a:rPr lang="zh-CN" altLang="zh-CN" sz="1400" kern="1200" dirty="0" smtClean="0">
                          <a:solidFill>
                            <a:schemeClr val="tx1"/>
                          </a:solidFill>
                          <a:latin typeface="宋体" panose="02010600030101010101" pitchFamily="2" charset="-122"/>
                          <a:ea typeface="宋体" panose="02010600030101010101" pitchFamily="2" charset="-122"/>
                          <a:cs typeface="+mn-cs"/>
                        </a:rPr>
                        <a:t>停产</a:t>
                      </a:r>
                      <a:r>
                        <a:rPr lang="zh-CN" altLang="zh-CN" sz="1400" kern="1200" dirty="0" smtClean="0">
                          <a:solidFill>
                            <a:schemeClr val="dk1"/>
                          </a:solidFill>
                          <a:latin typeface="宋体" panose="02010600030101010101" pitchFamily="2" charset="-122"/>
                          <a:ea typeface="宋体" panose="02010600030101010101" pitchFamily="2" charset="-122"/>
                          <a:cs typeface="+mn-cs"/>
                        </a:rPr>
                        <a:t>停业整顿，并处</a:t>
                      </a:r>
                      <a:r>
                        <a:rPr lang="zh-CN" altLang="zh-CN" sz="1400" kern="1200" dirty="0" smtClean="0">
                          <a:solidFill>
                            <a:srgbClr val="FF0000"/>
                          </a:solidFill>
                          <a:latin typeface="宋体" panose="02010600030101010101" pitchFamily="2" charset="-122"/>
                          <a:ea typeface="宋体" panose="02010600030101010101" pitchFamily="2" charset="-122"/>
                          <a:cs typeface="+mn-cs"/>
                        </a:rPr>
                        <a:t>五万元</a:t>
                      </a:r>
                      <a:r>
                        <a:rPr lang="zh-CN" altLang="zh-CN" sz="1400" kern="1200" dirty="0" smtClean="0">
                          <a:solidFill>
                            <a:schemeClr val="tx1"/>
                          </a:solidFill>
                          <a:latin typeface="宋体" panose="02010600030101010101" pitchFamily="2" charset="-122"/>
                          <a:ea typeface="宋体" panose="02010600030101010101" pitchFamily="2" charset="-122"/>
                          <a:cs typeface="+mn-cs"/>
                        </a:rPr>
                        <a:t>以上</a:t>
                      </a:r>
                      <a:r>
                        <a:rPr lang="zh-CN" altLang="zh-CN" sz="1400" kern="1200" dirty="0" smtClean="0">
                          <a:solidFill>
                            <a:srgbClr val="FF0000"/>
                          </a:solidFill>
                          <a:latin typeface="宋体" panose="02010600030101010101" pitchFamily="2" charset="-122"/>
                          <a:ea typeface="宋体" panose="02010600030101010101" pitchFamily="2" charset="-122"/>
                          <a:cs typeface="+mn-cs"/>
                        </a:rPr>
                        <a:t>十万元</a:t>
                      </a:r>
                      <a:r>
                        <a:rPr lang="zh-CN" altLang="zh-CN" sz="1400" kern="1200" dirty="0" smtClean="0">
                          <a:solidFill>
                            <a:schemeClr val="tx1"/>
                          </a:solidFill>
                          <a:latin typeface="宋体" panose="02010600030101010101" pitchFamily="2" charset="-122"/>
                          <a:ea typeface="宋体" panose="02010600030101010101" pitchFamily="2" charset="-122"/>
                          <a:cs typeface="+mn-cs"/>
                        </a:rPr>
                        <a:t>以下</a:t>
                      </a:r>
                      <a:r>
                        <a:rPr lang="zh-CN" altLang="zh-CN" sz="1400" kern="1200" dirty="0" smtClean="0">
                          <a:solidFill>
                            <a:schemeClr val="dk1"/>
                          </a:solidFill>
                          <a:latin typeface="宋体" panose="02010600030101010101" pitchFamily="2" charset="-122"/>
                          <a:ea typeface="宋体" panose="02010600030101010101" pitchFamily="2" charset="-122"/>
                          <a:cs typeface="+mn-cs"/>
                        </a:rPr>
                        <a:t>的罚款，对其直接负责的主管人员和其他直接责任人员处</a:t>
                      </a:r>
                      <a:r>
                        <a:rPr lang="zh-CN" altLang="zh-CN" sz="1400" kern="1200" dirty="0" smtClean="0">
                          <a:solidFill>
                            <a:srgbClr val="FF0000"/>
                          </a:solidFill>
                          <a:latin typeface="宋体" panose="02010600030101010101" pitchFamily="2" charset="-122"/>
                          <a:ea typeface="宋体" panose="02010600030101010101" pitchFamily="2" charset="-122"/>
                          <a:cs typeface="+mn-cs"/>
                        </a:rPr>
                        <a:t>一万元</a:t>
                      </a:r>
                      <a:r>
                        <a:rPr lang="zh-CN" altLang="zh-CN" sz="1400" kern="1200" dirty="0" smtClean="0">
                          <a:solidFill>
                            <a:schemeClr val="tx1"/>
                          </a:solidFill>
                          <a:latin typeface="宋体" panose="02010600030101010101" pitchFamily="2" charset="-122"/>
                          <a:ea typeface="宋体" panose="02010600030101010101" pitchFamily="2" charset="-122"/>
                          <a:cs typeface="+mn-cs"/>
                        </a:rPr>
                        <a:t>以上</a:t>
                      </a:r>
                      <a:r>
                        <a:rPr lang="zh-CN" altLang="zh-CN" sz="1400" kern="1200" dirty="0" smtClean="0">
                          <a:solidFill>
                            <a:srgbClr val="FF0000"/>
                          </a:solidFill>
                          <a:latin typeface="宋体" panose="02010600030101010101" pitchFamily="2" charset="-122"/>
                          <a:ea typeface="宋体" panose="02010600030101010101" pitchFamily="2" charset="-122"/>
                          <a:cs typeface="+mn-cs"/>
                        </a:rPr>
                        <a:t>二万元</a:t>
                      </a:r>
                      <a:r>
                        <a:rPr lang="zh-CN" altLang="zh-CN" sz="1400" kern="1200" dirty="0" smtClean="0">
                          <a:solidFill>
                            <a:schemeClr val="tx1"/>
                          </a:solidFill>
                          <a:latin typeface="宋体" panose="02010600030101010101" pitchFamily="2" charset="-122"/>
                          <a:ea typeface="宋体" panose="02010600030101010101" pitchFamily="2" charset="-122"/>
                          <a:cs typeface="+mn-cs"/>
                        </a:rPr>
                        <a:t>以下</a:t>
                      </a:r>
                      <a:r>
                        <a:rPr lang="zh-CN" altLang="zh-CN" sz="1400" kern="1200" dirty="0" smtClean="0">
                          <a:solidFill>
                            <a:schemeClr val="dk1"/>
                          </a:solidFill>
                          <a:latin typeface="宋体" panose="02010600030101010101" pitchFamily="2" charset="-122"/>
                          <a:ea typeface="宋体" panose="02010600030101010101" pitchFamily="2" charset="-122"/>
                          <a:cs typeface="+mn-cs"/>
                        </a:rPr>
                        <a:t>的罚款：</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（一）未按照规定设置安全生产管理机构或者配备安全生产管理人员的；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（二）危险物品的生产、经营、储存单位以及矿山、金属冶炼、建筑施工、</a:t>
                      </a:r>
                      <a:r>
                        <a:rPr lang="zh-CN" altLang="zh-CN" sz="1400" kern="1200" dirty="0" smtClean="0">
                          <a:solidFill>
                            <a:srgbClr val="FF0000"/>
                          </a:solidFill>
                          <a:latin typeface="宋体" panose="02010600030101010101" pitchFamily="2" charset="-122"/>
                          <a:ea typeface="宋体" panose="02010600030101010101" pitchFamily="2" charset="-122"/>
                          <a:cs typeface="+mn-cs"/>
                        </a:rPr>
                        <a:t>道路</a:t>
                      </a:r>
                      <a:r>
                        <a:rPr lang="zh-CN" altLang="zh-CN" sz="1400" kern="1200" dirty="0" smtClean="0">
                          <a:solidFill>
                            <a:schemeClr val="dk1"/>
                          </a:solidFill>
                          <a:latin typeface="宋体" panose="02010600030101010101" pitchFamily="2" charset="-122"/>
                          <a:ea typeface="宋体" panose="02010600030101010101" pitchFamily="2" charset="-122"/>
                          <a:cs typeface="+mn-cs"/>
                        </a:rPr>
                        <a:t>运输单位的主要负责人和安全生产管理人员未按照规定经考核合格的；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（三）未按照规定对从业人员、被派遣劳动者、实习学生进行安全生产教育和培训，或者未按照规定如实告知有关的安全生产事项的；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（四）未如实记录安全生产教育和培训情况的；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（五）未将事故隐患排查治理情况如实记录或者未向从业人员通报的；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（六）未按照规定制定生产安全事故应急救援预案或者未定期组织演练的；</a:t>
                      </a:r>
                    </a:p>
                    <a:p>
                      <a:r>
                        <a:rPr lang="zh-CN" altLang="zh-CN" sz="1400" kern="1200" dirty="0" smtClean="0">
                          <a:solidFill>
                            <a:schemeClr val="dk1"/>
                          </a:solidFill>
                          <a:latin typeface="宋体" panose="02010600030101010101" pitchFamily="2" charset="-122"/>
                          <a:ea typeface="宋体" panose="02010600030101010101" pitchFamily="2" charset="-122"/>
                          <a:cs typeface="+mn-cs"/>
                        </a:rPr>
                        <a:t>（七）特种作业人员未按照规定经专门的安全作业培训并取得相应资格，上岗作业的。</a:t>
                      </a:r>
                    </a:p>
                    <a:p>
                      <a:pPr marL="0" marR="0" indent="0" algn="l" defTabSz="914400" rtl="0" eaLnBrk="1" fontAlgn="auto" latinLnBrk="0" hangingPunct="1">
                        <a:lnSpc>
                          <a:spcPct val="100000"/>
                        </a:lnSpc>
                        <a:spcBef>
                          <a:spcPts val="0"/>
                        </a:spcBef>
                        <a:spcAft>
                          <a:spcPts val="0"/>
                        </a:spcAft>
                        <a:buClrTx/>
                        <a:buSzTx/>
                        <a:buFontTx/>
                        <a:buNone/>
                        <a:defRPr/>
                      </a:pPr>
                      <a:endParaRPr lang="zh-CN" altLang="zh-CN" sz="1400" kern="1200" dirty="0" smtClean="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zh-CN" altLang="en-US" sz="1400" b="1" dirty="0" smtClean="0">
                          <a:latin typeface="宋体" panose="02010600030101010101" pitchFamily="2" charset="-122"/>
                          <a:ea typeface="宋体" panose="02010600030101010101" pitchFamily="2" charset="-122"/>
                        </a:rPr>
                        <a:t>第九十七条</a:t>
                      </a:r>
                      <a:r>
                        <a:rPr lang="zh-CN" altLang="en-US" sz="1400" dirty="0" smtClean="0">
                          <a:latin typeface="宋体" panose="02010600030101010101" pitchFamily="2" charset="-122"/>
                          <a:ea typeface="宋体" panose="02010600030101010101" pitchFamily="2" charset="-122"/>
                        </a:rPr>
                        <a:t>　生产经营单位有下列行为之一的，责令限期改正，处</a:t>
                      </a:r>
                      <a:r>
                        <a:rPr lang="zh-CN" altLang="en-US" sz="1400" dirty="0" smtClean="0">
                          <a:solidFill>
                            <a:srgbClr val="FF0000"/>
                          </a:solidFill>
                          <a:latin typeface="宋体" panose="02010600030101010101" pitchFamily="2" charset="-122"/>
                          <a:ea typeface="宋体" panose="02010600030101010101" pitchFamily="2" charset="-122"/>
                        </a:rPr>
                        <a:t>十万</a:t>
                      </a:r>
                      <a:r>
                        <a:rPr lang="zh-CN" altLang="en-US" sz="1400" dirty="0" smtClean="0">
                          <a:latin typeface="宋体" panose="02010600030101010101" pitchFamily="2" charset="-122"/>
                          <a:ea typeface="宋体" panose="02010600030101010101" pitchFamily="2" charset="-122"/>
                        </a:rPr>
                        <a:t>元以下的罚款；逾期未改正的，责令停产停业整顿，并处</a:t>
                      </a:r>
                      <a:r>
                        <a:rPr lang="zh-CN" altLang="en-US" sz="1400" dirty="0" smtClean="0">
                          <a:solidFill>
                            <a:srgbClr val="FF0000"/>
                          </a:solidFill>
                          <a:latin typeface="宋体" panose="02010600030101010101" pitchFamily="2" charset="-122"/>
                          <a:ea typeface="宋体" panose="02010600030101010101" pitchFamily="2" charset="-122"/>
                        </a:rPr>
                        <a:t>十万元</a:t>
                      </a:r>
                      <a:r>
                        <a:rPr lang="zh-CN" altLang="en-US" sz="1400" dirty="0" smtClean="0">
                          <a:solidFill>
                            <a:schemeClr val="tx1"/>
                          </a:solidFill>
                          <a:latin typeface="宋体" panose="02010600030101010101" pitchFamily="2" charset="-122"/>
                          <a:ea typeface="宋体" panose="02010600030101010101" pitchFamily="2" charset="-122"/>
                        </a:rPr>
                        <a:t>以上</a:t>
                      </a:r>
                      <a:r>
                        <a:rPr lang="zh-CN" altLang="en-US" sz="1400" dirty="0" smtClean="0">
                          <a:solidFill>
                            <a:srgbClr val="FF0000"/>
                          </a:solidFill>
                          <a:latin typeface="宋体" panose="02010600030101010101" pitchFamily="2" charset="-122"/>
                          <a:ea typeface="宋体" panose="02010600030101010101" pitchFamily="2" charset="-122"/>
                        </a:rPr>
                        <a:t>二十万元</a:t>
                      </a:r>
                      <a:r>
                        <a:rPr lang="zh-CN" altLang="en-US" sz="1400" dirty="0" smtClean="0">
                          <a:solidFill>
                            <a:schemeClr val="tx1"/>
                          </a:solidFill>
                          <a:latin typeface="宋体" panose="02010600030101010101" pitchFamily="2" charset="-122"/>
                          <a:ea typeface="宋体" panose="02010600030101010101" pitchFamily="2" charset="-122"/>
                        </a:rPr>
                        <a:t>以下</a:t>
                      </a:r>
                      <a:r>
                        <a:rPr lang="zh-CN" altLang="en-US" sz="1400" dirty="0" smtClean="0">
                          <a:latin typeface="宋体" panose="02010600030101010101" pitchFamily="2" charset="-122"/>
                          <a:ea typeface="宋体" panose="02010600030101010101" pitchFamily="2" charset="-122"/>
                        </a:rPr>
                        <a:t>的罚款，对其直接负责的主管人员和其他直接责任人员处</a:t>
                      </a:r>
                      <a:r>
                        <a:rPr lang="zh-CN" altLang="en-US" sz="1400" dirty="0" smtClean="0">
                          <a:solidFill>
                            <a:srgbClr val="FF0000"/>
                          </a:solidFill>
                          <a:latin typeface="宋体" panose="02010600030101010101" pitchFamily="2" charset="-122"/>
                          <a:ea typeface="宋体" panose="02010600030101010101" pitchFamily="2" charset="-122"/>
                        </a:rPr>
                        <a:t>二万元</a:t>
                      </a:r>
                      <a:r>
                        <a:rPr lang="zh-CN" altLang="en-US" sz="1400" dirty="0" smtClean="0">
                          <a:solidFill>
                            <a:schemeClr val="tx1"/>
                          </a:solidFill>
                          <a:latin typeface="宋体" panose="02010600030101010101" pitchFamily="2" charset="-122"/>
                          <a:ea typeface="宋体" panose="02010600030101010101" pitchFamily="2" charset="-122"/>
                        </a:rPr>
                        <a:t>以上</a:t>
                      </a:r>
                      <a:r>
                        <a:rPr lang="zh-CN" altLang="en-US" sz="1400" dirty="0" smtClean="0">
                          <a:solidFill>
                            <a:srgbClr val="FF0000"/>
                          </a:solidFill>
                          <a:latin typeface="宋体" panose="02010600030101010101" pitchFamily="2" charset="-122"/>
                          <a:ea typeface="宋体" panose="02010600030101010101" pitchFamily="2" charset="-122"/>
                        </a:rPr>
                        <a:t>五万元</a:t>
                      </a:r>
                      <a:r>
                        <a:rPr lang="zh-CN" altLang="en-US" sz="1400" dirty="0" smtClean="0">
                          <a:solidFill>
                            <a:schemeClr val="tx1"/>
                          </a:solidFill>
                          <a:latin typeface="宋体" panose="02010600030101010101" pitchFamily="2" charset="-122"/>
                          <a:ea typeface="宋体" panose="02010600030101010101" pitchFamily="2" charset="-122"/>
                        </a:rPr>
                        <a:t>以下</a:t>
                      </a:r>
                      <a:r>
                        <a:rPr lang="zh-CN" altLang="en-US" sz="1400" dirty="0" smtClean="0">
                          <a:latin typeface="宋体" panose="02010600030101010101" pitchFamily="2" charset="-122"/>
                          <a:ea typeface="宋体" panose="02010600030101010101" pitchFamily="2" charset="-122"/>
                        </a:rPr>
                        <a:t>的罚款</a:t>
                      </a:r>
                      <a:r>
                        <a:rPr lang="en-US" altLang="zh-CN" sz="1400" dirty="0" smtClean="0">
                          <a:latin typeface="宋体" panose="02010600030101010101" pitchFamily="2" charset="-122"/>
                          <a:ea typeface="宋体" panose="02010600030101010101" pitchFamily="2" charset="-122"/>
                        </a:rPr>
                        <a:t>:</a:t>
                      </a:r>
                      <a:endParaRPr lang="zh-CN" altLang="en-US" sz="1400" dirty="0" smtClean="0">
                        <a:latin typeface="宋体" panose="02010600030101010101" pitchFamily="2" charset="-122"/>
                        <a:ea typeface="宋体" panose="02010600030101010101" pitchFamily="2" charset="-122"/>
                      </a:endParaRPr>
                    </a:p>
                    <a:p>
                      <a:r>
                        <a:rPr lang="zh-CN" altLang="en-US" sz="1400" dirty="0" smtClean="0">
                          <a:latin typeface="宋体" panose="02010600030101010101" pitchFamily="2" charset="-122"/>
                          <a:ea typeface="宋体" panose="02010600030101010101" pitchFamily="2" charset="-122"/>
                        </a:rPr>
                        <a:t>（一）未按照规定设置安全生产管理机构或者配备安全生产管理人员</a:t>
                      </a:r>
                      <a:r>
                        <a:rPr lang="zh-CN" altLang="en-US" sz="1400" dirty="0" smtClean="0">
                          <a:solidFill>
                            <a:srgbClr val="FF0000"/>
                          </a:solidFill>
                          <a:latin typeface="宋体" panose="02010600030101010101" pitchFamily="2" charset="-122"/>
                          <a:ea typeface="宋体" panose="02010600030101010101" pitchFamily="2" charset="-122"/>
                        </a:rPr>
                        <a:t>、注册安全工程师</a:t>
                      </a:r>
                      <a:r>
                        <a:rPr lang="zh-CN" altLang="en-US" sz="1400" dirty="0" smtClean="0">
                          <a:latin typeface="宋体" panose="02010600030101010101" pitchFamily="2" charset="-122"/>
                          <a:ea typeface="宋体" panose="02010600030101010101" pitchFamily="2" charset="-122"/>
                        </a:rPr>
                        <a:t>的；</a:t>
                      </a:r>
                    </a:p>
                    <a:p>
                      <a:r>
                        <a:rPr lang="zh-CN" altLang="en-US" sz="1400" dirty="0" smtClean="0">
                          <a:latin typeface="宋体" panose="02010600030101010101" pitchFamily="2" charset="-122"/>
                          <a:ea typeface="宋体" panose="02010600030101010101" pitchFamily="2" charset="-122"/>
                        </a:rPr>
                        <a:t>（二）危险物品的生产、经营、储存、</a:t>
                      </a:r>
                      <a:r>
                        <a:rPr lang="zh-CN" altLang="en-US" sz="1400" dirty="0" smtClean="0">
                          <a:solidFill>
                            <a:srgbClr val="FF0000"/>
                          </a:solidFill>
                          <a:latin typeface="宋体" panose="02010600030101010101" pitchFamily="2" charset="-122"/>
                          <a:ea typeface="宋体" panose="02010600030101010101" pitchFamily="2" charset="-122"/>
                        </a:rPr>
                        <a:t>装卸</a:t>
                      </a:r>
                      <a:r>
                        <a:rPr lang="zh-CN" altLang="en-US" sz="1400" dirty="0" smtClean="0">
                          <a:latin typeface="宋体" panose="02010600030101010101" pitchFamily="2" charset="-122"/>
                          <a:ea typeface="宋体" panose="02010600030101010101" pitchFamily="2" charset="-122"/>
                        </a:rPr>
                        <a:t>单位以及矿山、金属冶炼、建筑施工、运输单位的主要负责人和安全生产管理人员未按照规定经考核合格的；</a:t>
                      </a:r>
                    </a:p>
                    <a:p>
                      <a:r>
                        <a:rPr lang="zh-CN" altLang="en-US" sz="1400" dirty="0" smtClean="0">
                          <a:latin typeface="宋体" panose="02010600030101010101" pitchFamily="2" charset="-122"/>
                          <a:ea typeface="宋体" panose="02010600030101010101" pitchFamily="2" charset="-122"/>
                        </a:rPr>
                        <a:t>（三）未按照规定对从业人员、被派遣劳动者、实习学生进行安全生产教育和培训，或者未按照规定如实告知有关的安全生产事项的；</a:t>
                      </a:r>
                    </a:p>
                    <a:p>
                      <a:r>
                        <a:rPr lang="zh-CN" altLang="en-US" sz="1400" dirty="0" smtClean="0">
                          <a:latin typeface="宋体" panose="02010600030101010101" pitchFamily="2" charset="-122"/>
                          <a:ea typeface="宋体" panose="02010600030101010101" pitchFamily="2" charset="-122"/>
                        </a:rPr>
                        <a:t>（四）未如实记录安全生产教育和培训情况的；</a:t>
                      </a:r>
                    </a:p>
                    <a:p>
                      <a:r>
                        <a:rPr lang="zh-CN" altLang="en-US" sz="1400" dirty="0" smtClean="0">
                          <a:latin typeface="宋体" panose="02010600030101010101" pitchFamily="2" charset="-122"/>
                          <a:ea typeface="宋体" panose="02010600030101010101" pitchFamily="2" charset="-122"/>
                        </a:rPr>
                        <a:t>（五）未将事故隐患排查治理情况如实记录或者未向从业人员通报的；</a:t>
                      </a:r>
                    </a:p>
                    <a:p>
                      <a:r>
                        <a:rPr lang="zh-CN" altLang="en-US" sz="1400" dirty="0" smtClean="0">
                          <a:latin typeface="宋体" panose="02010600030101010101" pitchFamily="2" charset="-122"/>
                          <a:ea typeface="宋体" panose="02010600030101010101" pitchFamily="2" charset="-122"/>
                        </a:rPr>
                        <a:t>（六）未按照规定制定生产安全事故应急救援预案或者未定期组织演练的；</a:t>
                      </a:r>
                    </a:p>
                    <a:p>
                      <a:r>
                        <a:rPr lang="zh-CN" altLang="en-US" sz="1400" dirty="0" smtClean="0">
                          <a:latin typeface="宋体" panose="02010600030101010101" pitchFamily="2" charset="-122"/>
                          <a:ea typeface="宋体" panose="02010600030101010101" pitchFamily="2" charset="-122"/>
                        </a:rPr>
                        <a:t>（七）特种作业人员未按照规定经专门的安全作业培训并取得相应资格，上岗作业的。</a:t>
                      </a:r>
                    </a:p>
                    <a:p>
                      <a:endParaRPr lang="zh-CN" altLang="en-US" sz="1400" dirty="0" smtClean="0">
                        <a:solidFill>
                          <a:srgbClr val="FF0000"/>
                        </a:solidFill>
                        <a:latin typeface="宋体" panose="02010600030101010101" pitchFamily="2" charset="-122"/>
                        <a:ea typeface="宋体" panose="02010600030101010101" pitchFamily="2" charset="-122"/>
                      </a:endParaRPr>
                    </a:p>
                  </a:txBody>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561937"/>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836892"/>
            <a:ext cx="8641080" cy="5617883"/>
          </a:xfrm>
        </p:spPr>
        <p:txBody>
          <a:bodyPr/>
          <a:lstStyle/>
          <a:p>
            <a:pPr marL="342900" indent="-342900" algn="l">
              <a:defRPr/>
            </a:pPr>
            <a:r>
              <a:rPr lang="zh-CN" altLang="en-US" sz="2000" dirty="0" smtClean="0">
                <a:solidFill>
                  <a:srgbClr val="0070C0"/>
                </a:solidFill>
              </a:rPr>
              <a:t>安全生产工作要求越来越严。</a:t>
            </a:r>
            <a:endParaRPr lang="en-US" altLang="zh-CN" sz="1400" dirty="0">
              <a:latin typeface="Calibri" panose="020F0502020204030204" charset="0"/>
              <a:ea typeface="宋体" panose="02010600030101010101" pitchFamily="2" charset="-122"/>
              <a:sym typeface="+mn-ea"/>
            </a:endParaRPr>
          </a:p>
          <a:p>
            <a:pPr marL="342900" indent="-342900" algn="l">
              <a:defRPr/>
            </a:pPr>
            <a:r>
              <a:rPr lang="en-US" altLang="zh-CN" sz="1400" dirty="0" smtClean="0">
                <a:solidFill>
                  <a:srgbClr val="0070C0"/>
                </a:solidFill>
                <a:sym typeface="+mn-ea"/>
              </a:rPr>
              <a:t>       </a:t>
            </a:r>
          </a:p>
          <a:p>
            <a:pPr marL="342900" indent="-342900" algn="l">
              <a:defRPr/>
            </a:pPr>
            <a:r>
              <a:rPr lang="en-US" altLang="zh-CN" sz="1400" dirty="0" smtClean="0">
                <a:solidFill>
                  <a:srgbClr val="0070C0"/>
                </a:solidFill>
                <a:latin typeface="宋体" panose="02010600030101010101" pitchFamily="2" charset="-122"/>
                <a:ea typeface="宋体" panose="02010600030101010101" pitchFamily="2" charset="-122"/>
                <a:sym typeface="+mn-ea"/>
              </a:rPr>
              <a:t>    </a:t>
            </a:r>
            <a:r>
              <a:rPr lang="zh-CN" altLang="en-US" sz="1800" dirty="0" smtClean="0">
                <a:solidFill>
                  <a:srgbClr val="FF0000"/>
                </a:solidFill>
                <a:latin typeface="宋体" panose="02010600030101010101" pitchFamily="2" charset="-122"/>
                <a:ea typeface="宋体" panose="02010600030101010101" pitchFamily="2" charset="-122"/>
                <a:sym typeface="+mn-ea"/>
              </a:rPr>
              <a:t>如果一次又一次在</a:t>
            </a:r>
            <a:r>
              <a:rPr lang="zh-CN" altLang="en-US" sz="1800" dirty="0" smtClean="0">
                <a:solidFill>
                  <a:srgbClr val="0070C0"/>
                </a:solidFill>
                <a:latin typeface="宋体" panose="02010600030101010101" pitchFamily="2" charset="-122"/>
                <a:ea typeface="宋体" panose="02010600030101010101" pitchFamily="2" charset="-122"/>
                <a:sym typeface="+mn-ea"/>
              </a:rPr>
              <a:t>同样的问题</a:t>
            </a:r>
            <a:r>
              <a:rPr lang="zh-CN" altLang="en-US" sz="1800" dirty="0" smtClean="0">
                <a:solidFill>
                  <a:srgbClr val="FF0000"/>
                </a:solidFill>
                <a:latin typeface="宋体" panose="02010600030101010101" pitchFamily="2" charset="-122"/>
                <a:ea typeface="宋体" panose="02010600030101010101" pitchFamily="2" charset="-122"/>
                <a:sym typeface="+mn-ea"/>
              </a:rPr>
              <a:t>上付出生命和血的代价，那就不是工作态度和工作作风问题，而是</a:t>
            </a:r>
            <a:r>
              <a:rPr lang="zh-CN" altLang="en-US" sz="1800" dirty="0" smtClean="0">
                <a:solidFill>
                  <a:srgbClr val="0070C0"/>
                </a:solidFill>
                <a:latin typeface="宋体" panose="02010600030101010101" pitchFamily="2" charset="-122"/>
                <a:ea typeface="宋体" panose="02010600030101010101" pitchFamily="2" charset="-122"/>
                <a:sym typeface="+mn-ea"/>
              </a:rPr>
              <a:t>草菅人命</a:t>
            </a:r>
            <a:r>
              <a:rPr lang="zh-CN" altLang="en-US" sz="1800" dirty="0" smtClean="0">
                <a:solidFill>
                  <a:srgbClr val="FF0000"/>
                </a:solidFill>
                <a:latin typeface="宋体" panose="02010600030101010101" pitchFamily="2" charset="-122"/>
                <a:ea typeface="宋体" panose="02010600030101010101" pitchFamily="2" charset="-122"/>
                <a:sym typeface="+mn-ea"/>
              </a:rPr>
              <a:t>。</a:t>
            </a:r>
            <a:r>
              <a:rPr lang="en-US" altLang="zh-CN" sz="1800" dirty="0" smtClean="0">
                <a:solidFill>
                  <a:srgbClr val="FF0000"/>
                </a:solidFill>
                <a:latin typeface="宋体" panose="02010600030101010101" pitchFamily="2" charset="-122"/>
                <a:ea typeface="宋体" panose="02010600030101010101" pitchFamily="2" charset="-122"/>
                <a:sym typeface="+mn-ea"/>
              </a:rPr>
              <a:t>-----</a:t>
            </a:r>
            <a:r>
              <a:rPr lang="zh-CN" altLang="en-US" sz="1800" dirty="0" smtClean="0">
                <a:solidFill>
                  <a:srgbClr val="FF0000"/>
                </a:solidFill>
                <a:latin typeface="宋体" panose="02010600030101010101" pitchFamily="2" charset="-122"/>
                <a:ea typeface="宋体" panose="02010600030101010101" pitchFamily="2" charset="-122"/>
                <a:sym typeface="+mn-ea"/>
              </a:rPr>
              <a:t>习近平总书记</a:t>
            </a:r>
          </a:p>
          <a:p>
            <a:pPr marL="342900" indent="-342900" algn="l">
              <a:defRPr/>
            </a:pPr>
            <a:r>
              <a:rPr lang="zh-CN" altLang="en-US" sz="1800" spc="-100" dirty="0" smtClean="0">
                <a:solidFill>
                  <a:srgbClr val="FF0000"/>
                </a:solidFill>
                <a:latin typeface="宋体" panose="02010600030101010101" pitchFamily="2" charset="-122"/>
                <a:ea typeface="宋体" panose="02010600030101010101" pitchFamily="2" charset="-122"/>
              </a:rPr>
              <a:t>   要增强风险意识，站在人民群众角度想问题，把</a:t>
            </a:r>
            <a:r>
              <a:rPr lang="zh-CN" altLang="en-US" sz="1800" spc="-100" dirty="0" smtClean="0">
                <a:solidFill>
                  <a:srgbClr val="0070C0"/>
                </a:solidFill>
                <a:latin typeface="宋体" panose="02010600030101010101" pitchFamily="2" charset="-122"/>
                <a:ea typeface="宋体" panose="02010600030101010101" pitchFamily="2" charset="-122"/>
              </a:rPr>
              <a:t>重大风险隐患当成事故对待</a:t>
            </a:r>
            <a:r>
              <a:rPr lang="zh-CN" altLang="en-US" sz="1800" spc="-100" dirty="0" smtClean="0">
                <a:solidFill>
                  <a:srgbClr val="FF0000"/>
                </a:solidFill>
                <a:latin typeface="宋体" panose="02010600030101010101" pitchFamily="2" charset="-122"/>
                <a:ea typeface="宋体" panose="02010600030101010101" pitchFamily="2" charset="-122"/>
              </a:rPr>
              <a:t>，加强城乡安全风险辨识，防止</a:t>
            </a:r>
            <a:r>
              <a:rPr lang="zh-CN" altLang="en-US" sz="1800" spc="-100" dirty="0" smtClean="0">
                <a:solidFill>
                  <a:srgbClr val="0070C0"/>
                </a:solidFill>
                <a:latin typeface="宋体" panose="02010600030101010101" pitchFamily="2" charset="-122"/>
                <a:ea typeface="宋体" panose="02010600030101010101" pitchFamily="2" charset="-122"/>
              </a:rPr>
              <a:t>认不清、想不到、管不到</a:t>
            </a:r>
            <a:r>
              <a:rPr lang="zh-CN" altLang="en-US" sz="1800" spc="-100" dirty="0" smtClean="0">
                <a:solidFill>
                  <a:srgbClr val="FF0000"/>
                </a:solidFill>
                <a:latin typeface="宋体" panose="02010600030101010101" pitchFamily="2" charset="-122"/>
                <a:ea typeface="宋体" panose="02010600030101010101" pitchFamily="2" charset="-122"/>
              </a:rPr>
              <a:t>等问题发生。</a:t>
            </a:r>
            <a:r>
              <a:rPr lang="en-US" altLang="zh-CN" sz="1800" spc="-100" dirty="0" smtClean="0">
                <a:solidFill>
                  <a:srgbClr val="FF0000"/>
                </a:solidFill>
                <a:latin typeface="宋体" panose="02010600030101010101" pitchFamily="2" charset="-122"/>
                <a:ea typeface="宋体" panose="02010600030101010101" pitchFamily="2" charset="-122"/>
              </a:rPr>
              <a:t/>
            </a:r>
            <a:br>
              <a:rPr lang="en-US" altLang="zh-CN" sz="1800" spc="-100" dirty="0" smtClean="0">
                <a:solidFill>
                  <a:srgbClr val="FF0000"/>
                </a:solidFill>
                <a:latin typeface="宋体" panose="02010600030101010101" pitchFamily="2" charset="-122"/>
                <a:ea typeface="宋体" panose="02010600030101010101" pitchFamily="2" charset="-122"/>
              </a:rPr>
            </a:br>
            <a:r>
              <a:rPr lang="zh-CN" altLang="en-US" sz="1800" spc="-100" dirty="0" smtClean="0">
                <a:solidFill>
                  <a:srgbClr val="FF0000"/>
                </a:solidFill>
                <a:latin typeface="宋体" panose="02010600030101010101" pitchFamily="2" charset="-122"/>
                <a:ea typeface="宋体" panose="02010600030101010101" pitchFamily="2" charset="-122"/>
              </a:rPr>
              <a:t>安全生产风险并不会随着经济发展水平提高而自然降低，只要工作不到位，早晚要出事。虽然</a:t>
            </a:r>
            <a:r>
              <a:rPr lang="zh-CN" altLang="en-US" sz="1800" spc="-100" dirty="0" smtClean="0">
                <a:solidFill>
                  <a:srgbClr val="0070C0"/>
                </a:solidFill>
                <a:latin typeface="宋体" panose="02010600030101010101" pitchFamily="2" charset="-122"/>
                <a:ea typeface="宋体" panose="02010600030101010101" pitchFamily="2" charset="-122"/>
              </a:rPr>
              <a:t>做不到零风险，但要零容忍</a:t>
            </a:r>
            <a:r>
              <a:rPr lang="zh-CN" altLang="en-US" sz="1800" spc="-100" dirty="0" smtClean="0">
                <a:solidFill>
                  <a:srgbClr val="FF0000"/>
                </a:solidFill>
                <a:latin typeface="宋体" panose="02010600030101010101" pitchFamily="2" charset="-122"/>
                <a:ea typeface="宋体" panose="02010600030101010101" pitchFamily="2" charset="-122"/>
              </a:rPr>
              <a:t>。</a:t>
            </a:r>
            <a:r>
              <a:rPr lang="en-US" altLang="zh-CN" sz="1800" dirty="0" smtClean="0">
                <a:solidFill>
                  <a:srgbClr val="FF0000"/>
                </a:solidFill>
                <a:latin typeface="宋体" panose="02010600030101010101" pitchFamily="2" charset="-122"/>
                <a:ea typeface="宋体" panose="02010600030101010101" pitchFamily="2" charset="-122"/>
                <a:sym typeface="+mn-ea"/>
              </a:rPr>
              <a:t>-----</a:t>
            </a:r>
            <a:r>
              <a:rPr lang="zh-CN" altLang="en-US" sz="1800" dirty="0" smtClean="0">
                <a:solidFill>
                  <a:srgbClr val="FF0000"/>
                </a:solidFill>
                <a:latin typeface="宋体" panose="02010600030101010101" pitchFamily="2" charset="-122"/>
                <a:ea typeface="宋体" panose="02010600030101010101" pitchFamily="2" charset="-122"/>
                <a:sym typeface="+mn-ea"/>
              </a:rPr>
              <a:t>习近平总书记</a:t>
            </a:r>
            <a:endParaRPr lang="en-US" altLang="zh-CN" sz="1800" b="1" dirty="0" smtClean="0">
              <a:latin typeface="仿宋" panose="02010609060101010101" pitchFamily="49" charset="-122"/>
              <a:ea typeface="仿宋" panose="02010609060101010101" pitchFamily="49" charset="-122"/>
              <a:sym typeface="+mn-ea"/>
            </a:endParaRPr>
          </a:p>
          <a:p>
            <a:pPr marL="342900" indent="-342900" algn="l">
              <a:defRPr/>
            </a:pPr>
            <a:r>
              <a:rPr lang="en-US" altLang="zh-CN" sz="1800" b="1" dirty="0" smtClean="0">
                <a:latin typeface="仿宋" panose="02010609060101010101" pitchFamily="49" charset="-122"/>
                <a:ea typeface="仿宋" panose="02010609060101010101" pitchFamily="49" charset="-122"/>
                <a:sym typeface="+mn-ea"/>
              </a:rPr>
              <a:t>    </a:t>
            </a:r>
            <a:endParaRPr lang="zh-CN" altLang="en-US"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a:p>
            <a:pPr marL="342900" indent="-342900" algn="l">
              <a:defRPr/>
            </a:pPr>
            <a:r>
              <a:rPr lang="zh-CN" altLang="en-US"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rPr>
              <a:t> </a:t>
            </a:r>
            <a:r>
              <a:rPr lang="en-US" altLang="zh-CN" sz="1800" b="1" dirty="0">
                <a:gradFill>
                  <a:gsLst>
                    <a:gs pos="0">
                      <a:srgbClr val="007BD3"/>
                    </a:gs>
                    <a:gs pos="100000">
                      <a:srgbClr val="034373"/>
                    </a:gs>
                  </a:gsLst>
                  <a:lin scaled="0"/>
                </a:gradFill>
                <a:latin typeface="仿宋" panose="02010609060101010101" pitchFamily="49" charset="-122"/>
                <a:ea typeface="仿宋" panose="02010609060101010101" pitchFamily="49" charset="-122"/>
              </a:rPr>
              <a:t>  </a:t>
            </a:r>
            <a:r>
              <a:rPr lang="en-US" altLang="zh-CN" sz="1800" b="1" dirty="0" smtClean="0">
                <a:latin typeface="仿宋" panose="02010609060101010101" pitchFamily="49" charset="-122"/>
                <a:ea typeface="仿宋" panose="02010609060101010101" pitchFamily="49" charset="-122"/>
              </a:rPr>
              <a:t> </a:t>
            </a:r>
            <a:r>
              <a:rPr lang="en-US" altLang="zh-CN" sz="1800" b="1" dirty="0" smtClean="0">
                <a:solidFill>
                  <a:schemeClr val="tx1"/>
                </a:solidFill>
                <a:latin typeface="仿宋" panose="02010609060101010101" pitchFamily="49" charset="-122"/>
                <a:ea typeface="仿宋" panose="02010609060101010101" pitchFamily="49" charset="-122"/>
              </a:rPr>
              <a:t>4</a:t>
            </a:r>
            <a:r>
              <a:rPr lang="zh-CN" altLang="en-US" sz="1800" b="1" dirty="0">
                <a:solidFill>
                  <a:schemeClr val="tx1"/>
                </a:solidFill>
                <a:latin typeface="仿宋" panose="02010609060101010101" pitchFamily="49" charset="-122"/>
                <a:ea typeface="仿宋" panose="02010609060101010101" pitchFamily="49" charset="-122"/>
              </a:rPr>
              <a:t>、事故（事件）</a:t>
            </a:r>
            <a:r>
              <a:rPr lang="zh-CN" altLang="en-US" sz="1800" b="1" dirty="0">
                <a:solidFill>
                  <a:srgbClr val="FF0000"/>
                </a:solidFill>
                <a:latin typeface="仿宋" panose="02010609060101010101" pitchFamily="49" charset="-122"/>
                <a:ea typeface="仿宋" panose="02010609060101010101" pitchFamily="49" charset="-122"/>
              </a:rPr>
              <a:t>调查</a:t>
            </a:r>
            <a:r>
              <a:rPr lang="zh-CN" altLang="en-US" sz="1800" b="1" dirty="0">
                <a:solidFill>
                  <a:srgbClr val="0070C0"/>
                </a:solidFill>
                <a:latin typeface="仿宋" panose="02010609060101010101" pitchFamily="49" charset="-122"/>
                <a:ea typeface="仿宋" panose="02010609060101010101" pitchFamily="49" charset="-122"/>
              </a:rPr>
              <a:t>问责</a:t>
            </a:r>
            <a:r>
              <a:rPr lang="zh-CN" altLang="en-US" sz="1800" b="1" dirty="0">
                <a:solidFill>
                  <a:schemeClr val="tx1"/>
                </a:solidFill>
                <a:latin typeface="仿宋" panose="02010609060101010101" pitchFamily="49" charset="-122"/>
                <a:ea typeface="仿宋" panose="02010609060101010101" pitchFamily="49" charset="-122"/>
              </a:rPr>
              <a:t>范围延伸。</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710" y="274637"/>
            <a:ext cx="1224085" cy="6394588"/>
          </a:xfrm>
        </p:spPr>
        <p:txBody>
          <a:bodyPr/>
          <a:lstStyle/>
          <a:p>
            <a:r>
              <a:rPr lang="en-US" altLang="zh-CN" dirty="0" smtClean="0"/>
              <a:t/>
            </a:r>
            <a:br>
              <a:rPr lang="en-US" altLang="zh-CN" dirty="0" smtClean="0"/>
            </a:br>
            <a:r>
              <a:rPr lang="en-US" altLang="zh-CN" dirty="0" smtClean="0"/>
              <a:t/>
            </a:r>
            <a:br>
              <a:rPr lang="en-US" altLang="zh-CN" dirty="0" smtClean="0"/>
            </a:br>
            <a:r>
              <a:rPr lang="zh-CN" altLang="en-US" dirty="0" smtClean="0"/>
              <a:t>安全生产事关：</a:t>
            </a:r>
            <a:r>
              <a:rPr lang="en-US" altLang="zh-CN" dirty="0" smtClean="0"/>
              <a:t/>
            </a:r>
            <a:br>
              <a:rPr lang="en-US" altLang="zh-CN" dirty="0" smtClean="0"/>
            </a:br>
            <a:r>
              <a:rPr lang="en-US" altLang="zh-CN" dirty="0" smtClean="0"/>
              <a:t/>
            </a:r>
            <a:br>
              <a:rPr lang="en-US" altLang="zh-CN" dirty="0" smtClean="0"/>
            </a:br>
            <a:r>
              <a:rPr lang="zh-CN" altLang="zh-CN" b="1" dirty="0" smtClean="0">
                <a:latin typeface="宋体" panose="02010600030101010101" pitchFamily="2" charset="-122"/>
                <a:ea typeface="宋体" panose="02010600030101010101" pitchFamily="2" charset="-122"/>
                <a:sym typeface="+mn-ea"/>
              </a:rPr>
              <a:t>社会</a:t>
            </a:r>
            <a:r>
              <a:rPr lang="zh-CN" altLang="zh-CN" b="1" dirty="0" smtClean="0">
                <a:solidFill>
                  <a:srgbClr val="FF0000"/>
                </a:solidFill>
                <a:latin typeface="宋体" panose="02010600030101010101" pitchFamily="2" charset="-122"/>
                <a:ea typeface="宋体" panose="02010600030101010101" pitchFamily="2" charset="-122"/>
                <a:sym typeface="+mn-ea"/>
              </a:rPr>
              <a:t>稳定发展</a:t>
            </a:r>
            <a:r>
              <a:rPr lang="en-US" altLang="zh-CN" b="1" dirty="0" smtClean="0">
                <a:solidFill>
                  <a:srgbClr val="FF0000"/>
                </a:solidFill>
                <a:latin typeface="宋体" panose="02010600030101010101" pitchFamily="2" charset="-122"/>
                <a:ea typeface="宋体" panose="02010600030101010101" pitchFamily="2" charset="-122"/>
                <a:sym typeface="+mn-ea"/>
              </a:rPr>
              <a:t/>
            </a:r>
            <a:br>
              <a:rPr lang="en-US" altLang="zh-CN" b="1" dirty="0" smtClean="0">
                <a:solidFill>
                  <a:srgbClr val="FF0000"/>
                </a:solidFill>
                <a:latin typeface="宋体" panose="02010600030101010101" pitchFamily="2" charset="-122"/>
                <a:ea typeface="宋体" panose="02010600030101010101" pitchFamily="2" charset="-122"/>
                <a:sym typeface="+mn-ea"/>
              </a:rPr>
            </a:br>
            <a:r>
              <a:rPr lang="en-US" altLang="zh-CN" b="1" dirty="0" smtClean="0">
                <a:solidFill>
                  <a:srgbClr val="FF0000"/>
                </a:solidFill>
                <a:latin typeface="宋体" panose="02010600030101010101" pitchFamily="2" charset="-122"/>
                <a:ea typeface="宋体" panose="02010600030101010101" pitchFamily="2" charset="-122"/>
                <a:sym typeface="+mn-ea"/>
              </a:rPr>
              <a:t/>
            </a:r>
            <a:br>
              <a:rPr lang="en-US" altLang="zh-CN" b="1" dirty="0" smtClean="0">
                <a:solidFill>
                  <a:srgbClr val="FF0000"/>
                </a:solidFill>
                <a:latin typeface="宋体" panose="02010600030101010101" pitchFamily="2" charset="-122"/>
                <a:ea typeface="宋体" panose="02010600030101010101" pitchFamily="2" charset="-122"/>
                <a:sym typeface="+mn-ea"/>
              </a:rPr>
            </a:br>
            <a:r>
              <a:rPr lang="en-US" altLang="zh-CN" b="1" dirty="0" smtClean="0">
                <a:solidFill>
                  <a:srgbClr val="FF0000"/>
                </a:solidFill>
                <a:latin typeface="宋体" panose="02010600030101010101" pitchFamily="2" charset="-122"/>
                <a:ea typeface="宋体" panose="02010600030101010101" pitchFamily="2" charset="-122"/>
                <a:sym typeface="+mn-ea"/>
              </a:rPr>
              <a:t/>
            </a:r>
            <a:br>
              <a:rPr lang="en-US" altLang="zh-CN"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endParaRPr lang="zh-CN" altLang="en-US" dirty="0">
              <a:solidFill>
                <a:schemeClr val="tx1"/>
              </a:solidFill>
            </a:endParaRPr>
          </a:p>
        </p:txBody>
      </p:sp>
      <p:pic>
        <p:nvPicPr>
          <p:cNvPr id="5" name="0" descr="https://n.sinaimg.cn/finance/crawl/162/w550h412/20210611/b57f-krhvrxt8766752.png"/>
          <p:cNvPicPr>
            <a:picLocks noChangeAspect="1" noChangeArrowheads="1"/>
          </p:cNvPicPr>
          <p:nvPr>
            <p:custDataLst>
              <p:tags r:id="rId1"/>
            </p:custDataLst>
          </p:nvPr>
        </p:nvPicPr>
        <p:blipFill>
          <a:blip r:embed="rId3" cstate="print"/>
          <a:srcRect/>
          <a:stretch>
            <a:fillRect/>
          </a:stretch>
        </p:blipFill>
        <p:spPr>
          <a:xfrm>
            <a:off x="2483803" y="405130"/>
            <a:ext cx="5240655" cy="3924300"/>
          </a:xfrm>
          <a:prstGeom prst="rect">
            <a:avLst/>
          </a:prstGeom>
          <a:noFill/>
          <a:ln w="9525">
            <a:noFill/>
            <a:miter lim="800000"/>
            <a:headEnd/>
            <a:tailEnd/>
          </a:ln>
        </p:spPr>
      </p:pic>
      <p:sp>
        <p:nvSpPr>
          <p:cNvPr id="100" name="文本框 99"/>
          <p:cNvSpPr txBox="1"/>
          <p:nvPr/>
        </p:nvSpPr>
        <p:spPr>
          <a:xfrm>
            <a:off x="2416810" y="4437380"/>
            <a:ext cx="5807710" cy="2306955"/>
          </a:xfrm>
          <a:prstGeom prst="rect">
            <a:avLst/>
          </a:prstGeom>
          <a:noFill/>
          <a:ln w="9525">
            <a:noFill/>
          </a:ln>
        </p:spPr>
        <p:txBody>
          <a:bodyPr wrap="square">
            <a:spAutoFit/>
          </a:bodyPr>
          <a:lstStyle/>
          <a:p>
            <a:pPr marL="0" indent="0"/>
            <a:r>
              <a:rPr lang="zh-CN" sz="1050" b="0">
                <a:latin typeface="Calibri" panose="020F0502020204030204" charset="0"/>
                <a:ea typeface="宋体" panose="02010600030101010101" pitchFamily="2" charset="-122"/>
              </a:rPr>
              <a:t>甘肃白银山地马拉松事故</a:t>
            </a:r>
            <a:r>
              <a:rPr lang="en-US" altLang="zh-CN" sz="1050" b="0">
                <a:latin typeface="Calibri" panose="020F0502020204030204" charset="0"/>
                <a:ea typeface="宋体" panose="02010600030101010101" pitchFamily="2" charset="-122"/>
              </a:rPr>
              <a:t>       </a:t>
            </a:r>
            <a:r>
              <a:rPr lang="zh-CN" altLang="en-US" sz="1200"/>
              <a:t>2021年5月22日，甘肃一山地马拉松赛遭遇极端天气。截至23日早上8点，共搜救接回参赛人员151人，其中8人轻伤，在医院接受救治。</a:t>
            </a:r>
            <a:r>
              <a:rPr lang="zh-CN" altLang="en-US" sz="1200">
                <a:gradFill>
                  <a:gsLst>
                    <a:gs pos="0">
                      <a:srgbClr val="007BD3"/>
                    </a:gs>
                    <a:gs pos="100000">
                      <a:srgbClr val="034373"/>
                    </a:gs>
                  </a:gsLst>
                  <a:lin scaled="0"/>
                </a:gradFill>
              </a:rPr>
              <a:t>21名参赛人员找到时已失去生命体征。</a:t>
            </a:r>
          </a:p>
          <a:p>
            <a:pPr marL="0" indent="0"/>
            <a:r>
              <a:rPr lang="zh-CN" altLang="en-US" sz="1000"/>
              <a:t>6月11日，甘肃白银通报了马拉松事故的调查和处理结果，</a:t>
            </a:r>
            <a:r>
              <a:rPr lang="zh-CN" altLang="en-US" sz="1200" b="1">
                <a:solidFill>
                  <a:srgbClr val="0070C0"/>
                </a:solidFill>
              </a:rPr>
              <a:t>直接原因</a:t>
            </a:r>
            <a:r>
              <a:rPr lang="zh-CN" altLang="en-US" sz="1000"/>
              <a:t>就是赛事举办机构的</a:t>
            </a:r>
            <a:r>
              <a:rPr lang="zh-CN" altLang="en-US" sz="1000">
                <a:solidFill>
                  <a:srgbClr val="FF0000"/>
                </a:solidFill>
              </a:rPr>
              <a:t>风险防范意识</a:t>
            </a:r>
            <a:r>
              <a:rPr lang="zh-CN" altLang="en-US" sz="1000"/>
              <a:t>不强。从</a:t>
            </a:r>
            <a:r>
              <a:rPr lang="zh-CN" altLang="en-US" sz="1200" b="1">
                <a:solidFill>
                  <a:srgbClr val="0070C0"/>
                </a:solidFill>
              </a:rPr>
              <a:t>间接原因</a:t>
            </a:r>
            <a:r>
              <a:rPr lang="zh-CN" altLang="en-US" sz="1000"/>
              <a:t>来讲，赛事组织管理不规范、安全监管措施不落实，救援力量准备不到位，安全保障条件不充分。</a:t>
            </a:r>
            <a:r>
              <a:rPr lang="zh-CN" altLang="en-US" sz="1000">
                <a:solidFill>
                  <a:srgbClr val="FF0000"/>
                </a:solidFill>
              </a:rPr>
              <a:t>（参与者？）</a:t>
            </a:r>
          </a:p>
          <a:p>
            <a:pPr marL="0" indent="0"/>
            <a:r>
              <a:rPr lang="zh-CN" altLang="en-US" sz="1200" b="1">
                <a:solidFill>
                  <a:srgbClr val="FF0000"/>
                </a:solidFill>
              </a:rPr>
              <a:t>调查认定，</a:t>
            </a:r>
            <a:r>
              <a:rPr lang="zh-CN" altLang="en-US" sz="1000"/>
              <a:t>这是一起由于极限运动项目百公里越野赛在强度难度最高赛段遭遇大风、降水、降温的高影响天气，赛事组织管理不规范、运营执行不专业，导致重大人员伤亡的</a:t>
            </a:r>
            <a:r>
              <a:rPr lang="zh-CN" altLang="en-US" sz="1400">
                <a:solidFill>
                  <a:srgbClr val="FF0000"/>
                </a:solidFill>
              </a:rPr>
              <a:t>公共安全责任事件</a:t>
            </a:r>
            <a:r>
              <a:rPr lang="zh-CN" altLang="en-US" sz="1000"/>
              <a:t>。</a:t>
            </a:r>
          </a:p>
          <a:p>
            <a:pPr marL="0" indent="0"/>
            <a:r>
              <a:rPr lang="zh-CN" altLang="en-US" sz="1200"/>
              <a:t>16家单位及27名相关人员被依法依纪追究责任。</a:t>
            </a:r>
            <a:endParaRPr lang="zh-CN" altLang="en-US"/>
          </a:p>
          <a:p>
            <a:pPr marL="0" indent="0"/>
            <a:r>
              <a:rPr lang="zh-CN" altLang="en-US" sz="1200"/>
              <a:t>甘肃晟景体育文化发展有限公司对事件的发生负有直接责任，公司负责人张小燕等5人已正式批准逮捕，由司法机关依法追究其刑事责任。</a:t>
            </a:r>
          </a:p>
          <a:p>
            <a:pPr marL="0" indent="0"/>
            <a:endParaRPr lang="zh-CN" altLang="en-US" sz="12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710" y="274637"/>
            <a:ext cx="1224085" cy="6394588"/>
          </a:xfrm>
        </p:spPr>
        <p:txBody>
          <a:bodyPr/>
          <a:lstStyle/>
          <a:p>
            <a:r>
              <a:rPr lang="en-US" altLang="zh-CN" dirty="0" smtClean="0"/>
              <a:t/>
            </a:r>
            <a:br>
              <a:rPr lang="en-US" altLang="zh-CN" dirty="0" smtClean="0"/>
            </a:br>
            <a:r>
              <a:rPr lang="en-US" altLang="zh-CN" dirty="0" smtClean="0"/>
              <a:t/>
            </a:r>
            <a:br>
              <a:rPr lang="en-US" altLang="zh-CN" dirty="0" smtClean="0"/>
            </a:br>
            <a:r>
              <a:rPr lang="zh-CN" altLang="en-US" dirty="0" smtClean="0"/>
              <a:t>安全生产事关：</a:t>
            </a:r>
            <a:r>
              <a:rPr lang="en-US" altLang="zh-CN" dirty="0" smtClean="0"/>
              <a:t/>
            </a:r>
            <a:br>
              <a:rPr lang="en-US" altLang="zh-CN" dirty="0" smtClean="0"/>
            </a:br>
            <a:r>
              <a:rPr lang="en-US" altLang="zh-CN" dirty="0" smtClean="0"/>
              <a:t/>
            </a:r>
            <a:br>
              <a:rPr lang="en-US" altLang="zh-CN" dirty="0" smtClean="0"/>
            </a:br>
            <a:r>
              <a:rPr lang="zh-CN" altLang="zh-CN" b="1" dirty="0" smtClean="0">
                <a:latin typeface="宋体" panose="02010600030101010101" pitchFamily="2" charset="-122"/>
                <a:ea typeface="宋体" panose="02010600030101010101" pitchFamily="2" charset="-122"/>
                <a:sym typeface="+mn-ea"/>
              </a:rPr>
              <a:t>社会</a:t>
            </a:r>
            <a:r>
              <a:rPr lang="zh-CN" altLang="zh-CN" b="1" dirty="0" smtClean="0">
                <a:solidFill>
                  <a:srgbClr val="FF0000"/>
                </a:solidFill>
                <a:latin typeface="宋体" panose="02010600030101010101" pitchFamily="2" charset="-122"/>
                <a:ea typeface="宋体" panose="02010600030101010101" pitchFamily="2" charset="-122"/>
                <a:sym typeface="+mn-ea"/>
              </a:rPr>
              <a:t>稳定发展</a:t>
            </a:r>
            <a:r>
              <a:rPr lang="en-US" altLang="zh-CN" b="1" dirty="0" smtClean="0">
                <a:solidFill>
                  <a:srgbClr val="FF0000"/>
                </a:solidFill>
                <a:latin typeface="宋体" panose="02010600030101010101" pitchFamily="2" charset="-122"/>
                <a:ea typeface="宋体" panose="02010600030101010101" pitchFamily="2" charset="-122"/>
                <a:sym typeface="+mn-ea"/>
              </a:rPr>
              <a:t/>
            </a:r>
            <a:br>
              <a:rPr lang="en-US" altLang="zh-CN" b="1" dirty="0" smtClean="0">
                <a:solidFill>
                  <a:srgbClr val="FF0000"/>
                </a:solidFill>
                <a:latin typeface="宋体" panose="02010600030101010101" pitchFamily="2" charset="-122"/>
                <a:ea typeface="宋体" panose="02010600030101010101" pitchFamily="2" charset="-122"/>
                <a:sym typeface="+mn-ea"/>
              </a:rPr>
            </a:br>
            <a:r>
              <a:rPr lang="en-US" altLang="zh-CN" b="1" dirty="0" smtClean="0">
                <a:solidFill>
                  <a:srgbClr val="FF0000"/>
                </a:solidFill>
                <a:latin typeface="宋体" panose="02010600030101010101" pitchFamily="2" charset="-122"/>
                <a:ea typeface="宋体" panose="02010600030101010101" pitchFamily="2" charset="-122"/>
                <a:sym typeface="+mn-ea"/>
              </a:rPr>
              <a:t/>
            </a:r>
            <a:br>
              <a:rPr lang="en-US" altLang="zh-CN" b="1" dirty="0" smtClean="0">
                <a:solidFill>
                  <a:srgbClr val="FF0000"/>
                </a:solidFill>
                <a:latin typeface="宋体" panose="02010600030101010101" pitchFamily="2" charset="-122"/>
                <a:ea typeface="宋体" panose="02010600030101010101" pitchFamily="2" charset="-122"/>
                <a:sym typeface="+mn-ea"/>
              </a:rPr>
            </a:br>
            <a:r>
              <a:rPr lang="en-US" altLang="zh-CN" b="1" dirty="0" smtClean="0">
                <a:solidFill>
                  <a:srgbClr val="FF0000"/>
                </a:solidFill>
                <a:latin typeface="宋体" panose="02010600030101010101" pitchFamily="2" charset="-122"/>
                <a:ea typeface="宋体" panose="02010600030101010101" pitchFamily="2" charset="-122"/>
                <a:sym typeface="+mn-ea"/>
              </a:rPr>
              <a:t/>
            </a:r>
            <a:br>
              <a:rPr lang="en-US" altLang="zh-CN"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chemeClr val="tx1"/>
                </a:solidFill>
                <a:latin typeface="宋体" panose="02010600030101010101" pitchFamily="2" charset="-122"/>
                <a:ea typeface="宋体" panose="02010600030101010101" pitchFamily="2" charset="-122"/>
                <a:sym typeface="+mn-ea"/>
              </a:rPr>
              <a:t>13</a:t>
            </a: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endParaRPr lang="zh-CN" altLang="en-US" dirty="0">
              <a:solidFill>
                <a:schemeClr val="tx1"/>
              </a:solidFill>
            </a:endParaRPr>
          </a:p>
        </p:txBody>
      </p:sp>
      <p:sp>
        <p:nvSpPr>
          <p:cNvPr id="1025" name="Rectangle 1"/>
          <p:cNvSpPr>
            <a:spLocks noChangeArrowheads="1"/>
          </p:cNvSpPr>
          <p:nvPr/>
        </p:nvSpPr>
        <p:spPr bwMode="auto">
          <a:xfrm>
            <a:off x="1852930" y="4092575"/>
            <a:ext cx="6337300" cy="2306955"/>
          </a:xfrm>
          <a:prstGeom prst="rect">
            <a:avLst/>
          </a:prstGeom>
          <a:solidFill>
            <a:srgbClr val="FFFFFF"/>
          </a:solidFill>
          <a:ln w="9525">
            <a:noFill/>
            <a:miter lim="800000"/>
          </a:ln>
          <a:effectLst/>
        </p:spPr>
        <p:txBody>
          <a:bodyPr vert="horz" wrap="square" lIns="91440" tIns="45720" rIns="91440" bIns="45720" numCol="1" anchor="ctr" anchorCtr="0" compatLnSpc="1">
            <a:spAutoFit/>
          </a:bodyPr>
          <a:lstStyle/>
          <a:p>
            <a:pPr lvl="0"/>
            <a:r>
              <a:rPr lang="en-US" altLang="zh-CN" dirty="0" smtClean="0">
                <a:latin typeface="仿宋" panose="02010609060101010101" pitchFamily="49" charset="-122"/>
                <a:ea typeface="仿宋" panose="02010609060101010101" pitchFamily="49" charset="-122"/>
                <a:cs typeface="仿宋" panose="02010609060101010101" pitchFamily="49" charset="-122"/>
              </a:rPr>
              <a:t>   </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调查组还对造成重大伤亡和社会关注的事件进行了深入调查，查明了主要原因和问题，认定</a:t>
            </a:r>
            <a:r>
              <a:rPr lang="zh-CN"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郑州地铁</a:t>
            </a:r>
            <a:r>
              <a:rPr lang="en-US"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5</a:t>
            </a:r>
            <a:r>
              <a:rPr lang="zh-CN"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号线</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、京广快速路北隧道亡人事件是</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责任事件</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，郭家咀水库漫坝事件是</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违法事件</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a:t>
            </a:r>
            <a:r>
              <a:rPr lang="en-US" altLang="zh-CN" sz="1400" dirty="0" smtClean="0">
                <a:latin typeface="仿宋" panose="02010609060101010101" pitchFamily="49" charset="-122"/>
                <a:ea typeface="仿宋" panose="02010609060101010101" pitchFamily="49" charset="-122"/>
                <a:cs typeface="仿宋" panose="02010609060101010101" pitchFamily="49" charset="-122"/>
              </a:rPr>
              <a:t>        </a:t>
            </a:r>
          </a:p>
          <a:p>
            <a:pPr lvl="0"/>
            <a:r>
              <a:rPr lang="en-US" altLang="zh-CN" sz="1400" dirty="0" smtClean="0">
                <a:latin typeface="仿宋" panose="02010609060101010101" pitchFamily="49" charset="-122"/>
                <a:ea typeface="仿宋" panose="02010609060101010101" pitchFamily="49" charset="-122"/>
                <a:cs typeface="仿宋" panose="02010609060101010101" pitchFamily="49" charset="-122"/>
              </a:rPr>
              <a:t>    对以上单位中涉及企业违法违规问题的处罚，由河南省有关部门依法依规处理。对在调查过程中发现的地方党委政府及有关部门单位的公职人员履职方面的问题和线索材料，移交中央纪委国家监委郑州“7·20”特大暴雨灾害</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追责问责审查调查组</a:t>
            </a:r>
            <a:r>
              <a:rPr lang="en-US" altLang="zh-CN" sz="1400" dirty="0" smtClean="0">
                <a:latin typeface="仿宋" panose="02010609060101010101" pitchFamily="49" charset="-122"/>
                <a:ea typeface="仿宋" panose="02010609060101010101" pitchFamily="49" charset="-122"/>
                <a:cs typeface="仿宋" panose="02010609060101010101" pitchFamily="49" charset="-122"/>
              </a:rPr>
              <a:t>处理。</a:t>
            </a:r>
          </a:p>
          <a:p>
            <a:r>
              <a:rPr lang="en-US" altLang="zh-CN" sz="1400" dirty="0" smtClean="0">
                <a:latin typeface="仿宋" panose="02010609060101010101" pitchFamily="49" charset="-122"/>
                <a:ea typeface="仿宋" panose="02010609060101010101" pitchFamily="49" charset="-122"/>
                <a:cs typeface="仿宋" panose="02010609060101010101" pitchFamily="49" charset="-122"/>
              </a:rPr>
              <a:t>    </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调查组总结了六个方面的</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主要教训</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a:t>
            </a:r>
            <a:r>
              <a:rPr lang="en-US" altLang="zh-CN" sz="1400" dirty="0" smtClean="0">
                <a:latin typeface="仿宋" panose="02010609060101010101" pitchFamily="49" charset="-122"/>
                <a:ea typeface="仿宋" panose="02010609060101010101" pitchFamily="49" charset="-122"/>
                <a:cs typeface="仿宋" panose="02010609060101010101" pitchFamily="49" charset="-122"/>
              </a:rPr>
              <a:t>----</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发展理念存在偏差，城市建设</a:t>
            </a:r>
            <a:r>
              <a:rPr lang="zh-CN"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“重面子、轻里子”</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；应急管理</a:t>
            </a:r>
            <a:r>
              <a:rPr lang="zh-CN" altLang="zh-CN" sz="1400"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体系和能力</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薄弱，</a:t>
            </a:r>
            <a:r>
              <a:rPr lang="zh-CN"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预警与响应联动</a:t>
            </a:r>
            <a:r>
              <a:rPr lang="zh-CN" altLang="zh-CN" sz="1400" dirty="0" smtClean="0">
                <a:latin typeface="仿宋" panose="02010609060101010101" pitchFamily="49" charset="-122"/>
                <a:ea typeface="仿宋" panose="02010609060101010101" pitchFamily="49" charset="-122"/>
                <a:cs typeface="仿宋" panose="02010609060101010101" pitchFamily="49" charset="-122"/>
              </a:rPr>
              <a:t>机制不健全等问题突出；干部群众</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应急能力</a:t>
            </a:r>
            <a:r>
              <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rPr>
              <a:t>和</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防灾避险自救知识</a:t>
            </a:r>
            <a:r>
              <a:rPr lang="zh-CN" altLang="zh-CN" sz="1400" dirty="0" smtClean="0">
                <a:solidFill>
                  <a:schemeClr val="tx1"/>
                </a:solidFill>
                <a:latin typeface="仿宋" panose="02010609060101010101" pitchFamily="49" charset="-122"/>
                <a:ea typeface="仿宋" panose="02010609060101010101" pitchFamily="49" charset="-122"/>
                <a:cs typeface="仿宋" panose="02010609060101010101" pitchFamily="49" charset="-122"/>
              </a:rPr>
              <a:t>严重不足。</a:t>
            </a:r>
          </a:p>
        </p:txBody>
      </p:sp>
      <p:pic>
        <p:nvPicPr>
          <p:cNvPr id="1027" name="Picture 3" descr="https://p8.itc.cn/q_70/images03/20210723/f7a4b87b2cca4ff49a1026561380932d.jpeg"/>
          <p:cNvPicPr>
            <a:picLocks noChangeAspect="1" noChangeArrowheads="1"/>
          </p:cNvPicPr>
          <p:nvPr/>
        </p:nvPicPr>
        <p:blipFill>
          <a:blip r:embed="rId3" cstate="print"/>
          <a:srcRect/>
          <a:stretch>
            <a:fillRect/>
          </a:stretch>
        </p:blipFill>
        <p:spPr bwMode="auto">
          <a:xfrm>
            <a:off x="1979893" y="332871"/>
            <a:ext cx="6552272" cy="3048001"/>
          </a:xfrm>
          <a:prstGeom prst="rect">
            <a:avLst/>
          </a:prstGeom>
          <a:noFill/>
        </p:spPr>
      </p:pic>
      <p:sp>
        <p:nvSpPr>
          <p:cNvPr id="1029" name="Rectangle 5"/>
          <p:cNvSpPr>
            <a:spLocks noChangeArrowheads="1"/>
          </p:cNvSpPr>
          <p:nvPr/>
        </p:nvSpPr>
        <p:spPr bwMode="auto">
          <a:xfrm>
            <a:off x="1701800" y="3284538"/>
            <a:ext cx="6488430" cy="737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0640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Times New Roman" panose="02020603050405020304" pitchFamily="18" charset="0"/>
              </a:rPr>
              <a:t>2021</a:t>
            </a:r>
            <a:r>
              <a:rPr kumimoji="0" lang="zh-CN" altLang="en-US"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宋体" panose="02010600030101010101" pitchFamily="2" charset="-122"/>
              </a:rPr>
              <a:t>年</a:t>
            </a:r>
            <a:r>
              <a:rPr kumimoji="0" lang="en-US" altLang="zh-CN"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Times New Roman" panose="02020603050405020304" pitchFamily="18" charset="0"/>
              </a:rPr>
              <a:t>7</a:t>
            </a:r>
            <a:r>
              <a:rPr kumimoji="0" lang="zh-CN" altLang="en-US"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宋体" panose="02010600030101010101" pitchFamily="2" charset="-122"/>
              </a:rPr>
              <a:t>月</a:t>
            </a:r>
            <a:r>
              <a:rPr kumimoji="0" lang="en-US" altLang="zh-CN"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Times New Roman" panose="02020603050405020304" pitchFamily="18" charset="0"/>
              </a:rPr>
              <a:t>17</a:t>
            </a:r>
            <a:r>
              <a:rPr kumimoji="0" lang="zh-CN" altLang="en-US"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宋体" panose="02010600030101010101" pitchFamily="2" charset="-122"/>
              </a:rPr>
              <a:t>日至</a:t>
            </a:r>
            <a:r>
              <a:rPr kumimoji="0" lang="en-US" altLang="zh-CN"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Times New Roman" panose="02020603050405020304" pitchFamily="18" charset="0"/>
              </a:rPr>
              <a:t>23</a:t>
            </a:r>
            <a:r>
              <a:rPr kumimoji="0" lang="zh-CN" altLang="en-US"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宋体" panose="02010600030101010101" pitchFamily="2" charset="-122"/>
              </a:rPr>
              <a:t>日，河南省遭遇历史罕见特大暴雨，发生严重洪涝灾害，特别是</a:t>
            </a:r>
            <a:r>
              <a:rPr kumimoji="0" lang="en-US" altLang="zh-CN" sz="1400" b="0" i="0" u="none" strike="noStrike" cap="none" normalizeH="0" baseline="0" dirty="0" smtClean="0">
                <a:ln>
                  <a:noFill/>
                </a:ln>
                <a:solidFill>
                  <a:srgbClr val="FF0000"/>
                </a:solidFill>
                <a:effectLst/>
                <a:latin typeface="仿宋" panose="02010609060101010101" pitchFamily="49" charset="-122"/>
                <a:ea typeface="仿宋" panose="02010609060101010101" pitchFamily="49" charset="-122"/>
                <a:cs typeface="Times New Roman" panose="02020603050405020304" pitchFamily="18" charset="0"/>
              </a:rPr>
              <a:t>7</a:t>
            </a:r>
            <a:r>
              <a:rPr kumimoji="0" lang="zh-CN" altLang="en-US" sz="1400" b="0" i="0" u="none" strike="noStrike" cap="none" normalizeH="0" baseline="0" dirty="0" smtClean="0">
                <a:ln>
                  <a:noFill/>
                </a:ln>
                <a:solidFill>
                  <a:srgbClr val="FF0000"/>
                </a:solidFill>
                <a:effectLst/>
                <a:latin typeface="仿宋" panose="02010609060101010101" pitchFamily="49" charset="-122"/>
                <a:ea typeface="仿宋" panose="02010609060101010101" pitchFamily="49" charset="-122"/>
                <a:cs typeface="宋体" panose="02010600030101010101" pitchFamily="2" charset="-122"/>
              </a:rPr>
              <a:t>月</a:t>
            </a:r>
            <a:r>
              <a:rPr kumimoji="0" lang="en-US" altLang="zh-CN" sz="1400" b="0" i="0" u="none" strike="noStrike" cap="none" normalizeH="0" baseline="0" dirty="0" smtClean="0">
                <a:ln>
                  <a:noFill/>
                </a:ln>
                <a:solidFill>
                  <a:srgbClr val="FF0000"/>
                </a:solidFill>
                <a:effectLst/>
                <a:latin typeface="仿宋" panose="02010609060101010101" pitchFamily="49" charset="-122"/>
                <a:ea typeface="仿宋" panose="02010609060101010101" pitchFamily="49" charset="-122"/>
                <a:cs typeface="Times New Roman" panose="02020603050405020304" pitchFamily="18" charset="0"/>
              </a:rPr>
              <a:t>20</a:t>
            </a:r>
            <a:r>
              <a:rPr kumimoji="0" lang="zh-CN" altLang="en-US" sz="1400" b="0" i="0" u="none" strike="noStrike" cap="none" normalizeH="0" baseline="0" dirty="0" smtClean="0">
                <a:ln>
                  <a:noFill/>
                </a:ln>
                <a:solidFill>
                  <a:srgbClr val="FF0000"/>
                </a:solidFill>
                <a:effectLst/>
                <a:latin typeface="仿宋" panose="02010609060101010101" pitchFamily="49" charset="-122"/>
                <a:ea typeface="仿宋" panose="02010609060101010101" pitchFamily="49" charset="-122"/>
                <a:cs typeface="宋体" panose="02010600030101010101" pitchFamily="2" charset="-122"/>
              </a:rPr>
              <a:t>日</a:t>
            </a:r>
            <a:r>
              <a:rPr kumimoji="0" lang="zh-CN" altLang="en-US" sz="1400" b="0" i="0" u="none" strike="noStrike" cap="none" normalizeH="0" baseline="0" dirty="0" smtClean="0">
                <a:ln>
                  <a:noFill/>
                </a:ln>
                <a:solidFill>
                  <a:srgbClr val="333333"/>
                </a:solidFill>
                <a:effectLst/>
                <a:latin typeface="仿宋" panose="02010609060101010101" pitchFamily="49" charset="-122"/>
                <a:ea typeface="仿宋" panose="02010609060101010101" pitchFamily="49" charset="-122"/>
                <a:cs typeface="宋体" panose="02010600030101010101" pitchFamily="2" charset="-122"/>
              </a:rPr>
              <a:t>郑州市遭受重大人员伤亡和财产损失，</a:t>
            </a:r>
            <a:r>
              <a:rPr kumimoji="0" lang="zh-CN" altLang="en-US" sz="1400" b="0" i="0" u="none" strike="noStrike" cap="none" normalizeH="0" baseline="0" dirty="0" smtClean="0">
                <a:ln>
                  <a:noFill/>
                </a:ln>
                <a:solidFill>
                  <a:srgbClr val="0070C0"/>
                </a:solidFill>
                <a:effectLst/>
                <a:latin typeface="仿宋" panose="02010609060101010101" pitchFamily="49" charset="-122"/>
                <a:ea typeface="仿宋" panose="02010609060101010101" pitchFamily="49" charset="-122"/>
                <a:cs typeface="宋体" panose="02010600030101010101" pitchFamily="2" charset="-122"/>
              </a:rPr>
              <a:t>因灾死亡失踪</a:t>
            </a:r>
            <a:r>
              <a:rPr kumimoji="0" lang="en-US" altLang="zh-CN" sz="1400" b="0" i="0" u="none" strike="noStrike" cap="none" normalizeH="0" baseline="0" dirty="0" smtClean="0">
                <a:ln>
                  <a:noFill/>
                </a:ln>
                <a:solidFill>
                  <a:srgbClr val="0070C0"/>
                </a:solidFill>
                <a:effectLst/>
                <a:latin typeface="仿宋" panose="02010609060101010101" pitchFamily="49" charset="-122"/>
                <a:ea typeface="仿宋" panose="02010609060101010101" pitchFamily="49" charset="-122"/>
                <a:cs typeface="Times New Roman" panose="02020603050405020304" pitchFamily="18" charset="0"/>
              </a:rPr>
              <a:t>398</a:t>
            </a:r>
            <a:r>
              <a:rPr kumimoji="0" lang="zh-CN" altLang="en-US" sz="1400" b="0" i="0" u="none" strike="noStrike" cap="none" normalizeH="0" baseline="0" dirty="0" smtClean="0">
                <a:ln>
                  <a:noFill/>
                </a:ln>
                <a:solidFill>
                  <a:srgbClr val="0070C0"/>
                </a:solidFill>
                <a:effectLst/>
                <a:latin typeface="仿宋" panose="02010609060101010101" pitchFamily="49" charset="-122"/>
                <a:ea typeface="仿宋" panose="02010609060101010101" pitchFamily="49" charset="-122"/>
                <a:cs typeface="宋体" panose="02010600030101010101" pitchFamily="2" charset="-122"/>
              </a:rPr>
              <a:t>人</a:t>
            </a:r>
            <a:r>
              <a:rPr lang="zh-CN" altLang="en-US" sz="1400" dirty="0" smtClean="0">
                <a:solidFill>
                  <a:srgbClr val="333333"/>
                </a:solidFill>
                <a:latin typeface="仿宋" panose="02010609060101010101" pitchFamily="49" charset="-122"/>
                <a:ea typeface="仿宋" panose="02010609060101010101" pitchFamily="49" charset="-122"/>
                <a:cs typeface="宋体" panose="02010600030101010101" pitchFamily="2" charset="-122"/>
              </a:rPr>
              <a:t>。</a:t>
            </a:r>
            <a:r>
              <a:rPr lang="en-US" altLang="zh-CN" sz="1400" dirty="0" smtClean="0">
                <a:solidFill>
                  <a:srgbClr val="333333"/>
                </a:solidFill>
                <a:latin typeface="仿宋" panose="02010609060101010101" pitchFamily="49" charset="-122"/>
                <a:ea typeface="仿宋" panose="02010609060101010101" pitchFamily="49" charset="-122"/>
                <a:cs typeface="宋体" panose="02010600030101010101" pitchFamily="2" charset="-122"/>
              </a:rPr>
              <a:t>----</a:t>
            </a:r>
            <a:r>
              <a:rPr lang="en-US" altLang="zh-CN" sz="1400" b="1" dirty="0" smtClean="0">
                <a:solidFill>
                  <a:srgbClr val="0070C0"/>
                </a:solidFill>
                <a:latin typeface="仿宋" panose="02010609060101010101" pitchFamily="49" charset="-122"/>
                <a:ea typeface="仿宋" panose="02010609060101010101" pitchFamily="49" charset="-122"/>
                <a:cs typeface="宋体" panose="02010600030101010101" pitchFamily="2" charset="-122"/>
              </a:rPr>
              <a:t>特别重大自然灾害</a:t>
            </a:r>
            <a:endParaRPr kumimoji="0" lang="zh-CN" altLang="en-US"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605" y="274320"/>
            <a:ext cx="229235" cy="6394450"/>
          </a:xfrm>
        </p:spPr>
        <p:txBody>
          <a:bodyPr/>
          <a:lstStyle/>
          <a:p>
            <a:r>
              <a:rPr lang="en-US" altLang="zh-CN" dirty="0" smtClean="0"/>
              <a:t/>
            </a:r>
            <a:br>
              <a:rPr lang="en-US" altLang="zh-CN" dirty="0" smtClean="0"/>
            </a:br>
            <a:r>
              <a:rPr lang="en-US" altLang="zh-CN" dirty="0" smtClean="0"/>
              <a:t/>
            </a:r>
            <a:br>
              <a:rPr lang="en-US" altLang="zh-CN" dirty="0" smtClean="0"/>
            </a:br>
            <a:r>
              <a:rPr lang="en-US" altLang="zh-CN" b="1" dirty="0" smtClean="0">
                <a:solidFill>
                  <a:srgbClr val="FF0000"/>
                </a:solidFill>
                <a:latin typeface="宋体" panose="02010600030101010101" pitchFamily="2" charset="-122"/>
                <a:ea typeface="宋体" panose="02010600030101010101" pitchFamily="2" charset="-122"/>
                <a:sym typeface="+mn-ea"/>
              </a:rPr>
              <a:t/>
            </a:r>
            <a:br>
              <a:rPr lang="en-US" altLang="zh-CN" b="1" dirty="0" smtClean="0">
                <a:solidFill>
                  <a:srgbClr val="FF0000"/>
                </a:solidFill>
                <a:latin typeface="宋体" panose="02010600030101010101" pitchFamily="2" charset="-122"/>
                <a:ea typeface="宋体" panose="02010600030101010101" pitchFamily="2" charset="-122"/>
                <a:sym typeface="+mn-ea"/>
              </a:rPr>
            </a:br>
            <a:r>
              <a:rPr lang="en-US" altLang="zh-CN" b="1" dirty="0" smtClean="0">
                <a:solidFill>
                  <a:srgbClr val="FF0000"/>
                </a:solidFill>
                <a:latin typeface="宋体" panose="02010600030101010101" pitchFamily="2" charset="-122"/>
                <a:ea typeface="宋体" panose="02010600030101010101" pitchFamily="2" charset="-122"/>
                <a:sym typeface="+mn-ea"/>
              </a:rPr>
              <a:t/>
            </a:r>
            <a:br>
              <a:rPr lang="en-US" altLang="zh-CN"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r>
              <a:rPr lang="en-US" altLang="zh-CN" sz="1400" b="1" dirty="0" smtClean="0">
                <a:solidFill>
                  <a:srgbClr val="FF0000"/>
                </a:solidFill>
                <a:latin typeface="宋体" panose="02010600030101010101" pitchFamily="2" charset="-122"/>
                <a:ea typeface="宋体" panose="02010600030101010101" pitchFamily="2" charset="-122"/>
                <a:sym typeface="+mn-ea"/>
              </a:rPr>
              <a:t/>
            </a:r>
            <a:br>
              <a:rPr lang="en-US" altLang="zh-CN" sz="1400" b="1" dirty="0" smtClean="0">
                <a:solidFill>
                  <a:srgbClr val="FF0000"/>
                </a:solidFill>
                <a:latin typeface="宋体" panose="02010600030101010101" pitchFamily="2" charset="-122"/>
                <a:ea typeface="宋体" panose="02010600030101010101" pitchFamily="2" charset="-122"/>
                <a:sym typeface="+mn-ea"/>
              </a:rPr>
            </a:br>
            <a:endParaRPr lang="zh-CN" altLang="en-US" dirty="0">
              <a:solidFill>
                <a:schemeClr val="tx1"/>
              </a:solidFill>
            </a:endParaRPr>
          </a:p>
        </p:txBody>
      </p:sp>
      <p:sp>
        <p:nvSpPr>
          <p:cNvPr id="3" name="文本框 2"/>
          <p:cNvSpPr txBox="1"/>
          <p:nvPr/>
        </p:nvSpPr>
        <p:spPr>
          <a:xfrm>
            <a:off x="847725" y="4436745"/>
            <a:ext cx="8012430" cy="2168525"/>
          </a:xfrm>
          <a:prstGeom prst="rect">
            <a:avLst/>
          </a:prstGeom>
          <a:noFill/>
          <a:ln w="9525">
            <a:noFill/>
          </a:ln>
        </p:spPr>
        <p:txBody>
          <a:bodyPr wrap="square">
            <a:spAutoFit/>
          </a:bodyPr>
          <a:lstStyle/>
          <a:p>
            <a:pPr marL="0" indent="0"/>
            <a:r>
              <a:rPr lang="zh-CN" sz="900" b="1">
                <a:solidFill>
                  <a:srgbClr val="000000"/>
                </a:solidFill>
                <a:ea typeface="宋体" panose="02010600030101010101" pitchFamily="2" charset="-122"/>
              </a:rPr>
              <a:t>2021年1月10日13时13分许，山东五彩龙投资有限公司栖霞市笏山金矿在基建施工过程中，回风井发生爆炸事故，造成22人被困。</a:t>
            </a:r>
            <a:r>
              <a:rPr lang="zh-CN" sz="1200" b="1">
                <a:solidFill>
                  <a:srgbClr val="FF0000"/>
                </a:solidFill>
                <a:ea typeface="宋体" panose="02010600030101010101" pitchFamily="2" charset="-122"/>
              </a:rPr>
              <a:t>经全力救援，11人获救，10人死亡，1人失踪，</a:t>
            </a:r>
            <a:r>
              <a:rPr lang="zh-CN" sz="900" b="1">
                <a:solidFill>
                  <a:srgbClr val="000000"/>
                </a:solidFill>
                <a:ea typeface="宋体" panose="02010600030101010101" pitchFamily="2" charset="-122"/>
              </a:rPr>
              <a:t>直接经济损失6847.33万元。</a:t>
            </a:r>
            <a:r>
              <a:rPr lang="en-US" sz="900" b="1">
                <a:solidFill>
                  <a:srgbClr val="000000"/>
                </a:solidFill>
                <a:latin typeface="宋体" panose="02010600030101010101" pitchFamily="2" charset="-122"/>
              </a:rPr>
              <a:t>                                                 </a:t>
            </a:r>
          </a:p>
          <a:p>
            <a:pPr marL="0" indent="0"/>
            <a:r>
              <a:rPr lang="zh-CN" sz="900" b="1">
                <a:solidFill>
                  <a:srgbClr val="000000"/>
                </a:solidFill>
                <a:ea typeface="宋体" panose="02010600030101010101" pitchFamily="2" charset="-122"/>
              </a:rPr>
              <a:t>2月23日，山东省应急管理厅发布了该起事故调查报告，共50页、3万余字。栖霞市委原书记姚秀霞、栖霞市原市长朱涛的处理结果一并公布。</a:t>
            </a:r>
            <a:r>
              <a:rPr lang="en-US" sz="900" b="1">
                <a:solidFill>
                  <a:srgbClr val="000000"/>
                </a:solidFill>
                <a:latin typeface="宋体" panose="02010600030101010101" pitchFamily="2" charset="-122"/>
              </a:rPr>
              <a:t>                                                                                         </a:t>
            </a:r>
            <a:r>
              <a:rPr lang="zh-CN" sz="900" b="1">
                <a:solidFill>
                  <a:srgbClr val="000000"/>
                </a:solidFill>
                <a:ea typeface="宋体" panose="02010600030101010101" pitchFamily="2" charset="-122"/>
              </a:rPr>
              <a:t>五、事故迟报瞒报核查情况</a:t>
            </a:r>
            <a:r>
              <a:rPr lang="en-US" sz="900" b="1">
                <a:solidFill>
                  <a:srgbClr val="000000"/>
                </a:solidFill>
                <a:latin typeface="宋体" panose="02010600030101010101" pitchFamily="2" charset="-122"/>
              </a:rPr>
              <a:t>                                                                                    </a:t>
            </a:r>
          </a:p>
          <a:p>
            <a:pPr marL="0" indent="0"/>
            <a:r>
              <a:rPr lang="zh-CN" sz="900" b="1">
                <a:solidFill>
                  <a:srgbClr val="000000"/>
                </a:solidFill>
                <a:ea typeface="宋体" panose="02010600030101010101" pitchFamily="2" charset="-122"/>
              </a:rPr>
              <a:t>1 月 10 日 13 时 13 分许，笏山金矿回风井发生爆炸。</a:t>
            </a:r>
            <a:r>
              <a:rPr lang="en-US" sz="900" b="1">
                <a:solidFill>
                  <a:srgbClr val="000000"/>
                </a:solidFill>
                <a:latin typeface="宋体" panose="02010600030101010101" pitchFamily="2" charset="-122"/>
              </a:rPr>
              <a:t> </a:t>
            </a:r>
            <a:r>
              <a:rPr lang="zh-CN" sz="900" b="1">
                <a:solidFill>
                  <a:srgbClr val="000000"/>
                </a:solidFill>
                <a:ea typeface="宋体" panose="02010600030101010101" pitchFamily="2" charset="-122"/>
              </a:rPr>
              <a:t>13 时 30 分左右，五彩龙公司、 浙江其峰工程公司、新东盛工程公司有关负责人先后到达事故现场组织救援。 1 月 10 日 19 时许，西城镇党委负责同志从笏山金矿附近左家村村民处获悉发生事故， 随即向栖霞市政府有关负责同志作了报告。</a:t>
            </a:r>
            <a:r>
              <a:rPr lang="zh-CN" sz="1200" b="1">
                <a:solidFill>
                  <a:srgbClr val="000000"/>
                </a:solidFill>
                <a:ea typeface="宋体" panose="02010600030101010101" pitchFamily="2" charset="-122"/>
              </a:rPr>
              <a:t>时任栖霞市委书记姚秀霞、市长某涛到现场了解情况，姚秀霞认为被困人员</a:t>
            </a:r>
            <a:r>
              <a:rPr lang="zh-CN" sz="1200" b="1">
                <a:solidFill>
                  <a:srgbClr val="FF0000"/>
                </a:solidFill>
                <a:ea typeface="宋体" panose="02010600030101010101" pitchFamily="2" charset="-122"/>
              </a:rPr>
              <a:t>获救可能性较大，作出暂不上报、继续组织救援的决定。</a:t>
            </a:r>
            <a:r>
              <a:rPr lang="en-US" sz="1200" b="1">
                <a:solidFill>
                  <a:srgbClr val="000000"/>
                </a:solidFill>
                <a:latin typeface="宋体" panose="02010600030101010101" pitchFamily="2" charset="-122"/>
              </a:rPr>
              <a:t>                    </a:t>
            </a:r>
            <a:r>
              <a:rPr lang="en-US" sz="900" b="1">
                <a:solidFill>
                  <a:srgbClr val="000000"/>
                </a:solidFill>
                <a:latin typeface="宋体" panose="02010600030101010101" pitchFamily="2" charset="-122"/>
              </a:rPr>
              <a:t>                                                                         </a:t>
            </a:r>
          </a:p>
          <a:p>
            <a:pPr marL="0" indent="0"/>
            <a:r>
              <a:rPr lang="zh-CN" sz="900" b="1">
                <a:solidFill>
                  <a:srgbClr val="000000"/>
                </a:solidFill>
                <a:ea typeface="宋体" panose="02010600030101010101" pitchFamily="2" charset="-122"/>
              </a:rPr>
              <a:t>1 月 11 日 18 时 46 分，烟台市应急管理局主要负责同志从其他渠道获悉金矿发生事故， 随即要求栖霞市进行核实。</a:t>
            </a:r>
            <a:r>
              <a:rPr lang="zh-CN" sz="1200" b="1">
                <a:solidFill>
                  <a:srgbClr val="FF0000"/>
                </a:solidFill>
                <a:ea typeface="宋体" panose="02010600030101010101" pitchFamily="2" charset="-122"/>
              </a:rPr>
              <a:t>姚秀霞、某涛才决定以 1 月 11 日 20 时 5 分接报的时间上报。</a:t>
            </a:r>
            <a:r>
              <a:rPr lang="zh-CN" sz="900" b="1">
                <a:solidFill>
                  <a:srgbClr val="FF0000"/>
                </a:solidFill>
                <a:ea typeface="宋体" panose="02010600030101010101" pitchFamily="2" charset="-122"/>
              </a:rPr>
              <a:t> </a:t>
            </a:r>
            <a:r>
              <a:rPr lang="zh-CN" sz="900" b="1">
                <a:solidFill>
                  <a:srgbClr val="000000"/>
                </a:solidFill>
                <a:ea typeface="宋体" panose="02010600030101010101" pitchFamily="2" charset="-122"/>
              </a:rPr>
              <a:t>根据国务院《生产安全事故报告和调查处理条例》等有关法规规定，经调查认定</a:t>
            </a:r>
            <a:r>
              <a:rPr lang="zh-CN" sz="900" b="1">
                <a:solidFill>
                  <a:srgbClr val="FF0000"/>
                </a:solidFill>
                <a:ea typeface="宋体" panose="02010600030101010101" pitchFamily="2" charset="-122"/>
              </a:rPr>
              <a:t>五彩龙</a:t>
            </a:r>
            <a:r>
              <a:rPr lang="en-US" sz="900" b="1">
                <a:solidFill>
                  <a:srgbClr val="FF0000"/>
                </a:solidFill>
                <a:latin typeface="宋体" panose="02010600030101010101" pitchFamily="2" charset="-122"/>
              </a:rPr>
              <a:t> </a:t>
            </a:r>
            <a:r>
              <a:rPr lang="zh-CN" sz="900" b="1">
                <a:solidFill>
                  <a:srgbClr val="FF0000"/>
                </a:solidFill>
                <a:ea typeface="宋体" panose="02010600030101010101" pitchFamily="2" charset="-122"/>
              </a:rPr>
              <a:t>公司和栖霞市均构成迟报瞒报。</a:t>
            </a:r>
            <a:r>
              <a:rPr lang="zh-CN" sz="900" b="0">
                <a:solidFill>
                  <a:srgbClr val="000000"/>
                </a:solidFill>
                <a:ea typeface="微软雅黑" panose="020B0503020204020204" pitchFamily="34" charset="-122"/>
              </a:rPr>
              <a:t>山东五彩龙投资有限公司法定代表人贾巧遇和</a:t>
            </a:r>
            <a:r>
              <a:rPr lang="zh-CN" sz="1200" b="1">
                <a:solidFill>
                  <a:srgbClr val="FF0000"/>
                </a:solidFill>
                <a:ea typeface="微软雅黑" panose="020B0503020204020204" pitchFamily="34" charset="-122"/>
              </a:rPr>
              <a:t>时任栖霞市委书记姚秀霞，市委副书记、市长朱涛，因负有迟报瞒报事故责任，由公安机关立案侦查。</a:t>
            </a:r>
            <a:endParaRPr lang="zh-CN" altLang="en-US" sz="1200" b="1">
              <a:solidFill>
                <a:srgbClr val="FF0000"/>
              </a:solidFill>
              <a:ea typeface="微软雅黑" panose="020B0503020204020204" pitchFamily="34" charset="-122"/>
            </a:endParaRPr>
          </a:p>
        </p:txBody>
      </p:sp>
      <p:sp>
        <p:nvSpPr>
          <p:cNvPr id="4" name="文本框 3"/>
          <p:cNvSpPr txBox="1"/>
          <p:nvPr/>
        </p:nvSpPr>
        <p:spPr>
          <a:xfrm>
            <a:off x="2268220" y="476885"/>
            <a:ext cx="4297680" cy="368300"/>
          </a:xfrm>
          <a:prstGeom prst="rect">
            <a:avLst/>
          </a:prstGeom>
          <a:noFill/>
        </p:spPr>
        <p:txBody>
          <a:bodyPr wrap="none" rtlCol="0" anchor="t">
            <a:spAutoFit/>
          </a:bodyPr>
          <a:lstStyle/>
          <a:p>
            <a:r>
              <a:rPr lang="zh-CN" altLang="en-US" dirty="0" smtClean="0">
                <a:solidFill>
                  <a:srgbClr val="FF0000"/>
                </a:solidFill>
                <a:latin typeface="宋体" panose="02010600030101010101" pitchFamily="2" charset="-122"/>
                <a:sym typeface="+mn-ea"/>
              </a:rPr>
              <a:t>顺应新形势新要求</a:t>
            </a:r>
            <a:r>
              <a:rPr lang="en-US" altLang="zh-CN" dirty="0" smtClean="0">
                <a:solidFill>
                  <a:srgbClr val="FF0000"/>
                </a:solidFill>
                <a:latin typeface="宋体" panose="02010600030101010101" pitchFamily="2" charset="-122"/>
                <a:sym typeface="+mn-ea"/>
              </a:rPr>
              <a:t>   </a:t>
            </a:r>
            <a:r>
              <a:rPr lang="zh-CN" altLang="en-US" dirty="0" smtClean="0">
                <a:solidFill>
                  <a:srgbClr val="FF0000"/>
                </a:solidFill>
                <a:latin typeface="宋体" panose="02010600030101010101" pitchFamily="2" charset="-122"/>
                <a:sym typeface="+mn-ea"/>
              </a:rPr>
              <a:t>展现新作为新担当</a:t>
            </a:r>
            <a:r>
              <a:rPr lang="zh-CN" altLang="en-US" dirty="0" smtClean="0">
                <a:latin typeface="宋体" panose="02010600030101010101" pitchFamily="2" charset="-122"/>
                <a:sym typeface="+mn-ea"/>
              </a:rPr>
              <a:t> </a:t>
            </a:r>
            <a:endParaRPr lang="zh-CN" altLang="en-US"/>
          </a:p>
        </p:txBody>
      </p:sp>
      <p:sp>
        <p:nvSpPr>
          <p:cNvPr id="6" name="文本框 5"/>
          <p:cNvSpPr txBox="1"/>
          <p:nvPr/>
        </p:nvSpPr>
        <p:spPr>
          <a:xfrm>
            <a:off x="683895" y="845185"/>
            <a:ext cx="3154680" cy="368300"/>
          </a:xfrm>
          <a:prstGeom prst="rect">
            <a:avLst/>
          </a:prstGeom>
          <a:noFill/>
        </p:spPr>
        <p:txBody>
          <a:bodyPr wrap="none" rtlCol="0" anchor="t">
            <a:spAutoFit/>
          </a:bodyPr>
          <a:lstStyle/>
          <a:p>
            <a:pPr marL="342900" indent="-342900">
              <a:defRPr/>
            </a:pPr>
            <a:r>
              <a:rPr lang="zh-CN" altLang="en-US" dirty="0" smtClean="0">
                <a:solidFill>
                  <a:srgbClr val="0070C0"/>
                </a:solidFill>
                <a:sym typeface="+mn-ea"/>
              </a:rPr>
              <a:t>安全生产工作要求越来越严。</a:t>
            </a:r>
            <a:endParaRPr lang="zh-CN" altLang="en-US" sz="1400"/>
          </a:p>
        </p:txBody>
      </p:sp>
      <p:pic>
        <p:nvPicPr>
          <p:cNvPr id="7" name="图片 6"/>
          <p:cNvPicPr/>
          <p:nvPr/>
        </p:nvPicPr>
        <p:blipFill>
          <a:blip r:embed="rId2" cstate="print"/>
          <a:stretch>
            <a:fillRect/>
          </a:stretch>
        </p:blipFill>
        <p:spPr>
          <a:xfrm>
            <a:off x="1232535" y="1126490"/>
            <a:ext cx="7242810" cy="3371215"/>
          </a:xfrm>
          <a:prstGeom prst="rect">
            <a:avLst/>
          </a:prstGeom>
          <a:noFill/>
          <a:ln w="9525">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a:spLocks noGrp="1" noChangeArrowheads="1"/>
          </p:cNvSpPr>
          <p:nvPr>
            <p:ph type="title"/>
          </p:nvPr>
        </p:nvSpPr>
        <p:spPr>
          <a:xfrm>
            <a:off x="468313" y="188913"/>
            <a:ext cx="8229600" cy="6323012"/>
          </a:xfrm>
        </p:spPr>
        <p:txBody>
          <a:bodyPr anchor="t"/>
          <a:lstStyle/>
          <a:p>
            <a:pPr eaLnBrk="1" hangingPunct="1"/>
            <a:r>
              <a:rPr lang="zh-CN" altLang="en-US" dirty="0" smtClean="0">
                <a:ea typeface="宋体" pitchFamily="2" charset="-122"/>
              </a:rPr>
              <a:t>           </a:t>
            </a:r>
            <a:r>
              <a:rPr lang="zh-CN" altLang="zh-CN" sz="4400" dirty="0" smtClean="0">
                <a:ea typeface="宋体" pitchFamily="2" charset="-122"/>
              </a:rPr>
              <a:t/>
            </a:r>
            <a:br>
              <a:rPr lang="zh-CN" altLang="zh-CN" sz="4400" dirty="0" smtClean="0">
                <a:ea typeface="宋体" pitchFamily="2" charset="-122"/>
              </a:rPr>
            </a:br>
            <a:r>
              <a:rPr lang="en-US" altLang="zh-CN" sz="4400" dirty="0" smtClean="0">
                <a:ea typeface="宋体" pitchFamily="2" charset="-122"/>
              </a:rPr>
              <a:t/>
            </a:r>
            <a:br>
              <a:rPr lang="en-US" altLang="zh-CN" sz="4400" dirty="0" smtClean="0">
                <a:ea typeface="宋体" pitchFamily="2" charset="-122"/>
              </a:rPr>
            </a:br>
            <a:r>
              <a:rPr lang="en-US" altLang="zh-CN" sz="4400" dirty="0" smtClean="0">
                <a:ea typeface="宋体" pitchFamily="2" charset="-122"/>
              </a:rPr>
              <a:t/>
            </a:r>
            <a:br>
              <a:rPr lang="en-US" altLang="zh-CN" sz="4400" dirty="0" smtClean="0">
                <a:ea typeface="宋体" pitchFamily="2" charset="-122"/>
              </a:rPr>
            </a:br>
            <a:r>
              <a:rPr lang="en-US" altLang="zh-CN" sz="4400" dirty="0" smtClean="0">
                <a:ea typeface="宋体" pitchFamily="2" charset="-122"/>
              </a:rPr>
              <a:t/>
            </a:r>
            <a:br>
              <a:rPr lang="en-US" altLang="zh-CN" sz="4400" dirty="0" smtClean="0">
                <a:ea typeface="宋体" pitchFamily="2" charset="-122"/>
              </a:rPr>
            </a:br>
            <a:r>
              <a:rPr lang="en-US" altLang="zh-CN" sz="4400" dirty="0" smtClean="0">
                <a:ea typeface="宋体" pitchFamily="2" charset="-122"/>
              </a:rPr>
              <a:t/>
            </a:r>
            <a:br>
              <a:rPr lang="en-US" altLang="zh-CN" sz="4400" dirty="0" smtClean="0">
                <a:ea typeface="宋体" pitchFamily="2" charset="-122"/>
              </a:rPr>
            </a:br>
            <a:r>
              <a:rPr lang="en-US" altLang="zh-CN" sz="4400" dirty="0" smtClean="0">
                <a:ea typeface="宋体" pitchFamily="2" charset="-122"/>
              </a:rPr>
              <a:t/>
            </a:r>
            <a:br>
              <a:rPr lang="en-US" altLang="zh-CN" sz="4400" dirty="0" smtClean="0">
                <a:ea typeface="宋体" pitchFamily="2" charset="-122"/>
              </a:rPr>
            </a:br>
            <a:r>
              <a:rPr lang="en-US" altLang="zh-CN" sz="4400" dirty="0" smtClean="0">
                <a:ea typeface="宋体" pitchFamily="2" charset="-122"/>
              </a:rPr>
              <a:t/>
            </a:r>
            <a:br>
              <a:rPr lang="en-US" altLang="zh-CN" sz="4400" dirty="0" smtClean="0">
                <a:ea typeface="宋体" pitchFamily="2" charset="-122"/>
              </a:rPr>
            </a:br>
            <a:r>
              <a:rPr lang="en-US" altLang="zh-CN" sz="4400" dirty="0" smtClean="0">
                <a:ea typeface="宋体" pitchFamily="2" charset="-122"/>
              </a:rPr>
              <a:t/>
            </a:r>
            <a:br>
              <a:rPr lang="en-US" altLang="zh-CN" sz="4400" dirty="0" smtClean="0">
                <a:ea typeface="宋体" pitchFamily="2" charset="-122"/>
              </a:rPr>
            </a:br>
            <a:r>
              <a:rPr lang="en-US" altLang="zh-CN" sz="4400" dirty="0" smtClean="0">
                <a:ea typeface="宋体" pitchFamily="2" charset="-122"/>
              </a:rPr>
              <a:t/>
            </a:r>
            <a:br>
              <a:rPr lang="en-US" altLang="zh-CN" sz="4400" dirty="0" smtClean="0">
                <a:ea typeface="宋体" pitchFamily="2" charset="-122"/>
              </a:rPr>
            </a:br>
            <a:r>
              <a:rPr lang="en-US" altLang="zh-CN" sz="1400" dirty="0" smtClean="0">
                <a:ea typeface="宋体" pitchFamily="2" charset="-122"/>
              </a:rPr>
              <a:t>9      </a:t>
            </a:r>
            <a:endParaRPr lang="zh-CN" altLang="en-US" sz="4400" dirty="0" smtClean="0">
              <a:ea typeface="宋体" pitchFamily="2" charset="-122"/>
            </a:endParaRPr>
          </a:p>
        </p:txBody>
      </p:sp>
      <p:pic>
        <p:nvPicPr>
          <p:cNvPr id="1026" name="Picture 2" descr="C:\Users\admin\Desktop\shiguanlitupian-19512972_1.jpg"/>
          <p:cNvPicPr>
            <a:picLocks noChangeAspect="1" noChangeArrowheads="1"/>
          </p:cNvPicPr>
          <p:nvPr/>
        </p:nvPicPr>
        <p:blipFill>
          <a:blip r:embed="rId2" cstate="print"/>
          <a:srcRect/>
          <a:stretch>
            <a:fillRect/>
          </a:stretch>
        </p:blipFill>
        <p:spPr bwMode="auto">
          <a:xfrm>
            <a:off x="3491925" y="404790"/>
            <a:ext cx="4667250" cy="6267450"/>
          </a:xfrm>
          <a:prstGeom prst="rect">
            <a:avLst/>
          </a:prstGeom>
          <a:noFill/>
        </p:spPr>
      </p:pic>
      <p:sp>
        <p:nvSpPr>
          <p:cNvPr id="5" name="矩形 4"/>
          <p:cNvSpPr/>
          <p:nvPr/>
        </p:nvSpPr>
        <p:spPr>
          <a:xfrm>
            <a:off x="467715" y="1412860"/>
            <a:ext cx="2520175" cy="1754326"/>
          </a:xfrm>
          <a:prstGeom prst="rect">
            <a:avLst/>
          </a:prstGeom>
        </p:spPr>
        <p:txBody>
          <a:bodyPr wrap="square">
            <a:spAutoFit/>
          </a:bodyPr>
          <a:lstStyle/>
          <a:p>
            <a:pPr marL="342900" indent="-342900">
              <a:defRPr/>
            </a:pPr>
            <a:r>
              <a:rPr lang="zh-CN" altLang="zh-CN" b="1" dirty="0" smtClean="0">
                <a:latin typeface="宋体" panose="02010600030101010101" pitchFamily="2" charset="-122"/>
                <a:sym typeface="+mn-ea"/>
              </a:rPr>
              <a:t>安全生产事关：</a:t>
            </a:r>
          </a:p>
          <a:p>
            <a:pPr marL="342900" indent="-342900">
              <a:defRPr/>
            </a:pPr>
            <a:r>
              <a:rPr lang="en-US" altLang="zh-CN" b="1" dirty="0" smtClean="0">
                <a:latin typeface="宋体" panose="02010600030101010101" pitchFamily="2" charset="-122"/>
                <a:sym typeface="+mn-ea"/>
              </a:rPr>
              <a:t>    </a:t>
            </a:r>
          </a:p>
          <a:p>
            <a:pPr marL="342900" indent="-342900">
              <a:defRPr/>
            </a:pPr>
            <a:endParaRPr lang="en-US" altLang="zh-CN" b="1" dirty="0" smtClean="0">
              <a:latin typeface="宋体" panose="02010600030101010101" pitchFamily="2" charset="-122"/>
              <a:sym typeface="+mn-ea"/>
            </a:endParaRPr>
          </a:p>
          <a:p>
            <a:pPr marL="342900" indent="-342900">
              <a:defRPr/>
            </a:pPr>
            <a:r>
              <a:rPr lang="zh-CN" altLang="en-US" b="1" dirty="0" smtClean="0">
                <a:latin typeface="宋体" panose="02010600030101010101" pitchFamily="2" charset="-122"/>
                <a:sym typeface="+mn-ea"/>
              </a:rPr>
              <a:t>个人</a:t>
            </a:r>
            <a:r>
              <a:rPr lang="zh-CN" altLang="zh-CN" b="1" dirty="0" smtClean="0">
                <a:solidFill>
                  <a:srgbClr val="FF0000"/>
                </a:solidFill>
                <a:latin typeface="宋体" panose="02010600030101010101" pitchFamily="2" charset="-122"/>
                <a:sym typeface="+mn-ea"/>
              </a:rPr>
              <a:t>生命健康</a:t>
            </a:r>
            <a:r>
              <a:rPr lang="en-US" altLang="zh-CN" b="1" dirty="0" smtClean="0">
                <a:solidFill>
                  <a:srgbClr val="FF0000"/>
                </a:solidFill>
                <a:latin typeface="宋体" panose="02010600030101010101" pitchFamily="2" charset="-122"/>
                <a:sym typeface="+mn-ea"/>
              </a:rPr>
              <a:t>  </a:t>
            </a:r>
            <a:r>
              <a:rPr lang="en-US" altLang="zh-CN" b="1" dirty="0" smtClean="0">
                <a:latin typeface="宋体" panose="02010600030101010101" pitchFamily="2" charset="-122"/>
                <a:sym typeface="+mn-ea"/>
              </a:rPr>
              <a:t>  </a:t>
            </a:r>
          </a:p>
          <a:p>
            <a:pPr marL="342900" indent="-342900">
              <a:defRPr/>
            </a:pPr>
            <a:r>
              <a:rPr lang="en-US" altLang="zh-CN" b="1" dirty="0" smtClean="0">
                <a:latin typeface="宋体" panose="02010600030101010101" pitchFamily="2" charset="-122"/>
                <a:sym typeface="+mn-ea"/>
              </a:rPr>
              <a:t>             </a:t>
            </a:r>
          </a:p>
          <a:p>
            <a:pPr marL="342900" indent="-342900">
              <a:defRPr/>
            </a:pPr>
            <a:r>
              <a:rPr lang="zh-CN" altLang="en-US" b="1" dirty="0" smtClean="0">
                <a:latin typeface="宋体" panose="02010600030101010101" pitchFamily="2" charset="-122"/>
                <a:sym typeface="+mn-ea"/>
              </a:rPr>
              <a:t>家</a:t>
            </a:r>
            <a:r>
              <a:rPr lang="zh-CN" altLang="zh-CN" b="1" dirty="0" smtClean="0">
                <a:latin typeface="宋体" panose="02010600030101010101" pitchFamily="2" charset="-122"/>
                <a:sym typeface="+mn-ea"/>
              </a:rPr>
              <a:t>庭</a:t>
            </a:r>
            <a:r>
              <a:rPr lang="zh-CN" altLang="zh-CN" b="1" dirty="0" smtClean="0">
                <a:solidFill>
                  <a:srgbClr val="FF0000"/>
                </a:solidFill>
                <a:latin typeface="宋体" panose="02010600030101010101" pitchFamily="2" charset="-122"/>
                <a:sym typeface="+mn-ea"/>
              </a:rPr>
              <a:t>幸福</a:t>
            </a:r>
            <a:r>
              <a:rPr lang="en-US" altLang="zh-CN" b="1" dirty="0" smtClean="0">
                <a:latin typeface="宋体" panose="02010600030101010101" pitchFamily="2" charset="-122"/>
                <a:sym typeface="+mn-ea"/>
              </a:rPr>
              <a:t> </a:t>
            </a:r>
            <a:endParaRPr lang="zh-CN"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2000" b="1" dirty="0" smtClean="0">
                <a:solidFill>
                  <a:schemeClr val="tx1"/>
                </a:solidFill>
                <a:latin typeface="宋体" panose="02010600030101010101" pitchFamily="2" charset="-122"/>
                <a:ea typeface="宋体" panose="02010600030101010101" pitchFamily="2" charset="-122"/>
              </a:rPr>
              <a:t>1</a:t>
            </a:r>
            <a:r>
              <a:rPr lang="zh-CN" altLang="en-US" sz="2000" b="1" dirty="0" smtClean="0">
                <a:solidFill>
                  <a:schemeClr val="tx1"/>
                </a:solidFill>
                <a:latin typeface="宋体" panose="02010600030101010101" pitchFamily="2" charset="-122"/>
                <a:ea typeface="宋体" panose="02010600030101010101" pitchFamily="2" charset="-122"/>
              </a:rPr>
              <a:t>、</a:t>
            </a:r>
            <a:r>
              <a:rPr lang="en-US" altLang="zh-CN" sz="2000" b="1" dirty="0" smtClean="0">
                <a:solidFill>
                  <a:srgbClr val="FF0000"/>
                </a:solidFill>
                <a:latin typeface="宋体" panose="02010600030101010101" pitchFamily="2" charset="-122"/>
                <a:ea typeface="宋体" panose="02010600030101010101" pitchFamily="2" charset="-122"/>
              </a:rPr>
              <a:t>安全培训</a:t>
            </a:r>
            <a:r>
              <a:rPr lang="en-US" altLang="zh-CN" sz="2000" b="1" dirty="0" smtClean="0">
                <a:solidFill>
                  <a:schemeClr val="tx1"/>
                </a:solidFill>
                <a:latin typeface="宋体" panose="02010600030101010101" pitchFamily="2" charset="-122"/>
                <a:ea typeface="宋体" panose="02010600030101010101" pitchFamily="2" charset="-122"/>
              </a:rPr>
              <a:t>：提高</a:t>
            </a:r>
            <a:r>
              <a:rPr lang="en-US" altLang="zh-CN" sz="2000" b="1" dirty="0" smtClean="0">
                <a:solidFill>
                  <a:srgbClr val="0070C0"/>
                </a:solidFill>
                <a:latin typeface="宋体" panose="02010600030101010101" pitchFamily="2" charset="-122"/>
                <a:ea typeface="宋体" panose="02010600030101010101" pitchFamily="2" charset="-122"/>
              </a:rPr>
              <a:t>企业安全管理</a:t>
            </a:r>
            <a:r>
              <a:rPr lang="en-US" altLang="zh-CN" sz="2000" b="1" dirty="0" smtClean="0">
                <a:latin typeface="宋体" panose="02010600030101010101" pitchFamily="2" charset="-122"/>
                <a:ea typeface="宋体" panose="02010600030101010101" pitchFamily="2" charset="-122"/>
              </a:rPr>
              <a:t>水平和</a:t>
            </a:r>
            <a:r>
              <a:rPr lang="en-US" altLang="zh-CN" sz="2000" b="1" dirty="0" smtClean="0">
                <a:solidFill>
                  <a:schemeClr val="tx1"/>
                </a:solidFill>
                <a:latin typeface="宋体" panose="02010600030101010101" pitchFamily="2" charset="-122"/>
                <a:ea typeface="宋体" panose="02010600030101010101" pitchFamily="2" charset="-122"/>
              </a:rPr>
              <a:t>从业人员</a:t>
            </a:r>
            <a:r>
              <a:rPr lang="en-US" altLang="zh-CN" sz="2000" b="1" dirty="0" smtClean="0">
                <a:solidFill>
                  <a:srgbClr val="FF0000"/>
                </a:solidFill>
                <a:latin typeface="宋体" panose="02010600030101010101" pitchFamily="2" charset="-122"/>
                <a:ea typeface="宋体" panose="02010600030101010101" pitchFamily="2" charset="-122"/>
              </a:rPr>
              <a:t>安全素质</a:t>
            </a:r>
            <a:r>
              <a:rPr lang="en-US" altLang="zh-CN" sz="2000" b="1" dirty="0" smtClean="0">
                <a:solidFill>
                  <a:schemeClr val="tx1"/>
                </a:solidFill>
                <a:latin typeface="宋体" panose="02010600030101010101" pitchFamily="2" charset="-122"/>
                <a:ea typeface="宋体" panose="02010600030101010101" pitchFamily="2" charset="-122"/>
              </a:rPr>
              <a:t>，防止和减少</a:t>
            </a:r>
            <a:r>
              <a:rPr lang="en-US" altLang="zh-CN" sz="2000" b="1" dirty="0" err="1" smtClean="0">
                <a:solidFill>
                  <a:schemeClr val="tx1"/>
                </a:solidFill>
                <a:latin typeface="宋体" panose="02010600030101010101" pitchFamily="2" charset="-122"/>
                <a:ea typeface="宋体" panose="02010600030101010101" pitchFamily="2" charset="-122"/>
              </a:rPr>
              <a:t>各种安全事故的发生，实现安全生产</a:t>
            </a:r>
            <a:r>
              <a:rPr lang="en-US" altLang="zh-CN" sz="2000" b="1" dirty="0" smtClean="0">
                <a:solidFill>
                  <a:schemeClr val="tx1"/>
                </a:solidFill>
                <a:latin typeface="宋体" panose="02010600030101010101" pitchFamily="2" charset="-122"/>
                <a:ea typeface="宋体" panose="02010600030101010101" pitchFamily="2" charset="-122"/>
              </a:rPr>
              <a:t>。</a:t>
            </a:r>
          </a:p>
          <a:p>
            <a:pPr marL="342900" indent="-342900" algn="l">
              <a:defRPr/>
            </a:pPr>
            <a:r>
              <a:rPr lang="en-US" altLang="zh-CN" sz="1400" dirty="0" smtClean="0">
                <a:solidFill>
                  <a:srgbClr val="FF0000"/>
                </a:solidFill>
                <a:latin typeface="仿宋" panose="02010609060101010101" pitchFamily="49" charset="-122"/>
                <a:ea typeface="仿宋" panose="02010609060101010101" pitchFamily="49" charset="-122"/>
              </a:rPr>
              <a:t>《生产经营单位安全培训规定》</a:t>
            </a:r>
            <a:r>
              <a:rPr lang="zh-CN" altLang="en-US" sz="1400" dirty="0" smtClean="0">
                <a:latin typeface="仿宋" panose="02010609060101010101" pitchFamily="49" charset="-122"/>
                <a:ea typeface="仿宋" panose="02010609060101010101" pitchFamily="49" charset="-122"/>
              </a:rPr>
              <a:t>负责人和管理人员培训主要内容：</a:t>
            </a:r>
            <a:endParaRPr lang="en-US" altLang="zh-CN" sz="1400" dirty="0" smtClean="0">
              <a:latin typeface="仿宋" panose="02010609060101010101" pitchFamily="49" charset="-122"/>
              <a:ea typeface="仿宋" panose="02010609060101010101" pitchFamily="49" charset="-122"/>
            </a:endParaRPr>
          </a:p>
          <a:p>
            <a:pPr algn="l"/>
            <a:r>
              <a:rPr lang="zh-CN" altLang="zh-CN" sz="2000" dirty="0" smtClean="0">
                <a:latin typeface="仿宋" panose="02010609060101010101" pitchFamily="49" charset="-122"/>
                <a:ea typeface="仿宋" panose="02010609060101010101" pitchFamily="49" charset="-122"/>
                <a:cs typeface="仿宋" panose="02010609060101010101" pitchFamily="49" charset="-122"/>
              </a:rPr>
              <a:t>（一）安全生产方针、政策和有关安全生产的法律、法规、规章及标准； </a:t>
            </a:r>
          </a:p>
          <a:p>
            <a:pPr algn="l"/>
            <a:r>
              <a:rPr lang="zh-CN" altLang="zh-CN" sz="2000" dirty="0" smtClean="0">
                <a:latin typeface="仿宋" panose="02010609060101010101" pitchFamily="49" charset="-122"/>
                <a:ea typeface="仿宋" panose="02010609060101010101" pitchFamily="49" charset="-122"/>
                <a:cs typeface="仿宋" panose="02010609060101010101" pitchFamily="49" charset="-122"/>
              </a:rPr>
              <a:t>（二）安全生产管理基本知识、安全生产技术、安全生产专业知识； </a:t>
            </a:r>
          </a:p>
          <a:p>
            <a:pPr algn="l"/>
            <a:r>
              <a:rPr lang="zh-CN" altLang="zh-CN" sz="2000" dirty="0" smtClean="0">
                <a:latin typeface="仿宋" panose="02010609060101010101" pitchFamily="49" charset="-122"/>
                <a:ea typeface="仿宋" panose="02010609060101010101" pitchFamily="49" charset="-122"/>
                <a:cs typeface="仿宋" panose="02010609060101010101" pitchFamily="49" charset="-122"/>
              </a:rPr>
              <a:t>（三）危险源管理、事故防范、应急管理以及事故调查处理的有关规定； </a:t>
            </a:r>
          </a:p>
          <a:p>
            <a:pPr algn="l"/>
            <a:r>
              <a:rPr lang="zh-CN" altLang="zh-CN" sz="2000" dirty="0" smtClean="0">
                <a:latin typeface="仿宋" panose="02010609060101010101" pitchFamily="49" charset="-122"/>
                <a:ea typeface="仿宋" panose="02010609060101010101" pitchFamily="49" charset="-122"/>
                <a:cs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cs typeface="仿宋" panose="02010609060101010101" pitchFamily="49" charset="-122"/>
              </a:rPr>
              <a:t>四</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）国内外先进的安全生产管理经验； </a:t>
            </a:r>
          </a:p>
          <a:p>
            <a:pPr algn="l"/>
            <a:r>
              <a:rPr lang="zh-CN" altLang="zh-CN" sz="2000" dirty="0" smtClean="0">
                <a:latin typeface="仿宋" panose="02010609060101010101" pitchFamily="49" charset="-122"/>
                <a:ea typeface="仿宋" panose="02010609060101010101" pitchFamily="49" charset="-122"/>
                <a:cs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cs typeface="仿宋" panose="02010609060101010101" pitchFamily="49" charset="-122"/>
              </a:rPr>
              <a:t>五</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）典型事故和应急救援案例分析</a:t>
            </a:r>
            <a:r>
              <a:rPr lang="zh-CN" altLang="en-US" sz="2000" dirty="0" smtClean="0">
                <a:latin typeface="仿宋" panose="02010609060101010101" pitchFamily="49" charset="-122"/>
                <a:ea typeface="仿宋" panose="02010609060101010101" pitchFamily="49" charset="-122"/>
                <a:cs typeface="仿宋" panose="02010609060101010101" pitchFamily="49" charset="-122"/>
              </a:rPr>
              <a:t>。</a:t>
            </a:r>
            <a:endParaRPr lang="en-US" altLang="zh-CN" sz="20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zh-CN" altLang="en-US" sz="1600" dirty="0" smtClean="0">
              <a:solidFill>
                <a:srgbClr val="0070C0"/>
              </a:solidFill>
              <a:latin typeface="宋体" panose="02010600030101010101" pitchFamily="2" charset="-122"/>
              <a:ea typeface="宋体" panose="02010600030101010101" pitchFamily="2" charset="-122"/>
              <a:sym typeface="+mn-ea"/>
            </a:endParaRPr>
          </a:p>
          <a:p>
            <a:pPr marL="342900" indent="-342900" algn="l">
              <a:defRPr/>
            </a:pPr>
            <a:r>
              <a:rPr lang="zh-CN" altLang="en-US" sz="1600" dirty="0" smtClean="0">
                <a:solidFill>
                  <a:srgbClr val="0070C0"/>
                </a:solidFill>
                <a:latin typeface="宋体" panose="02010600030101010101" pitchFamily="2" charset="-122"/>
                <a:ea typeface="宋体" panose="02010600030101010101" pitchFamily="2" charset="-122"/>
                <a:sym typeface="+mn-ea"/>
              </a:rPr>
              <a:t>2021年11月至2022年10月开展安全生产培训</a:t>
            </a:r>
            <a:r>
              <a:rPr lang="zh-CN" altLang="en-US" sz="1600" b="1" dirty="0" smtClean="0">
                <a:solidFill>
                  <a:srgbClr val="FF0000"/>
                </a:solidFill>
                <a:latin typeface="宋体" panose="02010600030101010101" pitchFamily="2" charset="-122"/>
                <a:ea typeface="宋体" panose="02010600030101010101" pitchFamily="2" charset="-122"/>
                <a:sym typeface="+mn-ea"/>
              </a:rPr>
              <a:t>“走过场”</a:t>
            </a:r>
            <a:r>
              <a:rPr lang="zh-CN" altLang="en-US" sz="1600" dirty="0" smtClean="0">
                <a:solidFill>
                  <a:srgbClr val="0070C0"/>
                </a:solidFill>
                <a:latin typeface="宋体" panose="02010600030101010101" pitchFamily="2" charset="-122"/>
                <a:ea typeface="宋体" panose="02010600030101010101" pitchFamily="2" charset="-122"/>
                <a:sym typeface="+mn-ea"/>
              </a:rPr>
              <a:t>专项整治</a:t>
            </a:r>
          </a:p>
          <a:p>
            <a:pPr marL="342900" indent="-342900" algn="l">
              <a:defRPr/>
            </a:pPr>
            <a:r>
              <a:rPr lang="zh-CN" altLang="en-US" sz="1400" dirty="0">
                <a:latin typeface="仿宋" panose="02010609060101010101" pitchFamily="49" charset="-122"/>
                <a:ea typeface="仿宋" panose="02010609060101010101" pitchFamily="49" charset="-122"/>
                <a:cs typeface="仿宋" panose="02010609060101010101" pitchFamily="49" charset="-122"/>
              </a:rPr>
              <a:t>（三）生产经营单位。</a:t>
            </a:r>
          </a:p>
          <a:p>
            <a:pPr marL="342900" indent="-342900" algn="l">
              <a:defRPr/>
            </a:pPr>
            <a:r>
              <a:rPr lang="zh-CN" altLang="en-US" sz="1400" b="1" dirty="0">
                <a:solidFill>
                  <a:srgbClr val="FF0000"/>
                </a:solidFill>
                <a:latin typeface="仿宋" panose="02010609060101010101" pitchFamily="49" charset="-122"/>
                <a:ea typeface="仿宋" panose="02010609060101010101" pitchFamily="49" charset="-122"/>
                <a:cs typeface="仿宋" panose="02010609060101010101" pitchFamily="49" charset="-122"/>
              </a:rPr>
              <a:t>1.是否存在未制定本单位安全生产培训计划、未按计划实施培训的情况。</a:t>
            </a:r>
          </a:p>
          <a:p>
            <a:pPr marL="342900" indent="-342900" algn="l">
              <a:defRPr/>
            </a:pPr>
            <a:r>
              <a:rPr lang="zh-CN" altLang="en-US" sz="1400" dirty="0">
                <a:latin typeface="仿宋" panose="02010609060101010101" pitchFamily="49" charset="-122"/>
                <a:ea typeface="仿宋" panose="02010609060101010101" pitchFamily="49" charset="-122"/>
                <a:cs typeface="仿宋" panose="02010609060101010101" pitchFamily="49" charset="-122"/>
              </a:rPr>
              <a:t>2.是否存在特种作业人员无证上岗或持假证上岗的情况。</a:t>
            </a:r>
          </a:p>
          <a:p>
            <a:pPr marL="342900" indent="-342900" algn="l">
              <a:defRPr/>
            </a:pPr>
            <a:r>
              <a:rPr lang="zh-CN" altLang="en-US" sz="1400" dirty="0">
                <a:latin typeface="仿宋" panose="02010609060101010101" pitchFamily="49" charset="-122"/>
                <a:ea typeface="仿宋" panose="02010609060101010101" pitchFamily="49" charset="-122"/>
                <a:cs typeface="仿宋" panose="02010609060101010101" pitchFamily="49" charset="-122"/>
              </a:rPr>
              <a:t>3.危险化学品、烟花爆竹、金属冶炼等生产经营单位（以下简称高危行业生产经营单位）主要负责人、</a:t>
            </a:r>
          </a:p>
          <a:p>
            <a:pPr marL="342900" indent="-342900" algn="l">
              <a:defRPr/>
            </a:pPr>
            <a:r>
              <a:rPr lang="zh-CN" altLang="en-US" sz="1400" dirty="0">
                <a:latin typeface="仿宋" panose="02010609060101010101" pitchFamily="49" charset="-122"/>
                <a:ea typeface="仿宋" panose="02010609060101010101" pitchFamily="49" charset="-122"/>
                <a:cs typeface="仿宋" panose="02010609060101010101" pitchFamily="49" charset="-122"/>
              </a:rPr>
              <a:t> </a:t>
            </a:r>
            <a:r>
              <a:rPr lang="en-US" altLang="zh-CN" sz="1400" dirty="0">
                <a:latin typeface="仿宋" panose="02010609060101010101" pitchFamily="49" charset="-122"/>
                <a:ea typeface="仿宋" panose="02010609060101010101" pitchFamily="49" charset="-122"/>
                <a:cs typeface="仿宋" panose="02010609060101010101" pitchFamily="49" charset="-122"/>
              </a:rPr>
              <a:t> </a:t>
            </a:r>
            <a:r>
              <a:rPr lang="zh-CN" altLang="en-US" sz="1400" dirty="0">
                <a:latin typeface="仿宋" panose="02010609060101010101" pitchFamily="49" charset="-122"/>
                <a:ea typeface="仿宋" panose="02010609060101010101" pitchFamily="49" charset="-122"/>
                <a:cs typeface="仿宋" panose="02010609060101010101" pitchFamily="49" charset="-122"/>
              </a:rPr>
              <a:t>安全生产管理人员是否存在未按照规定经应急管理部门对其安全生产知识和管理能力考核合格的情况。</a:t>
            </a:r>
          </a:p>
          <a:p>
            <a:pPr marL="342900" indent="-342900" algn="l">
              <a:defRPr/>
            </a:pPr>
            <a:r>
              <a:rPr lang="zh-CN" altLang="en-US" sz="1400" b="1" dirty="0">
                <a:solidFill>
                  <a:srgbClr val="FF0000"/>
                </a:solidFill>
                <a:latin typeface="仿宋" panose="02010609060101010101" pitchFamily="49" charset="-122"/>
                <a:ea typeface="仿宋" panose="02010609060101010101" pitchFamily="49" charset="-122"/>
                <a:cs typeface="仿宋" panose="02010609060101010101" pitchFamily="49" charset="-122"/>
              </a:rPr>
              <a:t>4.是否存在未如实记录安全生产教育和培训情况。</a:t>
            </a:r>
            <a:endParaRPr lang="zh-CN" altLang="en-US" sz="1400" dirty="0">
              <a:solidFill>
                <a:srgbClr val="FF0000"/>
              </a:solidFill>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endParaRPr lang="zh-CN" altLang="en-US" sz="1400" dirty="0">
              <a:solidFill>
                <a:srgbClr val="FF0000"/>
              </a:solidFill>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marL="342900" indent="-342900"/>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展示新作为新担当</a:t>
            </a:r>
            <a:endParaRPr lang="en-US" altLang="zh-CN" sz="24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908050"/>
            <a:ext cx="8640763" cy="5546725"/>
          </a:xfrm>
        </p:spPr>
        <p:txBody>
          <a:bodyPr/>
          <a:lstStyle/>
          <a:p>
            <a:pPr marL="342900" indent="-342900" algn="l">
              <a:defRPr/>
            </a:pPr>
            <a:r>
              <a:rPr lang="en-US" altLang="zh-CN" sz="2000" b="1" dirty="0" err="1" smtClean="0">
                <a:solidFill>
                  <a:schemeClr val="tx1"/>
                </a:solidFill>
                <a:latin typeface="宋体" panose="02010600030101010101" pitchFamily="2" charset="-122"/>
                <a:ea typeface="宋体" panose="02010600030101010101" pitchFamily="2" charset="-122"/>
              </a:rPr>
              <a:t>从业人员</a:t>
            </a:r>
            <a:r>
              <a:rPr lang="en-US" altLang="zh-CN" sz="2000" b="1" dirty="0" err="1" smtClean="0">
                <a:solidFill>
                  <a:srgbClr val="FF0000"/>
                </a:solidFill>
                <a:latin typeface="宋体" panose="02010600030101010101" pitchFamily="2" charset="-122"/>
                <a:ea typeface="宋体" panose="02010600030101010101" pitchFamily="2" charset="-122"/>
              </a:rPr>
              <a:t>安全素质</a:t>
            </a:r>
            <a:r>
              <a:rPr lang="en-US" altLang="zh-CN" sz="2000" b="1" dirty="0" err="1" smtClean="0">
                <a:solidFill>
                  <a:schemeClr val="tx1"/>
                </a:solidFill>
                <a:latin typeface="宋体" panose="02010600030101010101" pitchFamily="2" charset="-122"/>
                <a:ea typeface="宋体" panose="02010600030101010101" pitchFamily="2" charset="-122"/>
              </a:rPr>
              <a:t>包括：安全</a:t>
            </a:r>
            <a:r>
              <a:rPr lang="en-US" altLang="zh-CN" sz="2000" b="1" dirty="0" err="1" smtClean="0">
                <a:solidFill>
                  <a:srgbClr val="FF0000"/>
                </a:solidFill>
                <a:latin typeface="宋体" panose="02010600030101010101" pitchFamily="2" charset="-122"/>
                <a:ea typeface="宋体" panose="02010600030101010101" pitchFamily="2" charset="-122"/>
              </a:rPr>
              <a:t>意识</a:t>
            </a:r>
            <a:r>
              <a:rPr lang="en-US" altLang="zh-CN" sz="2000" b="1" dirty="0" err="1" smtClean="0">
                <a:solidFill>
                  <a:schemeClr val="tx1"/>
                </a:solidFill>
                <a:latin typeface="宋体" panose="02010600030101010101" pitchFamily="2" charset="-122"/>
                <a:ea typeface="宋体" panose="02010600030101010101" pitchFamily="2" charset="-122"/>
              </a:rPr>
              <a:t>、安全</a:t>
            </a:r>
            <a:r>
              <a:rPr lang="en-US" altLang="zh-CN" sz="2000" b="1" dirty="0" err="1" smtClean="0">
                <a:solidFill>
                  <a:srgbClr val="FF0000"/>
                </a:solidFill>
                <a:latin typeface="宋体" panose="02010600030101010101" pitchFamily="2" charset="-122"/>
                <a:ea typeface="宋体" panose="02010600030101010101" pitchFamily="2" charset="-122"/>
              </a:rPr>
              <a:t>知识</a:t>
            </a:r>
            <a:r>
              <a:rPr lang="en-US" altLang="zh-CN" sz="2000" b="1" dirty="0" err="1" smtClean="0">
                <a:solidFill>
                  <a:schemeClr val="tx1"/>
                </a:solidFill>
                <a:latin typeface="宋体" panose="02010600030101010101" pitchFamily="2" charset="-122"/>
                <a:ea typeface="宋体" panose="02010600030101010101" pitchFamily="2" charset="-122"/>
              </a:rPr>
              <a:t>、安全</a:t>
            </a:r>
            <a:r>
              <a:rPr lang="en-US" altLang="zh-CN" sz="2000" b="1" dirty="0" err="1" smtClean="0">
                <a:solidFill>
                  <a:srgbClr val="FF0000"/>
                </a:solidFill>
                <a:latin typeface="宋体" panose="02010600030101010101" pitchFamily="2" charset="-122"/>
                <a:ea typeface="宋体" panose="02010600030101010101" pitchFamily="2" charset="-122"/>
              </a:rPr>
              <a:t>技能</a:t>
            </a:r>
            <a:r>
              <a:rPr lang="en-US" altLang="zh-CN" sz="2000" b="1" dirty="0" smtClean="0">
                <a:solidFill>
                  <a:schemeClr val="tx1"/>
                </a:solidFill>
                <a:latin typeface="宋体" panose="02010600030101010101" pitchFamily="2" charset="-122"/>
                <a:ea typeface="宋体" panose="02010600030101010101" pitchFamily="2" charset="-122"/>
              </a:rPr>
              <a:t>。</a:t>
            </a:r>
          </a:p>
          <a:p>
            <a:pPr marL="342900" indent="-342900" algn="l">
              <a:defRPr/>
            </a:pPr>
            <a:r>
              <a:rPr lang="en-US" altLang="zh-CN" sz="1600" b="1" dirty="0" smtClean="0">
                <a:latin typeface="仿宋" panose="02010609060101010101" pitchFamily="49" charset="-122"/>
                <a:ea typeface="仿宋" panose="02010609060101010101" pitchFamily="49" charset="-122"/>
                <a:sym typeface="+mn-ea"/>
              </a:rPr>
              <a:t>提高安全</a:t>
            </a:r>
            <a:r>
              <a:rPr lang="en-US" altLang="zh-CN" sz="1600" b="1" dirty="0" smtClean="0">
                <a:solidFill>
                  <a:srgbClr val="FF0000"/>
                </a:solidFill>
                <a:latin typeface="仿宋" panose="02010609060101010101" pitchFamily="49" charset="-122"/>
                <a:ea typeface="仿宋" panose="02010609060101010101" pitchFamily="49" charset="-122"/>
                <a:sym typeface="+mn-ea"/>
              </a:rPr>
              <a:t>意识</a:t>
            </a:r>
            <a:r>
              <a:rPr lang="en-US" altLang="zh-CN" sz="1600" b="1" dirty="0" smtClean="0">
                <a:latin typeface="仿宋" panose="02010609060101010101" pitchFamily="49" charset="-122"/>
                <a:ea typeface="仿宋" panose="02010609060101010101" pitchFamily="49" charset="-122"/>
                <a:sym typeface="+mn-ea"/>
              </a:rPr>
              <a:t>，时刻绷紧头脑中安全这根弦，做到居安思危、警钟长鸣；</a:t>
            </a:r>
            <a:endParaRPr lang="en-US" altLang="zh-CN" sz="1600" b="1" dirty="0" smtClean="0">
              <a:solidFill>
                <a:schemeClr val="tx1"/>
              </a:solidFill>
              <a:latin typeface="仿宋" panose="02010609060101010101" pitchFamily="49" charset="-122"/>
              <a:ea typeface="仿宋" panose="02010609060101010101" pitchFamily="49" charset="-122"/>
            </a:endParaRPr>
          </a:p>
          <a:p>
            <a:pPr marL="342900" indent="-342900" algn="l">
              <a:defRPr/>
            </a:pPr>
            <a:r>
              <a:rPr lang="en-US" altLang="zh-CN" sz="1600" b="1" dirty="0" smtClean="0">
                <a:latin typeface="仿宋" panose="02010609060101010101" pitchFamily="49" charset="-122"/>
                <a:ea typeface="仿宋" panose="02010609060101010101" pitchFamily="49" charset="-122"/>
                <a:sym typeface="+mn-ea"/>
              </a:rPr>
              <a:t>学习安全</a:t>
            </a:r>
            <a:r>
              <a:rPr lang="en-US" altLang="zh-CN" sz="1600" b="1" dirty="0" smtClean="0">
                <a:solidFill>
                  <a:srgbClr val="FF0000"/>
                </a:solidFill>
                <a:latin typeface="仿宋" panose="02010609060101010101" pitchFamily="49" charset="-122"/>
                <a:ea typeface="仿宋" panose="02010609060101010101" pitchFamily="49" charset="-122"/>
                <a:sym typeface="+mn-ea"/>
              </a:rPr>
              <a:t>知识</a:t>
            </a:r>
            <a:r>
              <a:rPr lang="en-US" altLang="zh-CN" sz="1600" b="1" dirty="0" smtClean="0">
                <a:latin typeface="仿宋" panose="02010609060101010101" pitchFamily="49" charset="-122"/>
                <a:ea typeface="仿宋" panose="02010609060101010101" pitchFamily="49" charset="-122"/>
                <a:sym typeface="+mn-ea"/>
              </a:rPr>
              <a:t>，掌握安全知识，减少和避免各种安全事故的发生；</a:t>
            </a:r>
            <a:endParaRPr lang="en-US" altLang="zh-CN" sz="1600" b="1" dirty="0" smtClean="0">
              <a:solidFill>
                <a:schemeClr val="tx1"/>
              </a:solidFill>
              <a:latin typeface="仿宋" panose="02010609060101010101" pitchFamily="49" charset="-122"/>
              <a:ea typeface="仿宋" panose="02010609060101010101" pitchFamily="49" charset="-122"/>
            </a:endParaRPr>
          </a:p>
          <a:p>
            <a:pPr marL="342900" indent="-342900" algn="l">
              <a:defRPr/>
            </a:pPr>
            <a:r>
              <a:rPr lang="en-US" altLang="zh-CN" sz="1600" b="1" dirty="0" smtClean="0">
                <a:latin typeface="仿宋" panose="02010609060101010101" pitchFamily="49" charset="-122"/>
                <a:ea typeface="仿宋" panose="02010609060101010101" pitchFamily="49" charset="-122"/>
                <a:sym typeface="+mn-ea"/>
              </a:rPr>
              <a:t>掌握安全</a:t>
            </a:r>
            <a:r>
              <a:rPr lang="en-US" altLang="zh-CN" sz="1600" b="1" dirty="0" smtClean="0">
                <a:solidFill>
                  <a:srgbClr val="FF0000"/>
                </a:solidFill>
                <a:latin typeface="仿宋" panose="02010609060101010101" pitchFamily="49" charset="-122"/>
                <a:ea typeface="仿宋" panose="02010609060101010101" pitchFamily="49" charset="-122"/>
                <a:sym typeface="+mn-ea"/>
              </a:rPr>
              <a:t>技能</a:t>
            </a:r>
            <a:r>
              <a:rPr lang="en-US" altLang="zh-CN" sz="1600" b="1" dirty="0" smtClean="0">
                <a:latin typeface="仿宋" panose="02010609060101010101" pitchFamily="49" charset="-122"/>
                <a:ea typeface="仿宋" panose="02010609060101010101" pitchFamily="49" charset="-122"/>
                <a:sym typeface="+mn-ea"/>
              </a:rPr>
              <a:t>，实现工作中的正确操作，避免蛮干盲干引发安全生产事故。</a:t>
            </a:r>
            <a:endParaRPr lang="en-US" altLang="zh-CN" sz="2000" b="1" dirty="0" smtClean="0">
              <a:solidFill>
                <a:schemeClr val="tx1"/>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chemeClr val="tx1"/>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chemeClr val="tx1"/>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chemeClr val="tx1"/>
              </a:solidFill>
              <a:latin typeface="宋体" panose="02010600030101010101" pitchFamily="2" charset="-122"/>
              <a:ea typeface="宋体" panose="02010600030101010101" pitchFamily="2" charset="-122"/>
            </a:endParaRPr>
          </a:p>
          <a:p>
            <a:pPr marL="342900" indent="-342900" algn="l">
              <a:defRPr/>
            </a:pPr>
            <a:endParaRPr lang="en-US" altLang="zh-CN" sz="2000" b="1" dirty="0" smtClean="0">
              <a:solidFill>
                <a:schemeClr val="tx1"/>
              </a:solidFill>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2" cstate="print"/>
          <a:stretch>
            <a:fillRect/>
          </a:stretch>
        </p:blipFill>
        <p:spPr>
          <a:xfrm>
            <a:off x="467995" y="3140710"/>
            <a:ext cx="2278380" cy="3095625"/>
          </a:xfrm>
          <a:prstGeom prst="rect">
            <a:avLst/>
          </a:prstGeom>
        </p:spPr>
      </p:pic>
      <p:pic>
        <p:nvPicPr>
          <p:cNvPr id="3" name="图片 2"/>
          <p:cNvPicPr>
            <a:picLocks noChangeAspect="1"/>
          </p:cNvPicPr>
          <p:nvPr/>
        </p:nvPicPr>
        <p:blipFill>
          <a:blip r:embed="rId3" cstate="print"/>
          <a:stretch>
            <a:fillRect/>
          </a:stretch>
        </p:blipFill>
        <p:spPr>
          <a:xfrm>
            <a:off x="2773680" y="3140710"/>
            <a:ext cx="6191250" cy="3095625"/>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2000" b="1" dirty="0" smtClean="0">
                <a:solidFill>
                  <a:srgbClr val="0070C0"/>
                </a:solidFill>
                <a:latin typeface="宋体" panose="02010600030101010101" pitchFamily="2" charset="-122"/>
                <a:ea typeface="宋体" panose="02010600030101010101" pitchFamily="2" charset="-122"/>
                <a:sym typeface="+mn-ea"/>
              </a:rPr>
              <a:t>2</a:t>
            </a:r>
            <a:r>
              <a:rPr lang="zh-CN" altLang="en-US" sz="2000" b="1" dirty="0" smtClean="0">
                <a:solidFill>
                  <a:srgbClr val="0070C0"/>
                </a:solidFill>
                <a:latin typeface="宋体" panose="02010600030101010101" pitchFamily="2" charset="-122"/>
                <a:ea typeface="宋体" panose="02010600030101010101" pitchFamily="2" charset="-122"/>
                <a:sym typeface="+mn-ea"/>
              </a:rPr>
              <a:t>、</a:t>
            </a:r>
            <a:r>
              <a:rPr lang="zh-CN" altLang="en-US" sz="1800" b="1" dirty="0" smtClean="0">
                <a:solidFill>
                  <a:srgbClr val="0070C0"/>
                </a:solidFill>
                <a:latin typeface="宋体" panose="02010600030101010101" pitchFamily="2" charset="-122"/>
                <a:ea typeface="宋体" panose="02010600030101010101" pitchFamily="2" charset="-122"/>
                <a:sym typeface="+mn-ea"/>
              </a:rPr>
              <a:t>制定和落实本单位（部门）各岗位人员安全生产责任制。</a:t>
            </a:r>
          </a:p>
          <a:p>
            <a:pPr marL="342900" indent="-342900" algn="l">
              <a:defRPr/>
            </a:pPr>
            <a:r>
              <a:rPr lang="en-US" altLang="zh-CN" sz="1400" dirty="0" smtClean="0">
                <a:solidFill>
                  <a:srgbClr val="0070C0"/>
                </a:solidFill>
                <a:latin typeface="仿宋" panose="02010609060101010101" pitchFamily="49" charset="-122"/>
                <a:ea typeface="仿宋" panose="02010609060101010101" pitchFamily="49" charset="-122"/>
                <a:sym typeface="+mn-ea"/>
              </a:rPr>
              <a:t>    </a:t>
            </a:r>
            <a:endParaRPr lang="zh-CN" altLang="en-US" sz="1600" b="1" dirty="0" smtClean="0">
              <a:solidFill>
                <a:srgbClr val="0070C0"/>
              </a:solidFill>
              <a:latin typeface="仿宋" panose="02010609060101010101" pitchFamily="49" charset="-122"/>
              <a:ea typeface="仿宋" panose="02010609060101010101" pitchFamily="49" charset="-122"/>
              <a:sym typeface="+mn-ea"/>
            </a:endParaRPr>
          </a:p>
          <a:p>
            <a:pPr marL="342900" indent="-342900" algn="l">
              <a:defRPr/>
            </a:pPr>
            <a:r>
              <a:rPr lang="zh-CN" altLang="en-US" sz="1600" dirty="0" smtClean="0">
                <a:solidFill>
                  <a:schemeClr val="tx1"/>
                </a:solidFill>
                <a:latin typeface="宋体" panose="02010600030101010101" pitchFamily="2" charset="-122"/>
                <a:ea typeface="宋体" panose="02010600030101010101" pitchFamily="2" charset="-122"/>
                <a:sym typeface="+mn-ea"/>
              </a:rPr>
              <a:t>建立健全</a:t>
            </a:r>
            <a:r>
              <a:rPr lang="zh-CN" altLang="en-US" sz="1600" b="1" dirty="0" smtClean="0">
                <a:solidFill>
                  <a:srgbClr val="0070C0"/>
                </a:solidFill>
                <a:latin typeface="宋体" panose="02010600030101010101" pitchFamily="2" charset="-122"/>
                <a:ea typeface="宋体" panose="02010600030101010101" pitchFamily="2" charset="-122"/>
                <a:sym typeface="+mn-ea"/>
              </a:rPr>
              <a:t>“党政同责、一岗双责、齐抓共管、失职追责”</a:t>
            </a:r>
            <a:r>
              <a:rPr lang="zh-CN" altLang="en-US" sz="1600" dirty="0" smtClean="0">
                <a:solidFill>
                  <a:schemeClr val="tx1"/>
                </a:solidFill>
                <a:latin typeface="宋体" panose="02010600030101010101" pitchFamily="2" charset="-122"/>
                <a:ea typeface="宋体" panose="02010600030101010101" pitchFamily="2" charset="-122"/>
                <a:sym typeface="+mn-ea"/>
              </a:rPr>
              <a:t>的安全生产责任体系</a:t>
            </a:r>
            <a:r>
              <a:rPr lang="zh-CN" altLang="en-US" sz="1600" b="1" dirty="0" smtClean="0">
                <a:solidFill>
                  <a:srgbClr val="0070C0"/>
                </a:solidFill>
                <a:latin typeface="宋体" panose="02010600030101010101" pitchFamily="2" charset="-122"/>
                <a:ea typeface="宋体" panose="02010600030101010101" pitchFamily="2" charset="-122"/>
                <a:sym typeface="+mn-ea"/>
              </a:rPr>
              <a:t>。</a:t>
            </a:r>
            <a:r>
              <a:rPr lang="en-US" altLang="zh-CN" sz="1600" b="1" dirty="0" smtClean="0">
                <a:solidFill>
                  <a:srgbClr val="0070C0"/>
                </a:solidFill>
                <a:latin typeface="宋体" panose="02010600030101010101" pitchFamily="2" charset="-122"/>
                <a:ea typeface="宋体" panose="02010600030101010101" pitchFamily="2" charset="-122"/>
                <a:sym typeface="+mn-ea"/>
              </a:rPr>
              <a:t>--</a:t>
            </a:r>
            <a:r>
              <a:rPr lang="zh-CN" altLang="en-US" sz="1600" b="1" dirty="0" smtClean="0">
                <a:solidFill>
                  <a:srgbClr val="FF0000"/>
                </a:solidFill>
                <a:latin typeface="宋体" panose="02010600030101010101" pitchFamily="2" charset="-122"/>
                <a:ea typeface="宋体" panose="02010600030101010101" pitchFamily="2" charset="-122"/>
                <a:sym typeface="+mn-ea"/>
              </a:rPr>
              <a:t>习近平</a:t>
            </a:r>
          </a:p>
          <a:p>
            <a:pPr marL="342900" indent="-342900" algn="l">
              <a:defRPr/>
            </a:pPr>
            <a:endParaRPr lang="en-US" altLang="zh-CN" sz="1400" b="1" dirty="0" smtClean="0">
              <a:solidFill>
                <a:srgbClr val="0070C0"/>
              </a:solidFill>
              <a:latin typeface="宋体" panose="02010600030101010101" pitchFamily="2" charset="-122"/>
              <a:ea typeface="宋体" panose="02010600030101010101" pitchFamily="2" charset="-122"/>
              <a:sym typeface="+mn-ea"/>
            </a:endParaRPr>
          </a:p>
          <a:p>
            <a:pPr marL="342900" indent="-342900" algn="l">
              <a:defRPr/>
            </a:pPr>
            <a:r>
              <a:rPr lang="zh-CN" altLang="en-US" sz="1400" b="1" dirty="0" smtClean="0">
                <a:solidFill>
                  <a:srgbClr val="0070C0"/>
                </a:solidFill>
                <a:latin typeface="宋体" panose="02010600030101010101" pitchFamily="2" charset="-122"/>
                <a:ea typeface="宋体" panose="02010600030101010101" pitchFamily="2" charset="-122"/>
                <a:sym typeface="+mn-ea"/>
              </a:rPr>
              <a:t>“层层负责、人人有责、各负其责”</a:t>
            </a:r>
            <a:r>
              <a:rPr lang="zh-CN" altLang="en-US" sz="1400" dirty="0" smtClean="0">
                <a:solidFill>
                  <a:schemeClr val="tx1"/>
                </a:solidFill>
                <a:latin typeface="宋体" panose="02010600030101010101" pitchFamily="2" charset="-122"/>
                <a:ea typeface="宋体" panose="02010600030101010101" pitchFamily="2" charset="-122"/>
                <a:sym typeface="+mn-ea"/>
              </a:rPr>
              <a:t>的工作体系并实现有效运转，才能真正解决好</a:t>
            </a:r>
            <a:r>
              <a:rPr lang="zh-CN" altLang="en-US" sz="1400" b="1" dirty="0" smtClean="0">
                <a:solidFill>
                  <a:srgbClr val="FF0000"/>
                </a:solidFill>
                <a:latin typeface="宋体" panose="02010600030101010101" pitchFamily="2" charset="-122"/>
                <a:ea typeface="宋体" panose="02010600030101010101" pitchFamily="2" charset="-122"/>
                <a:sym typeface="+mn-ea"/>
              </a:rPr>
              <a:t>安全责任传递</a:t>
            </a:r>
            <a:r>
              <a:rPr lang="zh-CN" altLang="en-US" sz="1400" b="1" dirty="0" smtClean="0">
                <a:solidFill>
                  <a:srgbClr val="0070C0"/>
                </a:solidFill>
                <a:latin typeface="宋体" panose="02010600030101010101" pitchFamily="2" charset="-122"/>
                <a:ea typeface="宋体" panose="02010600030101010101" pitchFamily="2" charset="-122"/>
                <a:sym typeface="+mn-ea"/>
              </a:rPr>
              <a:t>“上热、中温、下凉”</a:t>
            </a:r>
            <a:r>
              <a:rPr lang="zh-CN" altLang="en-US" sz="1400" dirty="0" smtClean="0">
                <a:solidFill>
                  <a:schemeClr val="tx1"/>
                </a:solidFill>
                <a:latin typeface="宋体" panose="02010600030101010101" pitchFamily="2" charset="-122"/>
                <a:ea typeface="宋体" panose="02010600030101010101" pitchFamily="2" charset="-122"/>
                <a:sym typeface="+mn-ea"/>
              </a:rPr>
              <a:t>问题。</a:t>
            </a:r>
            <a:r>
              <a:rPr lang="en-US" altLang="zh-CN" sz="1600" b="1" dirty="0" smtClean="0">
                <a:solidFill>
                  <a:srgbClr val="0070C0"/>
                </a:solidFill>
                <a:latin typeface="宋体" panose="02010600030101010101" pitchFamily="2" charset="-122"/>
                <a:ea typeface="宋体" panose="02010600030101010101" pitchFamily="2" charset="-122"/>
                <a:sym typeface="+mn-ea"/>
              </a:rPr>
              <a:t>--</a:t>
            </a:r>
            <a:r>
              <a:rPr lang="zh-CN" altLang="en-US" sz="1400" dirty="0" smtClean="0">
                <a:solidFill>
                  <a:srgbClr val="0070C0"/>
                </a:solidFill>
                <a:latin typeface="仿宋" panose="02010609060101010101" pitchFamily="49" charset="-122"/>
                <a:ea typeface="仿宋" panose="02010609060101010101" pitchFamily="49" charset="-122"/>
                <a:sym typeface="+mn-ea"/>
              </a:rPr>
              <a:t>《国务院安委会办公室关于全面加强企业</a:t>
            </a:r>
            <a:r>
              <a:rPr lang="zh-CN" altLang="en-US" sz="1400" b="1" dirty="0" smtClean="0">
                <a:solidFill>
                  <a:srgbClr val="FF0000"/>
                </a:solidFill>
                <a:latin typeface="仿宋" panose="02010609060101010101" pitchFamily="49" charset="-122"/>
                <a:ea typeface="仿宋" panose="02010609060101010101" pitchFamily="49" charset="-122"/>
                <a:sym typeface="+mn-ea"/>
              </a:rPr>
              <a:t>全员安全生产责任制</a:t>
            </a:r>
            <a:r>
              <a:rPr lang="zh-CN" altLang="en-US" sz="1400" dirty="0" smtClean="0">
                <a:solidFill>
                  <a:srgbClr val="0070C0"/>
                </a:solidFill>
                <a:latin typeface="仿宋" panose="02010609060101010101" pitchFamily="49" charset="-122"/>
                <a:ea typeface="仿宋" panose="02010609060101010101" pitchFamily="49" charset="-122"/>
                <a:sym typeface="+mn-ea"/>
              </a:rPr>
              <a:t>工作的通知》</a:t>
            </a:r>
          </a:p>
          <a:p>
            <a:pPr marL="342900" indent="-342900" algn="l">
              <a:defRPr/>
            </a:pPr>
            <a:r>
              <a:rPr lang="zh-CN" altLang="en-US" sz="1800" b="1" dirty="0" smtClean="0">
                <a:solidFill>
                  <a:srgbClr val="FF0000"/>
                </a:solidFill>
                <a:latin typeface="仿宋" panose="02010609060101010101" pitchFamily="49" charset="-122"/>
                <a:ea typeface="仿宋" panose="02010609060101010101" pitchFamily="49" charset="-122"/>
                <a:sym typeface="+mn-ea"/>
              </a:rPr>
              <a:t>“简明扼要、清晰明确、便于操作、适时更新</a:t>
            </a:r>
            <a:r>
              <a:rPr lang="zh-CN" altLang="en-US" sz="1400" b="1" dirty="0" smtClean="0">
                <a:solidFill>
                  <a:srgbClr val="FF0000"/>
                </a:solidFill>
                <a:latin typeface="仿宋" panose="02010609060101010101" pitchFamily="49" charset="-122"/>
                <a:ea typeface="仿宋" panose="02010609060101010101" pitchFamily="49" charset="-122"/>
                <a:sym typeface="+mn-ea"/>
              </a:rPr>
              <a:t>”</a:t>
            </a:r>
            <a:endParaRPr lang="zh-CN" altLang="en-US" sz="1400" dirty="0" smtClean="0">
              <a:solidFill>
                <a:srgbClr val="0070C0"/>
              </a:solidFill>
              <a:latin typeface="仿宋" panose="02010609060101010101" pitchFamily="49" charset="-122"/>
              <a:ea typeface="仿宋" panose="02010609060101010101" pitchFamily="49" charset="-122"/>
              <a:sym typeface="+mn-ea"/>
            </a:endParaRPr>
          </a:p>
          <a:p>
            <a:pPr marL="342900" indent="-342900" algn="l">
              <a:defRPr/>
            </a:pPr>
            <a:endParaRPr lang="zh-CN" altLang="en-US" sz="1400" b="1" dirty="0" smtClean="0">
              <a:solidFill>
                <a:srgbClr val="FF0000"/>
              </a:solidFill>
              <a:latin typeface="宋体" panose="02010600030101010101" pitchFamily="2" charset="-122"/>
              <a:ea typeface="宋体" panose="02010600030101010101" pitchFamily="2" charset="-122"/>
              <a:sym typeface="+mn-ea"/>
            </a:endParaRPr>
          </a:p>
          <a:p>
            <a:pPr marL="342900" indent="-342900" algn="l">
              <a:defRPr/>
            </a:pPr>
            <a:endParaRPr lang="zh-CN" altLang="en-US" sz="1400" b="1" dirty="0" smtClean="0">
              <a:solidFill>
                <a:srgbClr val="FF0000"/>
              </a:solidFill>
              <a:latin typeface="宋体" panose="02010600030101010101" pitchFamily="2" charset="-122"/>
              <a:ea typeface="宋体" panose="02010600030101010101" pitchFamily="2" charset="-122"/>
              <a:sym typeface="+mn-ea"/>
            </a:endParaRPr>
          </a:p>
          <a:p>
            <a:pPr marL="342900" indent="-342900" algn="l" latinLnBrk="0">
              <a:lnSpc>
                <a:spcPts val="2680"/>
              </a:lnSpc>
              <a:spcBef>
                <a:spcPts val="0"/>
              </a:spcBef>
              <a:defRPr/>
            </a:pPr>
            <a:r>
              <a:rPr lang="zh-CN" altLang="en-US" sz="1400" b="1" dirty="0" smtClean="0">
                <a:solidFill>
                  <a:srgbClr val="FF0000"/>
                </a:solidFill>
                <a:latin typeface="宋体" panose="02010600030101010101" pitchFamily="2" charset="-122"/>
                <a:ea typeface="宋体" panose="02010600030101010101" pitchFamily="2" charset="-122"/>
                <a:sym typeface="+mn-ea"/>
              </a:rPr>
              <a:t>总书记指出</a:t>
            </a:r>
            <a:r>
              <a:rPr lang="zh-CN" altLang="en-US" sz="1400" b="1" dirty="0" smtClean="0">
                <a:solidFill>
                  <a:srgbClr val="0070C0"/>
                </a:solidFill>
                <a:latin typeface="宋体" panose="02010600030101010101" pitchFamily="2" charset="-122"/>
                <a:ea typeface="宋体" panose="02010600030101010101" pitchFamily="2" charset="-122"/>
                <a:sym typeface="+mn-ea"/>
              </a:rPr>
              <a:t>，</a:t>
            </a:r>
            <a:r>
              <a:rPr lang="zh-CN" altLang="en-US" sz="1400" dirty="0" smtClean="0">
                <a:solidFill>
                  <a:schemeClr val="tx1"/>
                </a:solidFill>
                <a:latin typeface="宋体" panose="02010600030101010101" pitchFamily="2" charset="-122"/>
                <a:ea typeface="宋体" panose="02010600030101010101" pitchFamily="2" charset="-122"/>
                <a:sym typeface="+mn-ea"/>
              </a:rPr>
              <a:t>所有企业都必须认真履行</a:t>
            </a:r>
            <a:r>
              <a:rPr lang="zh-CN" altLang="en-US" sz="1400" b="1" dirty="0" smtClean="0">
                <a:solidFill>
                  <a:srgbClr val="0070C0"/>
                </a:solidFill>
                <a:latin typeface="宋体" panose="02010600030101010101" pitchFamily="2" charset="-122"/>
                <a:ea typeface="宋体" panose="02010600030101010101" pitchFamily="2" charset="-122"/>
                <a:sym typeface="+mn-ea"/>
              </a:rPr>
              <a:t>安全生产主体责任，</a:t>
            </a:r>
            <a:r>
              <a:rPr lang="zh-CN" altLang="en-US" sz="1400" dirty="0" smtClean="0">
                <a:solidFill>
                  <a:schemeClr val="tx1"/>
                </a:solidFill>
                <a:latin typeface="宋体" panose="02010600030101010101" pitchFamily="2" charset="-122"/>
                <a:ea typeface="宋体" panose="02010600030101010101" pitchFamily="2" charset="-122"/>
                <a:sym typeface="+mn-ea"/>
              </a:rPr>
              <a:t>善于</a:t>
            </a:r>
            <a:r>
              <a:rPr lang="zh-CN" altLang="en-US" sz="1400" b="1" dirty="0" smtClean="0">
                <a:solidFill>
                  <a:srgbClr val="0070C0"/>
                </a:solidFill>
                <a:latin typeface="宋体" panose="02010600030101010101" pitchFamily="2" charset="-122"/>
                <a:ea typeface="宋体" panose="02010600030101010101" pitchFamily="2" charset="-122"/>
                <a:sym typeface="+mn-ea"/>
              </a:rPr>
              <a:t>发现问题、解决问题，采取有力措施，做到</a:t>
            </a:r>
            <a:r>
              <a:rPr lang="zh-CN" altLang="en-US" sz="1400" b="1" dirty="0" smtClean="0">
                <a:solidFill>
                  <a:srgbClr val="FF0000"/>
                </a:solidFill>
                <a:latin typeface="宋体" panose="02010600030101010101" pitchFamily="2" charset="-122"/>
                <a:ea typeface="宋体" panose="02010600030101010101" pitchFamily="2" charset="-122"/>
                <a:sym typeface="+mn-ea"/>
              </a:rPr>
              <a:t>安全投入</a:t>
            </a:r>
            <a:r>
              <a:rPr lang="zh-CN" altLang="en-US" sz="1400" b="1" dirty="0" smtClean="0">
                <a:solidFill>
                  <a:srgbClr val="0070C0"/>
                </a:solidFill>
                <a:latin typeface="宋体" panose="02010600030101010101" pitchFamily="2" charset="-122"/>
                <a:ea typeface="宋体" panose="02010600030101010101" pitchFamily="2" charset="-122"/>
                <a:sym typeface="+mn-ea"/>
              </a:rPr>
              <a:t>到位、</a:t>
            </a:r>
            <a:r>
              <a:rPr lang="zh-CN" altLang="en-US" sz="1400" b="1" dirty="0" smtClean="0">
                <a:solidFill>
                  <a:srgbClr val="FF0000"/>
                </a:solidFill>
                <a:latin typeface="宋体" panose="02010600030101010101" pitchFamily="2" charset="-122"/>
                <a:ea typeface="宋体" panose="02010600030101010101" pitchFamily="2" charset="-122"/>
                <a:sym typeface="+mn-ea"/>
              </a:rPr>
              <a:t>安全培训</a:t>
            </a:r>
            <a:r>
              <a:rPr lang="zh-CN" altLang="en-US" sz="1400" b="1" dirty="0" smtClean="0">
                <a:solidFill>
                  <a:srgbClr val="0070C0"/>
                </a:solidFill>
                <a:latin typeface="宋体" panose="02010600030101010101" pitchFamily="2" charset="-122"/>
                <a:ea typeface="宋体" panose="02010600030101010101" pitchFamily="2" charset="-122"/>
                <a:sym typeface="+mn-ea"/>
              </a:rPr>
              <a:t>到位、</a:t>
            </a:r>
            <a:r>
              <a:rPr lang="zh-CN" altLang="en-US" sz="1400" b="1" dirty="0" smtClean="0">
                <a:solidFill>
                  <a:srgbClr val="FF0000"/>
                </a:solidFill>
                <a:latin typeface="宋体" panose="02010600030101010101" pitchFamily="2" charset="-122"/>
                <a:ea typeface="宋体" panose="02010600030101010101" pitchFamily="2" charset="-122"/>
                <a:sym typeface="+mn-ea"/>
              </a:rPr>
              <a:t>基础管理</a:t>
            </a:r>
            <a:r>
              <a:rPr lang="zh-CN" altLang="en-US" sz="1400" b="1" dirty="0" smtClean="0">
                <a:solidFill>
                  <a:srgbClr val="0070C0"/>
                </a:solidFill>
                <a:latin typeface="宋体" panose="02010600030101010101" pitchFamily="2" charset="-122"/>
                <a:ea typeface="宋体" panose="02010600030101010101" pitchFamily="2" charset="-122"/>
                <a:sym typeface="+mn-ea"/>
              </a:rPr>
              <a:t>到位、</a:t>
            </a:r>
            <a:r>
              <a:rPr lang="zh-CN" altLang="en-US" sz="1400" b="1" dirty="0" smtClean="0">
                <a:solidFill>
                  <a:srgbClr val="FF0000"/>
                </a:solidFill>
                <a:latin typeface="宋体" panose="02010600030101010101" pitchFamily="2" charset="-122"/>
                <a:ea typeface="宋体" panose="02010600030101010101" pitchFamily="2" charset="-122"/>
                <a:sym typeface="+mn-ea"/>
              </a:rPr>
              <a:t>应急救援</a:t>
            </a:r>
            <a:r>
              <a:rPr lang="zh-CN" altLang="en-US" sz="1400" dirty="0" smtClean="0">
                <a:solidFill>
                  <a:schemeClr val="tx1"/>
                </a:solidFill>
                <a:latin typeface="宋体" panose="02010600030101010101" pitchFamily="2" charset="-122"/>
                <a:ea typeface="宋体" panose="02010600030101010101" pitchFamily="2" charset="-122"/>
                <a:sym typeface="+mn-ea"/>
              </a:rPr>
              <a:t>到位，把问题解决在基层，把隐患消灭在萌芽状态。要举一反三，认真排查和消除安全隐患，建立常态化</a:t>
            </a:r>
            <a:r>
              <a:rPr lang="zh-CN" altLang="en-US" sz="1400" b="1" dirty="0" smtClean="0">
                <a:solidFill>
                  <a:srgbClr val="FF0000"/>
                </a:solidFill>
                <a:latin typeface="宋体" panose="02010600030101010101" pitchFamily="2" charset="-122"/>
                <a:ea typeface="宋体" panose="02010600030101010101" pitchFamily="2" charset="-122"/>
                <a:sym typeface="+mn-ea"/>
              </a:rPr>
              <a:t>隐患排查整改、风险防控</a:t>
            </a:r>
            <a:r>
              <a:rPr lang="zh-CN" altLang="en-US" sz="1400" dirty="0" smtClean="0">
                <a:solidFill>
                  <a:schemeClr val="tx1"/>
                </a:solidFill>
                <a:latin typeface="宋体" panose="02010600030101010101" pitchFamily="2" charset="-122"/>
                <a:ea typeface="宋体" panose="02010600030101010101" pitchFamily="2" charset="-122"/>
                <a:sym typeface="+mn-ea"/>
              </a:rPr>
              <a:t>体系和安全检查责任制，实行“谁检查、谁签字、谁负责”。要重视纠小错，防治小错误养痈遗患造成大的问题。要求严肃事故调查处理和责任追究，坚决克服和纠正失之于软、失之于宽的倾向，用事故教训推动安全生产工作，做到</a:t>
            </a:r>
            <a:r>
              <a:rPr lang="zh-CN" altLang="en-US" sz="1400" b="1" dirty="0" smtClean="0">
                <a:solidFill>
                  <a:srgbClr val="0070C0"/>
                </a:solidFill>
                <a:latin typeface="宋体" panose="02010600030101010101" pitchFamily="2" charset="-122"/>
                <a:ea typeface="宋体" panose="02010600030101010101" pitchFamily="2" charset="-122"/>
                <a:sym typeface="+mn-ea"/>
              </a:rPr>
              <a:t>“</a:t>
            </a:r>
            <a:r>
              <a:rPr lang="zh-CN" altLang="en-US" sz="1400" b="1" dirty="0" smtClean="0">
                <a:solidFill>
                  <a:srgbClr val="FF0000"/>
                </a:solidFill>
                <a:latin typeface="宋体" panose="02010600030101010101" pitchFamily="2" charset="-122"/>
                <a:ea typeface="宋体" panose="02010600030101010101" pitchFamily="2" charset="-122"/>
                <a:sym typeface="+mn-ea"/>
              </a:rPr>
              <a:t>一厂（矿）出事故、万厂（矿）受教育，一地有隐患、全国受警示</a:t>
            </a:r>
            <a:r>
              <a:rPr lang="zh-CN" altLang="en-US" sz="1400" b="1" dirty="0" smtClean="0">
                <a:solidFill>
                  <a:srgbClr val="0070C0"/>
                </a:solidFill>
                <a:latin typeface="宋体" panose="02010600030101010101" pitchFamily="2" charset="-122"/>
                <a:ea typeface="宋体" panose="02010600030101010101" pitchFamily="2" charset="-122"/>
                <a:sym typeface="+mn-ea"/>
              </a:rPr>
              <a:t>”。</a:t>
            </a:r>
            <a:endParaRPr lang="zh-CN" altLang="en-US" sz="2000" b="1" dirty="0" smtClean="0">
              <a:solidFill>
                <a:srgbClr val="0070C0"/>
              </a:solidFill>
              <a:latin typeface="宋体" panose="02010600030101010101" pitchFamily="2" charset="-122"/>
              <a:ea typeface="宋体" panose="02010600030101010101" pitchFamily="2" charset="-122"/>
              <a:sym typeface="+mn-ea"/>
            </a:endParaRPr>
          </a:p>
          <a:p>
            <a:pPr marL="342900" indent="-342900" algn="l">
              <a:defRPr/>
            </a:pPr>
            <a:endParaRPr lang="zh-CN" altLang="en-US" sz="2000" b="1" dirty="0" smtClean="0">
              <a:solidFill>
                <a:srgbClr val="0070C0"/>
              </a:solidFill>
              <a:latin typeface="宋体" panose="02010600030101010101" pitchFamily="2" charset="-122"/>
              <a:ea typeface="宋体" panose="02010600030101010101" pitchFamily="2" charset="-122"/>
              <a:sym typeface="+mn-ea"/>
            </a:endParaRPr>
          </a:p>
          <a:p>
            <a:pPr marL="342900" indent="-342900" algn="l">
              <a:defRPr/>
            </a:pPr>
            <a:endParaRPr lang="en-US" altLang="zh-CN" sz="2000"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2000" b="1" dirty="0" smtClean="0">
                <a:solidFill>
                  <a:srgbClr val="0070C0"/>
                </a:solidFill>
                <a:latin typeface="宋体" panose="02010600030101010101" pitchFamily="2" charset="-122"/>
                <a:ea typeface="宋体" panose="02010600030101010101" pitchFamily="2" charset="-122"/>
                <a:sym typeface="+mn-ea"/>
              </a:rPr>
              <a:t>2</a:t>
            </a:r>
            <a:r>
              <a:rPr lang="zh-CN" altLang="en-US" sz="2000" b="1" dirty="0" smtClean="0">
                <a:solidFill>
                  <a:srgbClr val="0070C0"/>
                </a:solidFill>
                <a:latin typeface="宋体" panose="02010600030101010101" pitchFamily="2" charset="-122"/>
                <a:ea typeface="宋体" panose="02010600030101010101" pitchFamily="2" charset="-122"/>
                <a:sym typeface="+mn-ea"/>
              </a:rPr>
              <a:t>、</a:t>
            </a:r>
            <a:r>
              <a:rPr lang="zh-CN" altLang="en-US" sz="1800" b="1" dirty="0" smtClean="0">
                <a:solidFill>
                  <a:srgbClr val="0070C0"/>
                </a:solidFill>
                <a:latin typeface="宋体" panose="02010600030101010101" pitchFamily="2" charset="-122"/>
                <a:ea typeface="宋体" panose="02010600030101010101" pitchFamily="2" charset="-122"/>
                <a:sym typeface="+mn-ea"/>
              </a:rPr>
              <a:t>制定和落实本单位（部门）各岗位人员安全生产责任制。</a:t>
            </a:r>
          </a:p>
          <a:p>
            <a:pPr marL="342900" indent="-342900" algn="l">
              <a:defRPr/>
            </a:pPr>
            <a:r>
              <a:rPr lang="en-US" altLang="zh-CN" sz="1400" dirty="0" smtClean="0">
                <a:solidFill>
                  <a:srgbClr val="0070C0"/>
                </a:solidFill>
                <a:latin typeface="仿宋" panose="02010609060101010101" pitchFamily="49" charset="-122"/>
                <a:ea typeface="仿宋" panose="02010609060101010101" pitchFamily="49" charset="-122"/>
                <a:sym typeface="+mn-ea"/>
              </a:rPr>
              <a:t>    </a:t>
            </a:r>
            <a:endParaRPr lang="zh-CN" altLang="en-US" sz="1400" dirty="0" smtClean="0">
              <a:solidFill>
                <a:srgbClr val="0070C0"/>
              </a:solidFill>
              <a:latin typeface="仿宋" panose="02010609060101010101" pitchFamily="49" charset="-122"/>
              <a:ea typeface="仿宋" panose="02010609060101010101" pitchFamily="49" charset="-122"/>
              <a:sym typeface="+mn-ea"/>
            </a:endParaRPr>
          </a:p>
          <a:p>
            <a:pPr marL="342900" indent="-342900" algn="l">
              <a:defRPr/>
            </a:pPr>
            <a:endParaRPr lang="zh-CN" altLang="en-US" sz="1600" b="1" dirty="0" smtClean="0">
              <a:solidFill>
                <a:srgbClr val="0070C0"/>
              </a:solidFill>
              <a:latin typeface="宋体" panose="02010600030101010101" pitchFamily="2" charset="-122"/>
              <a:ea typeface="宋体" panose="02010600030101010101" pitchFamily="2" charset="-122"/>
              <a:sym typeface="+mn-ea"/>
            </a:endParaRPr>
          </a:p>
          <a:p>
            <a:pPr marL="342900" indent="-342900" algn="l">
              <a:defRPr/>
            </a:pPr>
            <a:endParaRPr lang="en-US" altLang="zh-CN" sz="2000" dirty="0" smtClean="0"/>
          </a:p>
        </p:txBody>
      </p:sp>
      <p:pic>
        <p:nvPicPr>
          <p:cNvPr id="2" name="图片 1" descr="t0186539c476772e909"/>
          <p:cNvPicPr>
            <a:picLocks noChangeAspect="1"/>
          </p:cNvPicPr>
          <p:nvPr/>
        </p:nvPicPr>
        <p:blipFill>
          <a:blip r:embed="rId2" cstate="print"/>
          <a:stretch>
            <a:fillRect/>
          </a:stretch>
        </p:blipFill>
        <p:spPr>
          <a:xfrm>
            <a:off x="1259840" y="2168525"/>
            <a:ext cx="7232015" cy="3771265"/>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000" dirty="0" smtClean="0">
                <a:solidFill>
                  <a:srgbClr val="FF0000"/>
                </a:solidFill>
                <a:latin typeface="宋体" panose="02010600030101010101" pitchFamily="2" charset="-122"/>
                <a:ea typeface="宋体" panose="02010600030101010101" pitchFamily="2" charset="-122"/>
                <a:sym typeface="+mn-ea"/>
              </a:rPr>
              <a:t>   </a:t>
            </a:r>
            <a:r>
              <a:rPr lang="zh-CN" altLang="en-US" sz="20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000" dirty="0" smtClean="0">
                <a:latin typeface="宋体" panose="02010600030101010101" pitchFamily="2" charset="-122"/>
                <a:ea typeface="宋体" panose="02010600030101010101" pitchFamily="2" charset="-122"/>
                <a:sym typeface="+mn-ea"/>
              </a:rPr>
              <a:t> </a:t>
            </a:r>
            <a:r>
              <a:rPr lang="en-US" altLang="zh-CN" sz="2000" dirty="0" smtClean="0">
                <a:latin typeface="宋体" panose="02010600030101010101" pitchFamily="2" charset="-122"/>
                <a:ea typeface="宋体" panose="02010600030101010101" pitchFamily="2" charset="-122"/>
                <a:sym typeface="+mn-ea"/>
              </a:rPr>
              <a:t>          </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608685"/>
          </a:xfrm>
        </p:spPr>
        <p:txBody>
          <a:bodyPr/>
          <a:lstStyle/>
          <a:p>
            <a:pPr marL="342900" indent="-342900" algn="l">
              <a:defRPr/>
            </a:pPr>
            <a:r>
              <a:rPr lang="en-US" altLang="zh-CN" sz="2000" b="1" dirty="0" smtClean="0">
                <a:solidFill>
                  <a:srgbClr val="0070C0"/>
                </a:solidFill>
                <a:latin typeface="宋体" panose="02010600030101010101" pitchFamily="2" charset="-122"/>
                <a:ea typeface="宋体" panose="02010600030101010101" pitchFamily="2" charset="-122"/>
                <a:sym typeface="+mn-ea"/>
              </a:rPr>
              <a:t>3</a:t>
            </a:r>
            <a:r>
              <a:rPr lang="zh-CN" altLang="en-US" sz="2000" b="1" dirty="0" smtClean="0">
                <a:solidFill>
                  <a:srgbClr val="0070C0"/>
                </a:solidFill>
                <a:latin typeface="宋体" panose="02010600030101010101" pitchFamily="2" charset="-122"/>
                <a:ea typeface="宋体" panose="02010600030101010101" pitchFamily="2" charset="-122"/>
                <a:sym typeface="+mn-ea"/>
              </a:rPr>
              <a:t>、</a:t>
            </a:r>
            <a:r>
              <a:rPr lang="zh-CN" altLang="en-US" sz="2000" dirty="0" smtClean="0">
                <a:sym typeface="+mn-ea"/>
              </a:rPr>
              <a:t>标准化建设、安全文化建设</a:t>
            </a:r>
            <a:endParaRPr lang="zh-CN" altLang="zh-CN" sz="2000" dirty="0" smtClean="0"/>
          </a:p>
          <a:p>
            <a:pPr marL="342900" indent="-342900" algn="l">
              <a:defRPr/>
            </a:pPr>
            <a:r>
              <a:rPr lang="zh-CN" altLang="en-US" sz="1600" dirty="0" smtClean="0"/>
              <a:t>“安全生产”解释为：为预防生产过程中发生人身、设备事故，形成良好劳动环境和工作秩序                  </a:t>
            </a:r>
            <a:endParaRPr lang="en-US" altLang="zh-CN" sz="1600" dirty="0" smtClean="0"/>
          </a:p>
          <a:p>
            <a:pPr marL="342900" indent="-342900" algn="l">
              <a:defRPr/>
            </a:pPr>
            <a:r>
              <a:rPr lang="en-US" altLang="zh-CN" sz="1600" dirty="0" smtClean="0"/>
              <a:t>                                   </a:t>
            </a:r>
            <a:r>
              <a:rPr lang="zh-CN" altLang="en-US" sz="1600" dirty="0" smtClean="0"/>
              <a:t>而采取的一系列</a:t>
            </a:r>
            <a:r>
              <a:rPr lang="zh-CN" altLang="en-US" sz="1600" dirty="0" smtClean="0">
                <a:solidFill>
                  <a:srgbClr val="FF0000"/>
                </a:solidFill>
              </a:rPr>
              <a:t>措施和活动</a:t>
            </a:r>
            <a:r>
              <a:rPr lang="zh-CN" altLang="en-US" sz="1600" dirty="0" smtClean="0"/>
              <a:t>。</a:t>
            </a:r>
            <a:endParaRPr lang="zh-CN" altLang="zh-CN" sz="1600" dirty="0" smtClean="0"/>
          </a:p>
          <a:p>
            <a:pPr marL="342900" indent="-342900" algn="l">
              <a:defRPr/>
            </a:pPr>
            <a:r>
              <a:rPr lang="zh-CN" altLang="en-US" sz="2000" b="1" dirty="0" smtClean="0">
                <a:solidFill>
                  <a:srgbClr val="FF0000"/>
                </a:solidFill>
                <a:latin typeface="宋体" panose="02010600030101010101" pitchFamily="2" charset="-122"/>
                <a:ea typeface="宋体" panose="02010600030101010101" pitchFamily="2" charset="-122"/>
                <a:sym typeface="+mn-ea"/>
              </a:rPr>
              <a:t>企业</a:t>
            </a:r>
            <a:r>
              <a:rPr lang="zh-CN" altLang="en-US" sz="2000" b="1" dirty="0" smtClean="0">
                <a:solidFill>
                  <a:srgbClr val="0070C0"/>
                </a:solidFill>
                <a:latin typeface="宋体" panose="02010600030101010101" pitchFamily="2" charset="-122"/>
                <a:ea typeface="宋体" panose="02010600030101010101" pitchFamily="2" charset="-122"/>
                <a:sym typeface="+mn-ea"/>
              </a:rPr>
              <a:t>安全管理</a:t>
            </a:r>
            <a:r>
              <a:rPr lang="zh-CN" altLang="en-US" sz="1600" b="1" dirty="0" smtClean="0">
                <a:solidFill>
                  <a:srgbClr val="0070C0"/>
                </a:solidFill>
                <a:latin typeface="宋体" panose="02010600030101010101" pitchFamily="2" charset="-122"/>
                <a:ea typeface="宋体" panose="02010600030101010101" pitchFamily="2" charset="-122"/>
                <a:sym typeface="+mn-ea"/>
              </a:rPr>
              <a:t>释义</a:t>
            </a:r>
            <a:r>
              <a:rPr lang="en-US" altLang="zh-CN" sz="1800" b="1" dirty="0" err="1" smtClean="0">
                <a:latin typeface="仿宋" panose="02010609060101010101" pitchFamily="49" charset="-122"/>
                <a:ea typeface="仿宋" panose="02010609060101010101" pitchFamily="49" charset="-122"/>
                <a:cs typeface="仿宋" panose="02010609060101010101" pitchFamily="49" charset="-122"/>
                <a:sym typeface="+mn-ea"/>
              </a:rPr>
              <a:t>包括</a:t>
            </a:r>
            <a:r>
              <a:rPr lang="zh-CN" altLang="en-US" sz="1800" dirty="0" smtClean="0">
                <a:latin typeface="仿宋" panose="02010609060101010101" pitchFamily="49" charset="-122"/>
                <a:ea typeface="仿宋" panose="02010609060101010101" pitchFamily="49" charset="-122"/>
                <a:cs typeface="仿宋" panose="02010609060101010101" pitchFamily="49" charset="-122"/>
                <a:sym typeface="+mn-ea"/>
              </a:rPr>
              <a:t>安全生产法制管理、行政管理、监督检查、</a:t>
            </a:r>
            <a:endParaRPr lang="en-US" altLang="zh-CN" sz="1800" dirty="0" smtClean="0">
              <a:latin typeface="仿宋" panose="02010609060101010101" pitchFamily="49" charset="-122"/>
              <a:ea typeface="仿宋" panose="02010609060101010101" pitchFamily="49" charset="-122"/>
              <a:cs typeface="仿宋" panose="02010609060101010101" pitchFamily="49" charset="-122"/>
            </a:endParaRPr>
          </a:p>
          <a:p>
            <a:pPr marL="342900" indent="-342900" algn="l">
              <a:defRPr/>
            </a:pPr>
            <a:r>
              <a:rPr lang="zh-CN" altLang="en-US" sz="1800" dirty="0" smtClean="0">
                <a:latin typeface="仿宋" panose="02010609060101010101" pitchFamily="49" charset="-122"/>
                <a:ea typeface="仿宋" panose="02010609060101010101" pitchFamily="49" charset="-122"/>
                <a:cs typeface="仿宋" panose="02010609060101010101" pitchFamily="49" charset="-122"/>
                <a:sym typeface="+mn-ea"/>
              </a:rPr>
              <a:t>                     工艺技术管理、设备设施管理、作业环境和条件管理等。</a:t>
            </a:r>
            <a:endParaRPr lang="en-US" altLang="zh-CN" sz="2000" dirty="0" smtClean="0"/>
          </a:p>
          <a:p>
            <a:pPr algn="l"/>
            <a:r>
              <a:rPr lang="zh-CN" altLang="en-US" sz="1800" dirty="0" smtClean="0">
                <a:ea typeface="宋体" panose="02010600030101010101" pitchFamily="2" charset="-122"/>
              </a:rPr>
              <a:t>不仅是对</a:t>
            </a:r>
            <a:r>
              <a:rPr lang="zh-CN" altLang="en-US" sz="1800" b="1" dirty="0" smtClean="0">
                <a:solidFill>
                  <a:srgbClr val="FF0000"/>
                </a:solidFill>
                <a:ea typeface="宋体" panose="02010600030101010101" pitchFamily="2" charset="-122"/>
              </a:rPr>
              <a:t>现状的维持</a:t>
            </a:r>
            <a:r>
              <a:rPr lang="zh-CN" altLang="en-US" sz="1800" dirty="0" smtClean="0">
                <a:ea typeface="宋体" panose="02010600030101010101" pitchFamily="2" charset="-122"/>
              </a:rPr>
              <a:t>、还要对</a:t>
            </a:r>
            <a:r>
              <a:rPr lang="zh-CN" altLang="en-US" sz="1800" b="1" dirty="0" smtClean="0">
                <a:solidFill>
                  <a:srgbClr val="FF0000"/>
                </a:solidFill>
                <a:ea typeface="宋体" panose="02010600030101010101" pitchFamily="2" charset="-122"/>
              </a:rPr>
              <a:t>总体趋势的控制</a:t>
            </a:r>
            <a:r>
              <a:rPr lang="zh-CN" altLang="en-US" sz="1800" b="1" dirty="0" smtClean="0">
                <a:solidFill>
                  <a:srgbClr val="0070C0"/>
                </a:solidFill>
                <a:ea typeface="宋体" panose="02010600030101010101" pitchFamily="2" charset="-122"/>
              </a:rPr>
              <a:t>（始终</a:t>
            </a:r>
            <a:r>
              <a:rPr lang="zh-CN" altLang="en-US" sz="1600" dirty="0" smtClean="0">
                <a:ea typeface="宋体" panose="02010600030101010101" pitchFamily="2" charset="-122"/>
              </a:rPr>
              <a:t>处于</a:t>
            </a:r>
            <a:r>
              <a:rPr lang="zh-CN" altLang="en-US" sz="1800" b="1" dirty="0" smtClean="0">
                <a:solidFill>
                  <a:srgbClr val="0070C0"/>
                </a:solidFill>
                <a:ea typeface="宋体" panose="02010600030101010101" pitchFamily="2" charset="-122"/>
              </a:rPr>
              <a:t>可防、在防的</a:t>
            </a:r>
            <a:r>
              <a:rPr lang="zh-CN" altLang="en-US" sz="1800" b="1" dirty="0" smtClean="0">
                <a:solidFill>
                  <a:srgbClr val="FF0000"/>
                </a:solidFill>
                <a:ea typeface="宋体" panose="02010600030101010101" pitchFamily="2" charset="-122"/>
              </a:rPr>
              <a:t>安全状态</a:t>
            </a:r>
            <a:r>
              <a:rPr lang="zh-CN" altLang="en-US" sz="1800" b="1" dirty="0" smtClean="0">
                <a:solidFill>
                  <a:srgbClr val="0070C0"/>
                </a:solidFill>
                <a:ea typeface="宋体" panose="02010600030101010101" pitchFamily="2" charset="-122"/>
              </a:rPr>
              <a:t>）</a:t>
            </a:r>
            <a:r>
              <a:rPr lang="en-US" altLang="zh-CN" sz="3600" dirty="0" smtClean="0">
                <a:ea typeface="宋体" panose="02010600030101010101" pitchFamily="2" charset="-122"/>
              </a:rPr>
              <a:t/>
            </a:r>
            <a:br>
              <a:rPr lang="en-US" altLang="zh-CN" sz="3600" dirty="0" smtClean="0">
                <a:ea typeface="宋体" panose="02010600030101010101" pitchFamily="2" charset="-122"/>
              </a:rPr>
            </a:br>
            <a:r>
              <a:rPr lang="zh-CN" altLang="en-US" sz="1600" dirty="0" smtClean="0">
                <a:latin typeface="仿宋" panose="02010609060101010101" pitchFamily="49" charset="-122"/>
                <a:ea typeface="仿宋" panose="02010609060101010101" pitchFamily="49" charset="-122"/>
              </a:rPr>
              <a:t>现代事故风险治理的基本战略思想要义：</a:t>
            </a:r>
            <a:r>
              <a:rPr lang="en-US" altLang="zh-CN" sz="2800" spc="-100" dirty="0" smtClean="0">
                <a:solidFill>
                  <a:srgbClr val="FF0000"/>
                </a:solidFill>
                <a:latin typeface="仿宋" panose="02010609060101010101" pitchFamily="49" charset="-122"/>
                <a:ea typeface="仿宋" panose="02010609060101010101" pitchFamily="49" charset="-122"/>
              </a:rPr>
              <a:t/>
            </a:r>
            <a:br>
              <a:rPr lang="en-US" altLang="zh-CN" sz="2800" spc="-100" dirty="0" smtClean="0">
                <a:solidFill>
                  <a:srgbClr val="FF0000"/>
                </a:solidFill>
                <a:latin typeface="仿宋" panose="02010609060101010101" pitchFamily="49" charset="-122"/>
                <a:ea typeface="仿宋" panose="02010609060101010101" pitchFamily="49" charset="-122"/>
              </a:rPr>
            </a:br>
            <a:r>
              <a:rPr lang="en-US" altLang="zh-CN" sz="2000" spc="-100" dirty="0" smtClean="0">
                <a:solidFill>
                  <a:srgbClr val="0070C0"/>
                </a:solidFill>
                <a:latin typeface="仿宋" panose="02010609060101010101" pitchFamily="49" charset="-122"/>
                <a:ea typeface="仿宋" panose="02010609060101010101" pitchFamily="49" charset="-122"/>
              </a:rPr>
              <a:t>1</a:t>
            </a:r>
            <a:r>
              <a:rPr lang="zh-CN" altLang="en-US" sz="2000" spc="-100" dirty="0" smtClean="0">
                <a:solidFill>
                  <a:srgbClr val="0070C0"/>
                </a:solidFill>
                <a:latin typeface="仿宋" panose="02010609060101010101" pitchFamily="49" charset="-122"/>
                <a:ea typeface="仿宋" panose="02010609060101010101" pitchFamily="49" charset="-122"/>
              </a:rPr>
              <a:t>、安全是风险的隶属度，没有绝对的安全，只有</a:t>
            </a:r>
            <a:r>
              <a:rPr lang="zh-CN" altLang="en-US" sz="2000" b="1" spc="-100" dirty="0" smtClean="0">
                <a:solidFill>
                  <a:srgbClr val="FF0000"/>
                </a:solidFill>
                <a:latin typeface="仿宋" panose="02010609060101010101" pitchFamily="49" charset="-122"/>
                <a:ea typeface="仿宋" panose="02010609060101010101" pitchFamily="49" charset="-122"/>
              </a:rPr>
              <a:t>相对的风险</a:t>
            </a:r>
            <a:r>
              <a:rPr lang="zh-CN" altLang="en-US" sz="2000" spc="-100" dirty="0" smtClean="0">
                <a:solidFill>
                  <a:srgbClr val="0070C0"/>
                </a:solidFill>
                <a:latin typeface="仿宋" panose="02010609060101010101" pitchFamily="49" charset="-122"/>
                <a:ea typeface="仿宋" panose="02010609060101010101" pitchFamily="49" charset="-122"/>
              </a:rPr>
              <a:t>；</a:t>
            </a:r>
            <a:r>
              <a:rPr lang="en-US" altLang="zh-CN" sz="2000" spc="-100" dirty="0" smtClean="0">
                <a:solidFill>
                  <a:srgbClr val="0070C0"/>
                </a:solidFill>
                <a:latin typeface="仿宋" panose="02010609060101010101" pitchFamily="49" charset="-122"/>
                <a:ea typeface="仿宋" panose="02010609060101010101" pitchFamily="49" charset="-122"/>
              </a:rPr>
              <a:t/>
            </a:r>
            <a:br>
              <a:rPr lang="en-US" altLang="zh-CN" sz="2000" spc="-100" dirty="0" smtClean="0">
                <a:solidFill>
                  <a:srgbClr val="0070C0"/>
                </a:solidFill>
                <a:latin typeface="仿宋" panose="02010609060101010101" pitchFamily="49" charset="-122"/>
                <a:ea typeface="仿宋" panose="02010609060101010101" pitchFamily="49" charset="-122"/>
              </a:rPr>
            </a:br>
            <a:r>
              <a:rPr lang="en-US" altLang="zh-CN" sz="2000" spc="-100" dirty="0" smtClean="0">
                <a:solidFill>
                  <a:srgbClr val="0070C0"/>
                </a:solidFill>
                <a:latin typeface="仿宋" panose="02010609060101010101" pitchFamily="49" charset="-122"/>
                <a:ea typeface="仿宋" panose="02010609060101010101" pitchFamily="49" charset="-122"/>
              </a:rPr>
              <a:t>2</a:t>
            </a:r>
            <a:r>
              <a:rPr lang="zh-CN" altLang="en-US" sz="2000" spc="-100" dirty="0" smtClean="0">
                <a:solidFill>
                  <a:srgbClr val="0070C0"/>
                </a:solidFill>
                <a:latin typeface="仿宋" panose="02010609060101010101" pitchFamily="49" charset="-122"/>
                <a:ea typeface="仿宋" panose="02010609060101010101" pitchFamily="49" charset="-122"/>
              </a:rPr>
              <a:t>、</a:t>
            </a:r>
            <a:r>
              <a:rPr lang="zh-CN" altLang="en-US" sz="2000" b="1" spc="-100" dirty="0" smtClean="0">
                <a:solidFill>
                  <a:srgbClr val="FF0000"/>
                </a:solidFill>
                <a:latin typeface="仿宋" panose="02010609060101010101" pitchFamily="49" charset="-122"/>
                <a:ea typeface="仿宋" panose="02010609060101010101" pitchFamily="49" charset="-122"/>
              </a:rPr>
              <a:t>复杂系统</a:t>
            </a:r>
            <a:r>
              <a:rPr lang="zh-CN" altLang="en-US" sz="2000" spc="-100" dirty="0" smtClean="0">
                <a:solidFill>
                  <a:srgbClr val="0070C0"/>
                </a:solidFill>
                <a:latin typeface="仿宋" panose="02010609060101010101" pitchFamily="49" charset="-122"/>
                <a:ea typeface="仿宋" panose="02010609060101010101" pitchFamily="49" charset="-122"/>
              </a:rPr>
              <a:t>中的非线性交互和多元耦合，</a:t>
            </a:r>
            <a:r>
              <a:rPr lang="zh-CN" altLang="en-US" sz="2000" b="1" spc="-100" dirty="0" smtClean="0">
                <a:solidFill>
                  <a:srgbClr val="FF0000"/>
                </a:solidFill>
                <a:latin typeface="仿宋" panose="02010609060101010101" pitchFamily="49" charset="-122"/>
                <a:ea typeface="仿宋" panose="02010609060101010101" pitchFamily="49" charset="-122"/>
              </a:rPr>
              <a:t>最可能</a:t>
            </a:r>
            <a:r>
              <a:rPr lang="zh-CN" altLang="en-US" sz="2000" spc="-100" dirty="0" smtClean="0">
                <a:solidFill>
                  <a:srgbClr val="0070C0"/>
                </a:solidFill>
                <a:latin typeface="仿宋" panose="02010609060101010101" pitchFamily="49" charset="-122"/>
                <a:ea typeface="仿宋" panose="02010609060101010101" pitchFamily="49" charset="-122"/>
              </a:rPr>
              <a:t>导致最意外的灾难；</a:t>
            </a:r>
            <a:r>
              <a:rPr lang="en-US" altLang="zh-CN" sz="2000" spc="-100" dirty="0" smtClean="0">
                <a:solidFill>
                  <a:srgbClr val="0070C0"/>
                </a:solidFill>
                <a:latin typeface="仿宋" panose="02010609060101010101" pitchFamily="49" charset="-122"/>
                <a:ea typeface="仿宋" panose="02010609060101010101" pitchFamily="49" charset="-122"/>
              </a:rPr>
              <a:t/>
            </a:r>
            <a:br>
              <a:rPr lang="en-US" altLang="zh-CN" sz="2000" spc="-100" dirty="0" smtClean="0">
                <a:solidFill>
                  <a:srgbClr val="0070C0"/>
                </a:solidFill>
                <a:latin typeface="仿宋" panose="02010609060101010101" pitchFamily="49" charset="-122"/>
                <a:ea typeface="仿宋" panose="02010609060101010101" pitchFamily="49" charset="-122"/>
              </a:rPr>
            </a:br>
            <a:r>
              <a:rPr lang="en-US" altLang="zh-CN" sz="2000" spc="-100" dirty="0" smtClean="0">
                <a:solidFill>
                  <a:srgbClr val="0070C0"/>
                </a:solidFill>
                <a:latin typeface="仿宋" panose="02010609060101010101" pitchFamily="49" charset="-122"/>
                <a:ea typeface="仿宋" panose="02010609060101010101" pitchFamily="49" charset="-122"/>
              </a:rPr>
              <a:t>3</a:t>
            </a:r>
            <a:r>
              <a:rPr lang="zh-CN" altLang="en-US" sz="2000" spc="-100" dirty="0" smtClean="0">
                <a:solidFill>
                  <a:srgbClr val="0070C0"/>
                </a:solidFill>
                <a:latin typeface="仿宋" panose="02010609060101010101" pitchFamily="49" charset="-122"/>
                <a:ea typeface="仿宋" panose="02010609060101010101" pitchFamily="49" charset="-122"/>
              </a:rPr>
              <a:t>、对危害和危险缺乏辨识评估，或没有采取有效的风险控制措施，相当于在</a:t>
            </a:r>
            <a:r>
              <a:rPr lang="zh-CN" altLang="en-US" sz="2000" b="1" spc="-100" dirty="0" smtClean="0">
                <a:solidFill>
                  <a:srgbClr val="FF0000"/>
                </a:solidFill>
                <a:latin typeface="仿宋" panose="02010609060101010101" pitchFamily="49" charset="-122"/>
                <a:ea typeface="仿宋" panose="02010609060101010101" pitchFamily="49" charset="-122"/>
              </a:rPr>
              <a:t>默认和等待</a:t>
            </a:r>
            <a:r>
              <a:rPr lang="zh-CN" altLang="en-US" sz="2000" spc="-100" dirty="0" smtClean="0">
                <a:solidFill>
                  <a:srgbClr val="0070C0"/>
                </a:solidFill>
                <a:latin typeface="仿宋" panose="02010609060101010101" pitchFamily="49" charset="-122"/>
                <a:ea typeface="仿宋" panose="02010609060101010101" pitchFamily="49" charset="-122"/>
              </a:rPr>
              <a:t>事故灾难发生。</a:t>
            </a:r>
            <a:endParaRPr lang="en-US" altLang="zh-CN" sz="2000" spc="-100" dirty="0" smtClean="0">
              <a:solidFill>
                <a:srgbClr val="0070C0"/>
              </a:solidFill>
              <a:latin typeface="仿宋" panose="02010609060101010101" pitchFamily="49" charset="-122"/>
              <a:ea typeface="仿宋" panose="02010609060101010101" pitchFamily="49" charset="-122"/>
            </a:endParaRPr>
          </a:p>
          <a:p>
            <a:pPr algn="l"/>
            <a:r>
              <a:rPr lang="en-US" altLang="zh-CN" sz="1800" dirty="0" smtClean="0">
                <a:gradFill>
                  <a:gsLst>
                    <a:gs pos="0">
                      <a:srgbClr val="007BD3"/>
                    </a:gs>
                    <a:gs pos="100000">
                      <a:srgbClr val="034373"/>
                    </a:gs>
                  </a:gsLst>
                  <a:lin scaled="0"/>
                </a:gradFill>
              </a:rPr>
              <a:t>    </a:t>
            </a:r>
            <a:r>
              <a:rPr lang="zh-CN" altLang="zh-CN" sz="1800" dirty="0" smtClean="0">
                <a:gradFill>
                  <a:gsLst>
                    <a:gs pos="0">
                      <a:srgbClr val="007BD3"/>
                    </a:gs>
                    <a:gs pos="100000">
                      <a:srgbClr val="034373"/>
                    </a:gs>
                  </a:gsLst>
                  <a:lin scaled="0"/>
                </a:gradFill>
              </a:rPr>
              <a:t>建立</a:t>
            </a:r>
            <a:r>
              <a:rPr lang="zh-CN" altLang="en-US" sz="1800" dirty="0" smtClean="0"/>
              <a:t>风险</a:t>
            </a:r>
            <a:r>
              <a:rPr lang="zh-CN" altLang="zh-CN" sz="1800" dirty="0" smtClean="0"/>
              <a:t>隐患和制度措施</a:t>
            </a:r>
            <a:r>
              <a:rPr lang="en-US" altLang="zh-CN" sz="1800" dirty="0" smtClean="0">
                <a:solidFill>
                  <a:srgbClr val="FF0000"/>
                </a:solidFill>
              </a:rPr>
              <a:t>“</a:t>
            </a:r>
            <a:r>
              <a:rPr lang="zh-CN" altLang="zh-CN" sz="1800" dirty="0" smtClean="0">
                <a:solidFill>
                  <a:srgbClr val="FF0000"/>
                </a:solidFill>
              </a:rPr>
              <a:t>两个清单</a:t>
            </a:r>
            <a:r>
              <a:rPr lang="en-US" altLang="zh-CN" sz="1800" dirty="0" smtClean="0">
                <a:solidFill>
                  <a:srgbClr val="FF0000"/>
                </a:solidFill>
              </a:rPr>
              <a:t>”</a:t>
            </a:r>
            <a:r>
              <a:rPr lang="zh-CN" altLang="en-US" sz="1800" dirty="0" smtClean="0">
                <a:solidFill>
                  <a:srgbClr val="FF0000"/>
                </a:solidFill>
              </a:rPr>
              <a:t>，</a:t>
            </a:r>
            <a:r>
              <a:rPr lang="zh-CN" altLang="zh-CN" sz="1800" dirty="0" smtClean="0"/>
              <a:t>动态</a:t>
            </a:r>
            <a:r>
              <a:rPr lang="zh-CN" altLang="zh-CN" sz="1800" dirty="0" smtClean="0">
                <a:gradFill>
                  <a:gsLst>
                    <a:gs pos="0">
                      <a:srgbClr val="007BD3"/>
                    </a:gs>
                    <a:gs pos="100000">
                      <a:srgbClr val="034373"/>
                    </a:gs>
                  </a:gsLst>
                  <a:lin scaled="0"/>
                </a:gradFill>
              </a:rPr>
              <a:t>更新</a:t>
            </a:r>
            <a:r>
              <a:rPr lang="zh-CN" altLang="zh-CN" sz="1800" dirty="0" smtClean="0">
                <a:solidFill>
                  <a:srgbClr val="FF0000"/>
                </a:solidFill>
              </a:rPr>
              <a:t>“两个清单”</a:t>
            </a:r>
            <a:r>
              <a:rPr lang="en-US" altLang="zh-CN" sz="1400" b="1" dirty="0" smtClean="0">
                <a:latin typeface="仿宋" panose="02010609060101010101" pitchFamily="49" charset="-122"/>
                <a:ea typeface="仿宋" panose="02010609060101010101" pitchFamily="49" charset="-122"/>
              </a:rPr>
              <a:t>---</a:t>
            </a:r>
            <a:r>
              <a:rPr lang="zh-CN" altLang="en-US" sz="1400" b="1" dirty="0" smtClean="0">
                <a:latin typeface="仿宋" panose="02010609060101010101" pitchFamily="49" charset="-122"/>
                <a:ea typeface="仿宋" panose="02010609060101010101" pitchFamily="49" charset="-122"/>
              </a:rPr>
              <a:t>三年专项整治</a:t>
            </a:r>
            <a:endParaRPr lang="en-US" altLang="zh-CN" sz="1400" b="1"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墨菲定律</a:t>
            </a:r>
            <a:r>
              <a:rPr lang="zh-CN" altLang="en-US"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只要存在安全隐患</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事故总会发生</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差别只是早晚、大小、轻重而已</a:t>
            </a:r>
            <a:r>
              <a:rPr lang="zh-CN" altLang="en-US" sz="1800" b="1" dirty="0" smtClean="0">
                <a:latin typeface="仿宋" panose="02010609060101010101" pitchFamily="49" charset="-122"/>
                <a:ea typeface="仿宋" panose="02010609060101010101" pitchFamily="49" charset="-122"/>
                <a:cs typeface="仿宋" panose="02010609060101010101" pitchFamily="49" charset="-122"/>
              </a:rPr>
              <a:t>。</a:t>
            </a:r>
            <a:endParaRPr lang="en-US" altLang="zh-CN" sz="1800" b="1" dirty="0" smtClean="0">
              <a:latin typeface="仿宋" panose="02010609060101010101" pitchFamily="49" charset="-122"/>
              <a:ea typeface="仿宋" panose="02010609060101010101" pitchFamily="49" charset="-122"/>
              <a:cs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事故的发生，有一个</a:t>
            </a:r>
            <a:r>
              <a:rPr lang="zh-CN" altLang="zh-CN" sz="18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从无到有、从小到大、从量变到质变</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动态发展过程（</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可防！</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a:t>
            </a:r>
            <a:endParaRPr lang="zh-CN" altLang="zh-CN" sz="1800" dirty="0" smtClean="0">
              <a:latin typeface="仿宋" panose="02010609060101010101" pitchFamily="49" charset="-122"/>
              <a:ea typeface="仿宋" panose="02010609060101010101" pitchFamily="49" charset="-122"/>
              <a:cs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多米诺骨牌理论</a:t>
            </a:r>
            <a:r>
              <a:rPr lang="zh-CN" altLang="en-US"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如果消除或避免其中任何一个因素的存在</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中断事故连锁的进程</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就能避免事故的发生。</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（可控！）</a:t>
            </a:r>
          </a:p>
          <a:p>
            <a:pPr algn="l"/>
            <a:r>
              <a:rPr lang="zh-CN" altLang="en-US" sz="1800" b="1" dirty="0" smtClean="0">
                <a:solidFill>
                  <a:srgbClr val="0070C0"/>
                </a:solidFill>
                <a:latin typeface="宋体" panose="02010600030101010101" pitchFamily="2" charset="-122"/>
                <a:ea typeface="宋体" panose="02010600030101010101" pitchFamily="2" charset="-122"/>
              </a:rPr>
              <a:t>“领导干部</a:t>
            </a:r>
            <a:r>
              <a:rPr lang="zh-CN" altLang="en-US" sz="1800" b="1" dirty="0" smtClean="0">
                <a:solidFill>
                  <a:srgbClr val="FF0000"/>
                </a:solidFill>
                <a:latin typeface="宋体" panose="02010600030101010101" pitchFamily="2" charset="-122"/>
                <a:ea typeface="宋体" panose="02010600030101010101" pitchFamily="2" charset="-122"/>
              </a:rPr>
              <a:t>依法</a:t>
            </a:r>
            <a:r>
              <a:rPr lang="zh-CN" altLang="en-US" sz="1800" dirty="0" smtClean="0">
                <a:latin typeface="宋体" panose="02010600030101010101" pitchFamily="2" charset="-122"/>
                <a:ea typeface="宋体" panose="02010600030101010101" pitchFamily="2" charset="-122"/>
              </a:rPr>
              <a:t>安全管理、</a:t>
            </a:r>
            <a:r>
              <a:rPr lang="zh-CN" altLang="en-US" sz="1800" b="1" dirty="0" smtClean="0">
                <a:solidFill>
                  <a:srgbClr val="0070C0"/>
                </a:solidFill>
                <a:latin typeface="宋体" panose="02010600030101010101" pitchFamily="2" charset="-122"/>
                <a:ea typeface="宋体" panose="02010600030101010101" pitchFamily="2" charset="-122"/>
              </a:rPr>
              <a:t>岗位员工</a:t>
            </a:r>
            <a:r>
              <a:rPr lang="zh-CN" altLang="en-US" sz="1800" b="1" dirty="0" smtClean="0">
                <a:solidFill>
                  <a:srgbClr val="FF0000"/>
                </a:solidFill>
                <a:latin typeface="宋体" panose="02010600030101010101" pitchFamily="2" charset="-122"/>
                <a:ea typeface="宋体" panose="02010600030101010101" pitchFamily="2" charset="-122"/>
              </a:rPr>
              <a:t>按章</a:t>
            </a:r>
            <a:r>
              <a:rPr lang="zh-CN" altLang="en-US" sz="1800" dirty="0" smtClean="0">
                <a:latin typeface="宋体" panose="02010600030101010101" pitchFamily="2" charset="-122"/>
                <a:ea typeface="宋体" panose="02010600030101010101" pitchFamily="2" charset="-122"/>
              </a:rPr>
              <a:t>安全作业</a:t>
            </a:r>
            <a:r>
              <a:rPr lang="zh-CN" altLang="en-US" sz="2000" b="1" dirty="0" smtClean="0">
                <a:solidFill>
                  <a:srgbClr val="0070C0"/>
                </a:solidFill>
                <a:latin typeface="宋体" panose="02010600030101010101" pitchFamily="2" charset="-122"/>
                <a:ea typeface="宋体" panose="02010600030101010101" pitchFamily="2" charset="-122"/>
              </a:rPr>
              <a:t>”</a:t>
            </a:r>
            <a:endParaRPr lang="en-US" altLang="zh-CN" sz="1600" dirty="0" smtClean="0">
              <a:latin typeface="仿宋" panose="02010609060101010101" pitchFamily="49" charset="-122"/>
              <a:ea typeface="仿宋" panose="02010609060101010101" pitchFamily="49" charset="-122"/>
              <a:sym typeface="+mn-ea"/>
            </a:endParaRPr>
          </a:p>
          <a:p>
            <a:pPr algn="l"/>
            <a:r>
              <a:rPr lang="en-US" altLang="zh-CN" sz="1600" b="1" dirty="0" smtClean="0">
                <a:latin typeface="宋体" panose="02010600030101010101" pitchFamily="2" charset="-122"/>
                <a:ea typeface="宋体" panose="02010600030101010101" pitchFamily="2" charset="-122"/>
              </a:rPr>
              <a:t>              </a:t>
            </a:r>
            <a:r>
              <a:rPr lang="zh-CN" altLang="zh-CN" sz="1600" b="1" dirty="0" smtClean="0">
                <a:latin typeface="宋体" panose="02010600030101010101" pitchFamily="2" charset="-122"/>
                <a:ea typeface="宋体" panose="02010600030101010101" pitchFamily="2" charset="-122"/>
              </a:rPr>
              <a:t>“要我安全”</a:t>
            </a:r>
            <a:r>
              <a:rPr lang="en-US" altLang="zh-CN" sz="1600" b="1" dirty="0" smtClean="0">
                <a:latin typeface="宋体" panose="02010600030101010101" pitchFamily="2" charset="-122"/>
                <a:ea typeface="宋体" panose="02010600030101010101" pitchFamily="2" charset="-122"/>
              </a:rPr>
              <a:t>---</a:t>
            </a:r>
            <a:r>
              <a:rPr lang="zh-CN" altLang="zh-CN" sz="1600" b="1" dirty="0" smtClean="0">
                <a:latin typeface="宋体" panose="02010600030101010101" pitchFamily="2" charset="-122"/>
                <a:ea typeface="宋体" panose="02010600030101010101" pitchFamily="2" charset="-122"/>
              </a:rPr>
              <a:t>“我要安全”</a:t>
            </a:r>
            <a:r>
              <a:rPr lang="en-US" altLang="zh-CN" sz="1600" b="1" dirty="0" smtClean="0">
                <a:latin typeface="宋体" panose="02010600030101010101" pitchFamily="2" charset="-122"/>
                <a:ea typeface="宋体" panose="02010600030101010101" pitchFamily="2" charset="-122"/>
              </a:rPr>
              <a:t>---</a:t>
            </a:r>
            <a:r>
              <a:rPr lang="zh-CN" altLang="zh-CN" sz="1600" b="1" dirty="0" smtClean="0">
                <a:solidFill>
                  <a:srgbClr val="FF0000"/>
                </a:solidFill>
                <a:latin typeface="宋体" panose="02010600030101010101" pitchFamily="2" charset="-122"/>
                <a:ea typeface="宋体" panose="02010600030101010101" pitchFamily="2" charset="-122"/>
              </a:rPr>
              <a:t>“我会安全”</a:t>
            </a:r>
          </a:p>
          <a:p>
            <a:pPr algn="l"/>
            <a:endParaRPr lang="zh-CN" altLang="zh-CN" sz="1600" dirty="0" smtClean="0"/>
          </a:p>
          <a:p>
            <a:pPr algn="l"/>
            <a:endParaRPr lang="zh-CN" altLang="en-US" sz="1600" dirty="0" smtClean="0">
              <a:latin typeface="仿宋" panose="02010609060101010101" pitchFamily="49" charset="-122"/>
              <a:ea typeface="仿宋" panose="02010609060101010101" pitchFamily="49" charset="-122"/>
            </a:endParaRPr>
          </a:p>
          <a:p>
            <a:pPr marL="342900" indent="-342900" algn="l">
              <a:defRPr/>
            </a:pPr>
            <a:endParaRPr lang="en-US" altLang="zh-CN" sz="1600"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800" dirty="0" smtClean="0">
                <a:solidFill>
                  <a:srgbClr val="FF0000"/>
                </a:solidFill>
                <a:latin typeface="宋体" panose="02010600030101010101" pitchFamily="2" charset="-122"/>
                <a:ea typeface="宋体" panose="02010600030101010101" pitchFamily="2" charset="-122"/>
              </a:rPr>
              <a:t> </a:t>
            </a:r>
            <a:endParaRPr lang="zh-CN" altLang="en-US" sz="28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endParaRPr lang="zh-CN" altLang="zh-CN" sz="2000" dirty="0" smtClean="0">
              <a:latin typeface="仿宋" panose="02010609060101010101" pitchFamily="49" charset="-122"/>
              <a:ea typeface="仿宋" panose="02010609060101010101" pitchFamily="49" charset="-122"/>
            </a:endParaRPr>
          </a:p>
          <a:p>
            <a:pPr algn="l"/>
            <a:r>
              <a:rPr lang="zh-CN" altLang="zh-CN" sz="2000" dirty="0" smtClean="0">
                <a:latin typeface="仿宋" panose="02010609060101010101" pitchFamily="49" charset="-122"/>
                <a:ea typeface="仿宋" panose="02010609060101010101" pitchFamily="49" charset="-122"/>
              </a:rPr>
              <a:t>灰犀牛体型笨重、反应迟缓，你能看见它在远处，却毫不在意，一旦它向你狂奔而来，定会让你猝不及防，直接被扑倒在地。它并不神秘，却更危险。</a:t>
            </a:r>
            <a:endParaRPr lang="en-US" altLang="zh-CN" sz="2000" dirty="0" smtClean="0">
              <a:latin typeface="仿宋" panose="02010609060101010101" pitchFamily="49" charset="-122"/>
              <a:ea typeface="仿宋" panose="02010609060101010101" pitchFamily="49" charset="-122"/>
            </a:endParaRPr>
          </a:p>
          <a:p>
            <a:pPr algn="l"/>
            <a:r>
              <a:rPr lang="zh-CN" altLang="zh-CN" sz="2000" dirty="0" smtClean="0">
                <a:latin typeface="仿宋" panose="02010609060101010101" pitchFamily="49" charset="-122"/>
                <a:ea typeface="仿宋" panose="02010609060101010101" pitchFamily="49" charset="-122"/>
              </a:rPr>
              <a:t>“灰犀牛”事件特点：大概率、可预测、危害重。</a:t>
            </a:r>
            <a:endParaRPr lang="en-US" altLang="zh-CN" sz="2000" dirty="0" smtClean="0">
              <a:latin typeface="仿宋" panose="02010609060101010101" pitchFamily="49" charset="-122"/>
              <a:ea typeface="仿宋" panose="02010609060101010101" pitchFamily="49" charset="-122"/>
            </a:endParaRPr>
          </a:p>
          <a:p>
            <a:pPr algn="l"/>
            <a:endParaRPr lang="en-US" altLang="zh-CN" sz="2000" dirty="0" smtClean="0"/>
          </a:p>
          <a:p>
            <a:pPr algn="l"/>
            <a:r>
              <a:rPr lang="zh-CN" altLang="zh-CN" sz="2000" b="1" dirty="0" smtClean="0">
                <a:latin typeface="宋体" panose="02010600030101010101" pitchFamily="2" charset="-122"/>
                <a:ea typeface="宋体" panose="02010600030101010101" pitchFamily="2" charset="-122"/>
                <a:cs typeface="宋体" panose="02010600030101010101" pitchFamily="2" charset="-122"/>
              </a:rPr>
              <a:t>大多数安全生产事故都是“灰犀牛”事件。常见问题：</a:t>
            </a:r>
            <a:r>
              <a:rPr lang="zh-CN" altLang="zh-CN" sz="2000" b="1" dirty="0" smtClean="0">
                <a:solidFill>
                  <a:srgbClr val="0070C0"/>
                </a:solidFill>
                <a:latin typeface="宋体" panose="02010600030101010101" pitchFamily="2" charset="-122"/>
                <a:ea typeface="宋体" panose="02010600030101010101" pitchFamily="2" charset="-122"/>
                <a:cs typeface="宋体" panose="02010600030101010101" pitchFamily="2" charset="-122"/>
              </a:rPr>
              <a:t>视而不见、得过且过</a:t>
            </a:r>
            <a:r>
              <a:rPr lang="zh-CN" altLang="en-US" sz="2000" b="1" dirty="0" smtClean="0">
                <a:latin typeface="宋体" panose="02010600030101010101" pitchFamily="2" charset="-122"/>
                <a:ea typeface="宋体" panose="02010600030101010101" pitchFamily="2" charset="-122"/>
                <a:cs typeface="宋体" panose="02010600030101010101" pitchFamily="2" charset="-122"/>
              </a:rPr>
              <a:t>。</a:t>
            </a:r>
            <a:endParaRPr lang="zh-CN" altLang="zh-CN" sz="2000" b="1" dirty="0" smtClean="0">
              <a:latin typeface="宋体" panose="02010600030101010101" pitchFamily="2" charset="-122"/>
              <a:ea typeface="宋体" panose="02010600030101010101" pitchFamily="2" charset="-122"/>
              <a:cs typeface="宋体" panose="02010600030101010101" pitchFamily="2" charset="-122"/>
            </a:endParaRPr>
          </a:p>
          <a:p>
            <a:pPr algn="l"/>
            <a:endParaRPr lang="en-US" altLang="zh-CN" sz="2000" b="1" dirty="0" smtClean="0">
              <a:latin typeface="宋体" panose="02010600030101010101" pitchFamily="2" charset="-122"/>
              <a:ea typeface="宋体" panose="02010600030101010101" pitchFamily="2" charset="-122"/>
              <a:cs typeface="宋体" panose="02010600030101010101" pitchFamily="2" charset="-122"/>
            </a:endParaRPr>
          </a:p>
          <a:p>
            <a:pPr algn="l"/>
            <a:r>
              <a:rPr lang="zh-CN" altLang="zh-CN" sz="2000" b="1" dirty="0" smtClean="0">
                <a:latin typeface="宋体" panose="02010600030101010101" pitchFamily="2" charset="-122"/>
                <a:ea typeface="宋体" panose="02010600030101010101" pitchFamily="2" charset="-122"/>
                <a:cs typeface="宋体" panose="02010600030101010101" pitchFamily="2" charset="-122"/>
              </a:rPr>
              <a:t>灰犀牛事件应对主要强调，加强</a:t>
            </a:r>
            <a:r>
              <a:rPr lang="zh-CN" altLang="zh-CN"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检测、预警、预防</a:t>
            </a:r>
            <a:r>
              <a:rPr lang="zh-CN" altLang="zh-CN" sz="2000" b="1" dirty="0" smtClean="0">
                <a:latin typeface="宋体" panose="02010600030101010101" pitchFamily="2" charset="-122"/>
                <a:ea typeface="宋体" panose="02010600030101010101" pitchFamily="2" charset="-122"/>
                <a:cs typeface="宋体" panose="02010600030101010101" pitchFamily="2" charset="-122"/>
              </a:rPr>
              <a:t>工作，防止事故反生。</a:t>
            </a:r>
          </a:p>
          <a:p>
            <a:pPr algn="l"/>
            <a:endParaRPr lang="en-US" altLang="zh-CN" sz="2000" b="1" dirty="0" smtClean="0">
              <a:latin typeface="宋体" panose="02010600030101010101" pitchFamily="2" charset="-122"/>
              <a:ea typeface="宋体" panose="02010600030101010101" pitchFamily="2" charset="-122"/>
              <a:cs typeface="宋体" panose="02010600030101010101" pitchFamily="2" charset="-122"/>
            </a:endParaRPr>
          </a:p>
          <a:p>
            <a:pPr algn="l"/>
            <a:r>
              <a:rPr lang="en-US" altLang="zh-CN" sz="2000" b="1" dirty="0" smtClean="0">
                <a:latin typeface="宋体" panose="02010600030101010101" pitchFamily="2" charset="-122"/>
                <a:ea typeface="宋体" panose="02010600030101010101" pitchFamily="2" charset="-122"/>
                <a:cs typeface="宋体" panose="02010600030101010101" pitchFamily="2" charset="-122"/>
              </a:rPr>
              <a:t>风险---------------隐患------------</a:t>
            </a:r>
            <a:r>
              <a:rPr lang="zh-CN" altLang="en-US" sz="2000" b="1" dirty="0" smtClean="0">
                <a:latin typeface="宋体" panose="02010600030101010101" pitchFamily="2" charset="-122"/>
                <a:ea typeface="宋体" panose="02010600030101010101" pitchFamily="2" charset="-122"/>
                <a:cs typeface="宋体" panose="02010600030101010101" pitchFamily="2" charset="-122"/>
              </a:rPr>
              <a:t>事故</a:t>
            </a:r>
            <a:r>
              <a:rPr lang="en-US" altLang="zh-CN" sz="2000" b="1" dirty="0" smtClean="0">
                <a:latin typeface="宋体" panose="02010600030101010101" pitchFamily="2" charset="-122"/>
                <a:ea typeface="宋体" panose="02010600030101010101" pitchFamily="2" charset="-122"/>
                <a:cs typeface="宋体" panose="02010600030101010101" pitchFamily="2" charset="-122"/>
              </a:rPr>
              <a:t>灾难</a:t>
            </a:r>
          </a:p>
          <a:p>
            <a:pPr algn="l"/>
            <a:r>
              <a:rPr lang="en-US" altLang="zh-CN" sz="2000" b="1" dirty="0" smtClean="0">
                <a:latin typeface="宋体" panose="02010600030101010101" pitchFamily="2" charset="-122"/>
                <a:ea typeface="宋体" panose="02010600030101010101" pitchFamily="2" charset="-122"/>
                <a:cs typeface="宋体" panose="02010600030101010101" pitchFamily="2" charset="-122"/>
              </a:rPr>
              <a:t>防范化解---------排查-------------应对</a:t>
            </a:r>
          </a:p>
          <a:p>
            <a:pPr algn="l"/>
            <a:endParaRPr lang="zh-CN" altLang="zh-CN" sz="2000" b="1" dirty="0" smtClean="0">
              <a:solidFill>
                <a:srgbClr val="0070C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490251"/>
          </a:xfrm>
        </p:spPr>
        <p:txBody>
          <a:bodyPr/>
          <a:lstStyle/>
          <a:p>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展现新作为新担当</a:t>
            </a: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r>
              <a:rPr lang="zh-CN" altLang="zh-CN" sz="2000" dirty="0" smtClean="0">
                <a:latin typeface="宋体" panose="02010600030101010101" pitchFamily="2" charset="-122"/>
                <a:ea typeface="宋体" panose="02010600030101010101" pitchFamily="2" charset="-122"/>
              </a:rPr>
              <a:t>安全生产职责规定</a:t>
            </a:r>
            <a:r>
              <a:rPr lang="zh-CN" altLang="zh-CN" sz="1800" dirty="0" smtClean="0">
                <a:solidFill>
                  <a:srgbClr val="0070C0"/>
                </a:solidFill>
                <a:latin typeface="仿宋" panose="02010609060101010101" pitchFamily="49" charset="-122"/>
                <a:ea typeface="仿宋" panose="02010609060101010101" pitchFamily="49" charset="-122"/>
              </a:rPr>
              <a:t>（企业部分</a:t>
            </a:r>
            <a:r>
              <a:rPr lang="zh-CN" altLang="zh-CN" sz="2000" dirty="0" smtClean="0"/>
              <a:t>相关方职责：</a:t>
            </a:r>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第四十八条</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  </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两个以上生产经营单位在同一作业区域内</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进行生产经营活动，可能危及对方生产安全的，应当签订</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安全生产管理协议</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，明确各自的安全生产管理职责和应当采取的安全措施，并指定专职安全生产管理人员进行安全检查与协调。</a:t>
            </a:r>
            <a:endParaRPr lang="zh-CN" altLang="zh-CN" sz="1800" b="1" dirty="0" smtClean="0">
              <a:latin typeface="宋体" panose="02010600030101010101" pitchFamily="2" charset="-122"/>
              <a:ea typeface="宋体" panose="02010600030101010101" pitchFamily="2" charset="-122"/>
            </a:endParaRPr>
          </a:p>
          <a:p>
            <a:pPr algn="l"/>
            <a:r>
              <a:rPr lang="en-US" altLang="zh-CN" sz="2000" b="1" dirty="0" smtClean="0"/>
              <a:t> </a:t>
            </a:r>
            <a:endParaRPr lang="zh-CN" altLang="zh-CN" sz="2000" dirty="0" smtClean="0"/>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第四十九条</a:t>
            </a:r>
            <a:r>
              <a:rPr lang="en-US" altLang="zh-CN" sz="1800" b="1" dirty="0" smtClean="0">
                <a:latin typeface="仿宋" panose="02010609060101010101" pitchFamily="49" charset="-122"/>
                <a:ea typeface="仿宋" panose="02010609060101010101" pitchFamily="49" charset="-122"/>
                <a:cs typeface="仿宋" panose="02010609060101010101" pitchFamily="49" charset="-122"/>
              </a:rPr>
              <a:t>  </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生产经营单位</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不得</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将生产经营项目、场所、设备</a:t>
            </a:r>
            <a:r>
              <a:rPr lang="zh-CN" altLang="zh-CN" sz="18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rPr>
              <a:t>发包或者出租</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给不具备安全生产条件或者相应资质的单位或者个人。</a:t>
            </a:r>
          </a:p>
          <a:p>
            <a:pPr algn="l"/>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生产经营项目、场所</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发包或者出租</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给其他单位的，生产经营单位应当与承包单位、承租单位签订</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专门的安全生产管理协议</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，或者在承包合同、</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租赁合同中约定</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各自的安全生产管理职责；生产经营单位对承包单位、承租单位的安全生产工作</a:t>
            </a:r>
            <a:r>
              <a:rPr lang="zh-CN" altLang="zh-CN" sz="18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统一协调、管理</a:t>
            </a:r>
            <a:r>
              <a:rPr lang="zh-CN" altLang="zh-CN" sz="1800" b="1" dirty="0" smtClean="0">
                <a:latin typeface="仿宋" panose="02010609060101010101" pitchFamily="49" charset="-122"/>
                <a:ea typeface="仿宋" panose="02010609060101010101" pitchFamily="49" charset="-122"/>
                <a:cs typeface="仿宋" panose="02010609060101010101" pitchFamily="49" charset="-122"/>
              </a:rPr>
              <a:t>，定期进行安全检查，发现安全问题的，应当及时督促整改。</a:t>
            </a:r>
          </a:p>
          <a:p>
            <a:pPr algn="l"/>
            <a:endParaRPr lang="zh-CN" altLang="zh-CN" sz="1800" b="1" dirty="0" smtClean="0">
              <a:latin typeface="仿宋" panose="02010609060101010101" pitchFamily="49" charset="-122"/>
              <a:ea typeface="仿宋" panose="02010609060101010101" pitchFamily="49" charset="-122"/>
              <a:cs typeface="仿宋" panose="02010609060101010101" pitchFamily="49" charset="-122"/>
            </a:endParaRPr>
          </a:p>
          <a:p>
            <a:pPr algn="l"/>
            <a:endParaRPr lang="zh-CN" altLang="zh-CN" sz="2000" dirty="0" smtClean="0">
              <a:solidFill>
                <a:srgbClr val="0070C0"/>
              </a:solidFill>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展现新作为新担当</a:t>
            </a: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r>
              <a:rPr lang="zh-CN" altLang="zh-CN" sz="2000" dirty="0" smtClean="0"/>
              <a:t>严管重点物（场所和设备设施）：</a:t>
            </a:r>
          </a:p>
          <a:p>
            <a:pPr algn="l" latinLnBrk="0">
              <a:lnSpc>
                <a:spcPts val="3300"/>
              </a:lnSpc>
              <a:spcBef>
                <a:spcPts val="0"/>
              </a:spcBef>
            </a:pPr>
            <a:r>
              <a:rPr lang="zh-CN" altLang="zh-CN" sz="2000" dirty="0" smtClean="0"/>
              <a:t>第4、21、41、46、65、70、74、76、90、101、113、118条：重大</a:t>
            </a:r>
            <a:r>
              <a:rPr lang="zh-CN" altLang="zh-CN" sz="2000" dirty="0" smtClean="0">
                <a:solidFill>
                  <a:srgbClr val="FF0000"/>
                </a:solidFill>
              </a:rPr>
              <a:t>危险源</a:t>
            </a:r>
          </a:p>
          <a:p>
            <a:pPr algn="l" latinLnBrk="0">
              <a:lnSpc>
                <a:spcPts val="3300"/>
              </a:lnSpc>
              <a:spcBef>
                <a:spcPts val="0"/>
              </a:spcBef>
            </a:pPr>
            <a:r>
              <a:rPr lang="zh-CN" altLang="zh-CN" sz="2000" dirty="0" smtClean="0"/>
              <a:t>第4、21、25、40、101、117、118条：</a:t>
            </a:r>
            <a:r>
              <a:rPr lang="zh-CN" altLang="zh-CN" sz="2000" dirty="0" smtClean="0">
                <a:solidFill>
                  <a:srgbClr val="FF0000"/>
                </a:solidFill>
              </a:rPr>
              <a:t>重大事故隐患</a:t>
            </a:r>
          </a:p>
          <a:p>
            <a:pPr algn="l" latinLnBrk="0">
              <a:lnSpc>
                <a:spcPts val="3300"/>
              </a:lnSpc>
              <a:spcBef>
                <a:spcPts val="0"/>
              </a:spcBef>
            </a:pPr>
            <a:r>
              <a:rPr lang="zh-CN" altLang="zh-CN" sz="2000" dirty="0" smtClean="0"/>
              <a:t>第29条：新</a:t>
            </a:r>
            <a:r>
              <a:rPr lang="zh-CN" altLang="zh-CN" sz="2000" dirty="0" smtClean="0">
                <a:solidFill>
                  <a:srgbClr val="FF0000"/>
                </a:solidFill>
              </a:rPr>
              <a:t>设备</a:t>
            </a:r>
          </a:p>
          <a:p>
            <a:pPr algn="l" latinLnBrk="0">
              <a:lnSpc>
                <a:spcPts val="3300"/>
              </a:lnSpc>
              <a:spcBef>
                <a:spcPts val="0"/>
              </a:spcBef>
            </a:pPr>
            <a:r>
              <a:rPr lang="zh-CN" altLang="zh-CN" sz="2000" dirty="0" smtClean="0"/>
              <a:t>第36、99条：安全设备</a:t>
            </a:r>
          </a:p>
          <a:p>
            <a:pPr algn="l" latinLnBrk="0">
              <a:lnSpc>
                <a:spcPts val="3300"/>
              </a:lnSpc>
              <a:spcBef>
                <a:spcPts val="0"/>
              </a:spcBef>
            </a:pPr>
            <a:r>
              <a:rPr lang="zh-CN" altLang="zh-CN" sz="2000" dirty="0" smtClean="0"/>
              <a:t>第35、37、38、99条：有较大危险因素的</a:t>
            </a:r>
            <a:r>
              <a:rPr lang="zh-CN" altLang="zh-CN" sz="2000" dirty="0" smtClean="0">
                <a:solidFill>
                  <a:srgbClr val="FF0000"/>
                </a:solidFill>
              </a:rPr>
              <a:t>场所</a:t>
            </a:r>
            <a:r>
              <a:rPr lang="zh-CN" altLang="zh-CN" sz="2000" dirty="0" smtClean="0"/>
              <a:t>及其有关设施、设备</a:t>
            </a:r>
          </a:p>
          <a:p>
            <a:pPr algn="l" latinLnBrk="0">
              <a:lnSpc>
                <a:spcPts val="3300"/>
              </a:lnSpc>
              <a:spcBef>
                <a:spcPts val="0"/>
              </a:spcBef>
            </a:pPr>
            <a:r>
              <a:rPr lang="zh-CN" altLang="zh-CN" sz="2000" dirty="0" smtClean="0"/>
              <a:t>第36、82、99条：检测、预警、应急救援的设备（设施）</a:t>
            </a:r>
          </a:p>
          <a:p>
            <a:pPr algn="l" latinLnBrk="0">
              <a:lnSpc>
                <a:spcPts val="3300"/>
              </a:lnSpc>
              <a:spcBef>
                <a:spcPts val="0"/>
              </a:spcBef>
            </a:pPr>
            <a:r>
              <a:rPr lang="zh-CN" altLang="zh-CN" sz="2000" dirty="0" smtClean="0"/>
              <a:t>第35、37、42、105条：标志、出口、</a:t>
            </a:r>
            <a:r>
              <a:rPr lang="zh-CN" altLang="zh-CN" sz="2000" dirty="0" smtClean="0">
                <a:solidFill>
                  <a:srgbClr val="FF0000"/>
                </a:solidFill>
              </a:rPr>
              <a:t>通道</a:t>
            </a:r>
            <a:r>
              <a:rPr lang="zh-CN" altLang="zh-CN" sz="2000" dirty="0" smtClean="0"/>
              <a:t>。</a:t>
            </a:r>
          </a:p>
          <a:p>
            <a:pPr algn="l" latinLnBrk="0">
              <a:lnSpc>
                <a:spcPts val="3300"/>
              </a:lnSpc>
              <a:spcBef>
                <a:spcPts val="0"/>
              </a:spcBef>
            </a:pPr>
            <a:endParaRPr lang="en-US" altLang="zh-CN" sz="2000" b="1" dirty="0" smtClean="0"/>
          </a:p>
          <a:p>
            <a:pPr algn="l"/>
            <a:endParaRPr lang="zh-CN" altLang="zh-CN" sz="2000" dirty="0" smtClean="0">
              <a:solidFill>
                <a:srgbClr val="0070C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en-US" sz="2800" dirty="0" smtClean="0">
                <a:solidFill>
                  <a:srgbClr val="FF0000"/>
                </a:solidFill>
                <a:latin typeface="宋体" panose="02010600030101010101" pitchFamily="2" charset="-122"/>
                <a:ea typeface="宋体" panose="02010600030101010101" pitchFamily="2" charset="-122"/>
              </a:rPr>
              <a:t> </a:t>
            </a:r>
            <a:r>
              <a:rPr lang="zh-CN" altLang="en-US" sz="2800" dirty="0" smtClean="0">
                <a:latin typeface="宋体" panose="02010600030101010101" pitchFamily="2" charset="-122"/>
                <a:ea typeface="宋体" panose="02010600030101010101" pitchFamily="2" charset="-122"/>
              </a:rPr>
              <a:t/>
            </a:r>
            <a:br>
              <a:rPr lang="zh-CN" altLang="en-US" sz="2800" dirty="0" smtClean="0">
                <a:latin typeface="宋体" panose="02010600030101010101" pitchFamily="2" charset="-122"/>
                <a:ea typeface="宋体" panose="02010600030101010101" pitchFamily="2" charset="-122"/>
              </a:rPr>
            </a:br>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400" dirty="0" smtClean="0">
                <a:latin typeface="宋体" panose="02010600030101010101" pitchFamily="2" charset="-122"/>
                <a:ea typeface="宋体" panose="02010600030101010101" pitchFamily="2" charset="-122"/>
              </a:rPr>
              <a:t/>
            </a:r>
            <a:br>
              <a:rPr lang="zh-CN" altLang="en-US" sz="2400" dirty="0" smtClean="0">
                <a:latin typeface="宋体" panose="02010600030101010101" pitchFamily="2" charset="-122"/>
                <a:ea typeface="宋体" panose="02010600030101010101" pitchFamily="2" charset="-122"/>
              </a:rPr>
            </a:b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r>
              <a:rPr lang="zh-CN" altLang="en-US" sz="2000" dirty="0" smtClean="0"/>
              <a:t>结果导向：</a:t>
            </a:r>
            <a:r>
              <a:rPr lang="zh-CN" altLang="zh-CN" sz="2000" dirty="0" smtClean="0"/>
              <a:t>《企业职工伤亡事故分类标准》（</a:t>
            </a:r>
            <a:r>
              <a:rPr lang="en-US" altLang="zh-CN" sz="2000" dirty="0" smtClean="0"/>
              <a:t>GB6441—1986</a:t>
            </a:r>
            <a:r>
              <a:rPr lang="zh-CN" altLang="zh-CN" sz="2000" dirty="0" smtClean="0"/>
              <a:t>）</a:t>
            </a:r>
            <a:endParaRPr lang="en-US" altLang="zh-CN" sz="2000" dirty="0" smtClean="0"/>
          </a:p>
          <a:p>
            <a:pPr algn="l"/>
            <a:endParaRPr lang="en-US" altLang="zh-CN" sz="2000" b="1" dirty="0" smtClean="0">
              <a:latin typeface="+mn-ea"/>
            </a:endParaRPr>
          </a:p>
          <a:p>
            <a:pPr algn="l"/>
            <a:r>
              <a:rPr lang="zh-CN" altLang="zh-CN" sz="2000" b="1" dirty="0" smtClean="0">
                <a:latin typeface="+mn-ea"/>
              </a:rPr>
              <a:t>工伤事故</a:t>
            </a:r>
            <a:r>
              <a:rPr lang="zh-CN" altLang="zh-CN" sz="2000" dirty="0" smtClean="0">
                <a:latin typeface="宋体" panose="02010600030101010101" pitchFamily="2" charset="-122"/>
                <a:ea typeface="宋体" panose="02010600030101010101" pitchFamily="2" charset="-122"/>
              </a:rPr>
              <a:t>分为</a:t>
            </a:r>
            <a:r>
              <a:rPr lang="en-US" altLang="zh-CN" sz="2000" dirty="0" smtClean="0">
                <a:latin typeface="宋体" panose="02010600030101010101" pitchFamily="2" charset="-122"/>
                <a:ea typeface="宋体" panose="02010600030101010101" pitchFamily="2" charset="-122"/>
              </a:rPr>
              <a:t>20</a:t>
            </a:r>
            <a:r>
              <a:rPr lang="zh-CN" altLang="zh-CN" sz="2000" dirty="0" smtClean="0">
                <a:latin typeface="宋体" panose="02010600030101010101" pitchFamily="2" charset="-122"/>
                <a:ea typeface="宋体" panose="02010600030101010101" pitchFamily="2" charset="-122"/>
              </a:rPr>
              <a:t>类</a:t>
            </a:r>
            <a:r>
              <a:rPr lang="zh-CN" altLang="en-US" sz="2000" dirty="0" smtClean="0">
                <a:latin typeface="宋体" panose="02010600030101010101" pitchFamily="2" charset="-122"/>
                <a:ea typeface="宋体" panose="02010600030101010101" pitchFamily="2" charset="-122"/>
              </a:rPr>
              <a:t>：</a:t>
            </a:r>
            <a:r>
              <a:rPr lang="en-US" altLang="zh-CN" sz="2000" dirty="0" smtClean="0">
                <a:latin typeface="仿宋" panose="02010609060101010101" pitchFamily="49" charset="-122"/>
                <a:ea typeface="仿宋" panose="02010609060101010101" pitchFamily="49" charset="-122"/>
              </a:rPr>
              <a:t>1</a:t>
            </a:r>
            <a:r>
              <a:rPr lang="zh-CN" altLang="zh-CN" sz="2000" dirty="0" smtClean="0">
                <a:latin typeface="仿宋" panose="02010609060101010101" pitchFamily="49" charset="-122"/>
                <a:ea typeface="仿宋" panose="02010609060101010101" pitchFamily="49" charset="-122"/>
              </a:rPr>
              <a:t>物体打击、</a:t>
            </a:r>
            <a:r>
              <a:rPr lang="en-US" altLang="zh-CN" sz="2000" dirty="0" smtClean="0">
                <a:latin typeface="仿宋" panose="02010609060101010101" pitchFamily="49" charset="-122"/>
                <a:ea typeface="仿宋" panose="02010609060101010101" pitchFamily="49" charset="-122"/>
              </a:rPr>
              <a:t>2</a:t>
            </a:r>
            <a:r>
              <a:rPr lang="zh-CN" altLang="zh-CN" sz="2000" dirty="0" smtClean="0">
                <a:latin typeface="仿宋" panose="02010609060101010101" pitchFamily="49" charset="-122"/>
                <a:ea typeface="仿宋" panose="02010609060101010101" pitchFamily="49" charset="-122"/>
              </a:rPr>
              <a:t>车辆伤害、</a:t>
            </a:r>
            <a:r>
              <a:rPr lang="en-US" altLang="zh-CN" sz="2000" dirty="0" smtClean="0">
                <a:latin typeface="仿宋" panose="02010609060101010101" pitchFamily="49" charset="-122"/>
                <a:ea typeface="仿宋" panose="02010609060101010101" pitchFamily="49" charset="-122"/>
              </a:rPr>
              <a:t>3</a:t>
            </a:r>
            <a:r>
              <a:rPr lang="zh-CN" altLang="zh-CN" sz="2000" dirty="0" smtClean="0">
                <a:latin typeface="仿宋" panose="02010609060101010101" pitchFamily="49" charset="-122"/>
                <a:ea typeface="仿宋" panose="02010609060101010101" pitchFamily="49" charset="-122"/>
              </a:rPr>
              <a:t>机械伤害、</a:t>
            </a:r>
            <a:r>
              <a:rPr lang="en-US" altLang="zh-CN" sz="2000" dirty="0" smtClean="0">
                <a:latin typeface="仿宋" panose="02010609060101010101" pitchFamily="49" charset="-122"/>
                <a:ea typeface="仿宋" panose="02010609060101010101" pitchFamily="49" charset="-122"/>
              </a:rPr>
              <a:t>4</a:t>
            </a:r>
            <a:r>
              <a:rPr lang="zh-CN" altLang="zh-CN" sz="2000" dirty="0" smtClean="0">
                <a:latin typeface="仿宋" panose="02010609060101010101" pitchFamily="49" charset="-122"/>
                <a:ea typeface="仿宋" panose="02010609060101010101" pitchFamily="49" charset="-122"/>
              </a:rPr>
              <a:t>起重伤害、</a:t>
            </a:r>
            <a:r>
              <a:rPr lang="en-US" altLang="zh-CN" sz="2000" dirty="0" smtClean="0">
                <a:latin typeface="仿宋" panose="02010609060101010101" pitchFamily="49" charset="-122"/>
                <a:ea typeface="仿宋" panose="02010609060101010101" pitchFamily="49" charset="-122"/>
              </a:rPr>
              <a:t>5</a:t>
            </a:r>
            <a:r>
              <a:rPr lang="zh-CN" altLang="zh-CN" sz="2000" dirty="0" smtClean="0">
                <a:latin typeface="仿宋" panose="02010609060101010101" pitchFamily="49" charset="-122"/>
                <a:ea typeface="仿宋" panose="02010609060101010101" pitchFamily="49" charset="-122"/>
              </a:rPr>
              <a:t>触电、</a:t>
            </a:r>
            <a:endParaRPr lang="en-US" altLang="zh-CN" sz="2000" dirty="0" smtClean="0">
              <a:latin typeface="仿宋" panose="02010609060101010101" pitchFamily="49" charset="-122"/>
              <a:ea typeface="仿宋" panose="02010609060101010101" pitchFamily="49" charset="-122"/>
            </a:endParaRPr>
          </a:p>
          <a:p>
            <a:pPr algn="l"/>
            <a:r>
              <a:rPr lang="en-US" altLang="zh-CN" sz="2000" dirty="0" smtClean="0">
                <a:latin typeface="仿宋" panose="02010609060101010101" pitchFamily="49" charset="-122"/>
                <a:ea typeface="仿宋" panose="02010609060101010101" pitchFamily="49" charset="-122"/>
              </a:rPr>
              <a:t>                  6</a:t>
            </a:r>
            <a:r>
              <a:rPr lang="zh-CN" altLang="zh-CN" sz="2000" dirty="0" smtClean="0">
                <a:latin typeface="仿宋" panose="02010609060101010101" pitchFamily="49" charset="-122"/>
                <a:ea typeface="仿宋" panose="02010609060101010101" pitchFamily="49" charset="-122"/>
              </a:rPr>
              <a:t>淹溺、</a:t>
            </a:r>
            <a:r>
              <a:rPr lang="en-US" altLang="zh-CN" sz="2000" dirty="0" smtClean="0">
                <a:latin typeface="仿宋" panose="02010609060101010101" pitchFamily="49" charset="-122"/>
                <a:ea typeface="仿宋" panose="02010609060101010101" pitchFamily="49" charset="-122"/>
              </a:rPr>
              <a:t>7</a:t>
            </a:r>
            <a:r>
              <a:rPr lang="zh-CN" altLang="zh-CN" sz="2000" dirty="0" smtClean="0">
                <a:latin typeface="仿宋" panose="02010609060101010101" pitchFamily="49" charset="-122"/>
                <a:ea typeface="仿宋" panose="02010609060101010101" pitchFamily="49" charset="-122"/>
              </a:rPr>
              <a:t>灼烫、</a:t>
            </a:r>
            <a:r>
              <a:rPr lang="en-US" altLang="zh-CN" sz="2000" dirty="0" smtClean="0">
                <a:latin typeface="仿宋" panose="02010609060101010101" pitchFamily="49" charset="-122"/>
                <a:ea typeface="仿宋" panose="02010609060101010101" pitchFamily="49" charset="-122"/>
              </a:rPr>
              <a:t>8</a:t>
            </a:r>
            <a:r>
              <a:rPr lang="zh-CN" altLang="zh-CN" sz="2000" dirty="0" smtClean="0">
                <a:latin typeface="仿宋" panose="02010609060101010101" pitchFamily="49" charset="-122"/>
                <a:ea typeface="仿宋" panose="02010609060101010101" pitchFamily="49" charset="-122"/>
              </a:rPr>
              <a:t>火灾、</a:t>
            </a:r>
            <a:r>
              <a:rPr lang="en-US" altLang="zh-CN" sz="2000" dirty="0" smtClean="0">
                <a:latin typeface="仿宋" panose="02010609060101010101" pitchFamily="49" charset="-122"/>
                <a:ea typeface="仿宋" panose="02010609060101010101" pitchFamily="49" charset="-122"/>
              </a:rPr>
              <a:t>9</a:t>
            </a:r>
            <a:r>
              <a:rPr lang="zh-CN" altLang="zh-CN" sz="2000" dirty="0" smtClean="0">
                <a:latin typeface="仿宋" panose="02010609060101010101" pitchFamily="49" charset="-122"/>
                <a:ea typeface="仿宋" panose="02010609060101010101" pitchFamily="49" charset="-122"/>
              </a:rPr>
              <a:t>高处坠落、</a:t>
            </a:r>
            <a:r>
              <a:rPr lang="en-US" altLang="zh-CN" sz="2000" dirty="0" smtClean="0">
                <a:latin typeface="仿宋" panose="02010609060101010101" pitchFamily="49" charset="-122"/>
                <a:ea typeface="仿宋" panose="02010609060101010101" pitchFamily="49" charset="-122"/>
              </a:rPr>
              <a:t>10</a:t>
            </a:r>
            <a:r>
              <a:rPr lang="zh-CN" altLang="zh-CN" sz="2000" dirty="0" smtClean="0">
                <a:latin typeface="仿宋" panose="02010609060101010101" pitchFamily="49" charset="-122"/>
                <a:ea typeface="仿宋" panose="02010609060101010101" pitchFamily="49" charset="-122"/>
              </a:rPr>
              <a:t>坍塌、</a:t>
            </a:r>
            <a:endParaRPr lang="en-US" altLang="zh-CN" sz="2000" dirty="0" smtClean="0">
              <a:latin typeface="仿宋" panose="02010609060101010101" pitchFamily="49" charset="-122"/>
              <a:ea typeface="仿宋" panose="02010609060101010101" pitchFamily="49" charset="-122"/>
            </a:endParaRPr>
          </a:p>
          <a:p>
            <a:pPr algn="l"/>
            <a:r>
              <a:rPr lang="en-US" altLang="zh-CN" sz="2000" dirty="0" smtClean="0">
                <a:latin typeface="仿宋" panose="02010609060101010101" pitchFamily="49" charset="-122"/>
                <a:ea typeface="仿宋" panose="02010609060101010101" pitchFamily="49" charset="-122"/>
              </a:rPr>
              <a:t>        </a:t>
            </a:r>
            <a:r>
              <a:rPr lang="en-US" altLang="zh-CN" sz="1400" dirty="0" smtClean="0">
                <a:latin typeface="仿宋" panose="02010609060101010101" pitchFamily="49" charset="-122"/>
                <a:ea typeface="仿宋" panose="02010609060101010101" pitchFamily="49" charset="-122"/>
              </a:rPr>
              <a:t>11</a:t>
            </a:r>
            <a:r>
              <a:rPr lang="zh-CN" altLang="zh-CN" sz="1400" dirty="0" smtClean="0">
                <a:latin typeface="仿宋" panose="02010609060101010101" pitchFamily="49" charset="-122"/>
                <a:ea typeface="仿宋" panose="02010609060101010101" pitchFamily="49" charset="-122"/>
              </a:rPr>
              <a:t>冒顶片帮、</a:t>
            </a:r>
            <a:r>
              <a:rPr lang="en-US" altLang="zh-CN" sz="1400" dirty="0" smtClean="0">
                <a:latin typeface="仿宋" panose="02010609060101010101" pitchFamily="49" charset="-122"/>
                <a:ea typeface="仿宋" panose="02010609060101010101" pitchFamily="49" charset="-122"/>
              </a:rPr>
              <a:t>12</a:t>
            </a:r>
            <a:r>
              <a:rPr lang="zh-CN" altLang="zh-CN" sz="1400" dirty="0" smtClean="0">
                <a:latin typeface="仿宋" panose="02010609060101010101" pitchFamily="49" charset="-122"/>
                <a:ea typeface="仿宋" panose="02010609060101010101" pitchFamily="49" charset="-122"/>
              </a:rPr>
              <a:t>透水、</a:t>
            </a:r>
            <a:r>
              <a:rPr lang="en-US" altLang="zh-CN" sz="1400" dirty="0" smtClean="0">
                <a:latin typeface="仿宋" panose="02010609060101010101" pitchFamily="49" charset="-122"/>
                <a:ea typeface="仿宋" panose="02010609060101010101" pitchFamily="49" charset="-122"/>
              </a:rPr>
              <a:t>13</a:t>
            </a:r>
            <a:r>
              <a:rPr lang="zh-CN" altLang="zh-CN" sz="1400" dirty="0" smtClean="0">
                <a:latin typeface="仿宋" panose="02010609060101010101" pitchFamily="49" charset="-122"/>
                <a:ea typeface="仿宋" panose="02010609060101010101" pitchFamily="49" charset="-122"/>
              </a:rPr>
              <a:t>放炮、</a:t>
            </a:r>
            <a:r>
              <a:rPr lang="en-US" altLang="zh-CN" sz="1400" dirty="0" smtClean="0">
                <a:latin typeface="仿宋" panose="02010609060101010101" pitchFamily="49" charset="-122"/>
                <a:ea typeface="仿宋" panose="02010609060101010101" pitchFamily="49" charset="-122"/>
              </a:rPr>
              <a:t>14</a:t>
            </a:r>
            <a:r>
              <a:rPr lang="zh-CN" altLang="zh-CN" sz="1400" dirty="0" smtClean="0">
                <a:latin typeface="仿宋" panose="02010609060101010101" pitchFamily="49" charset="-122"/>
                <a:ea typeface="仿宋" panose="02010609060101010101" pitchFamily="49" charset="-122"/>
              </a:rPr>
              <a:t>瓦斯爆炸、</a:t>
            </a:r>
            <a:r>
              <a:rPr lang="en-US" altLang="zh-CN" sz="1400" dirty="0" smtClean="0">
                <a:latin typeface="仿宋" panose="02010609060101010101" pitchFamily="49" charset="-122"/>
                <a:ea typeface="仿宋" panose="02010609060101010101" pitchFamily="49" charset="-122"/>
              </a:rPr>
              <a:t>15</a:t>
            </a:r>
            <a:r>
              <a:rPr lang="zh-CN" altLang="zh-CN" sz="1400" dirty="0" smtClean="0">
                <a:latin typeface="仿宋" panose="02010609060101010101" pitchFamily="49" charset="-122"/>
                <a:ea typeface="仿宋" panose="02010609060101010101" pitchFamily="49" charset="-122"/>
              </a:rPr>
              <a:t>火药爆炸、</a:t>
            </a:r>
            <a:r>
              <a:rPr lang="en-US" altLang="zh-CN" sz="1400" dirty="0" smtClean="0">
                <a:latin typeface="仿宋" panose="02010609060101010101" pitchFamily="49" charset="-122"/>
                <a:ea typeface="仿宋" panose="02010609060101010101" pitchFamily="49" charset="-122"/>
              </a:rPr>
              <a:t>16</a:t>
            </a:r>
            <a:r>
              <a:rPr lang="zh-CN" altLang="zh-CN" sz="1400" dirty="0" smtClean="0">
                <a:latin typeface="仿宋" panose="02010609060101010101" pitchFamily="49" charset="-122"/>
                <a:ea typeface="仿宋" panose="02010609060101010101" pitchFamily="49" charset="-122"/>
              </a:rPr>
              <a:t>锅炉爆炸、</a:t>
            </a:r>
            <a:r>
              <a:rPr lang="en-US" altLang="zh-CN" sz="1400" dirty="0" smtClean="0">
                <a:latin typeface="仿宋" panose="02010609060101010101" pitchFamily="49" charset="-122"/>
                <a:ea typeface="仿宋" panose="02010609060101010101" pitchFamily="49" charset="-122"/>
              </a:rPr>
              <a:t>17</a:t>
            </a:r>
            <a:r>
              <a:rPr lang="zh-CN" altLang="zh-CN" sz="1400" dirty="0" smtClean="0">
                <a:latin typeface="仿宋" panose="02010609060101010101" pitchFamily="49" charset="-122"/>
                <a:ea typeface="仿宋" panose="02010609060101010101" pitchFamily="49" charset="-122"/>
              </a:rPr>
              <a:t>容器爆炸、</a:t>
            </a:r>
            <a:r>
              <a:rPr lang="en-US" altLang="zh-CN" sz="1400" dirty="0" smtClean="0">
                <a:latin typeface="仿宋" panose="02010609060101010101" pitchFamily="49" charset="-122"/>
                <a:ea typeface="仿宋" panose="02010609060101010101" pitchFamily="49" charset="-122"/>
              </a:rPr>
              <a:t>18</a:t>
            </a:r>
            <a:r>
              <a:rPr lang="zh-CN" altLang="zh-CN" sz="1400" dirty="0" smtClean="0">
                <a:latin typeface="仿宋" panose="02010609060101010101" pitchFamily="49" charset="-122"/>
                <a:ea typeface="仿宋" panose="02010609060101010101" pitchFamily="49" charset="-122"/>
              </a:rPr>
              <a:t>其他爆炸、</a:t>
            </a:r>
            <a:r>
              <a:rPr lang="en-US" altLang="zh-CN" sz="1400" dirty="0" smtClean="0">
                <a:latin typeface="仿宋" panose="02010609060101010101" pitchFamily="49" charset="-122"/>
                <a:ea typeface="仿宋" panose="02010609060101010101" pitchFamily="49" charset="-122"/>
              </a:rPr>
              <a:t>19</a:t>
            </a:r>
            <a:r>
              <a:rPr lang="zh-CN" altLang="zh-CN" sz="1400" dirty="0" smtClean="0">
                <a:latin typeface="仿宋" panose="02010609060101010101" pitchFamily="49" charset="-122"/>
                <a:ea typeface="仿宋" panose="02010609060101010101" pitchFamily="49" charset="-122"/>
              </a:rPr>
              <a:t>中毒和窒息及</a:t>
            </a:r>
            <a:r>
              <a:rPr lang="en-US" altLang="zh-CN" sz="1400" dirty="0" smtClean="0">
                <a:latin typeface="仿宋" panose="02010609060101010101" pitchFamily="49" charset="-122"/>
                <a:ea typeface="仿宋" panose="02010609060101010101" pitchFamily="49" charset="-122"/>
              </a:rPr>
              <a:t>20</a:t>
            </a:r>
            <a:r>
              <a:rPr lang="zh-CN" altLang="zh-CN" sz="1400" dirty="0" smtClean="0">
                <a:latin typeface="仿宋" panose="02010609060101010101" pitchFamily="49" charset="-122"/>
                <a:ea typeface="仿宋" panose="02010609060101010101" pitchFamily="49" charset="-122"/>
              </a:rPr>
              <a:t>其他伤害。</a:t>
            </a:r>
            <a:endParaRPr lang="en-US" altLang="zh-CN" sz="1400" dirty="0" smtClean="0">
              <a:latin typeface="仿宋" panose="02010609060101010101" pitchFamily="49" charset="-122"/>
              <a:ea typeface="仿宋" panose="02010609060101010101" pitchFamily="49" charset="-122"/>
            </a:endParaRPr>
          </a:p>
          <a:p>
            <a:pPr algn="l"/>
            <a:endParaRPr lang="en-US" altLang="zh-CN" sz="2000" b="1" dirty="0" smtClean="0"/>
          </a:p>
          <a:p>
            <a:pPr algn="l"/>
            <a:r>
              <a:rPr lang="zh-CN" altLang="zh-CN" sz="2000" b="1" dirty="0" smtClean="0"/>
              <a:t>伤害方式</a:t>
            </a:r>
            <a:r>
              <a:rPr lang="en-US" altLang="zh-CN" sz="2000" b="1" dirty="0" smtClean="0"/>
              <a:t>    </a:t>
            </a:r>
            <a:r>
              <a:rPr lang="en-US" altLang="zh-CN" sz="2000" dirty="0" smtClean="0">
                <a:latin typeface="仿宋" panose="02010609060101010101" pitchFamily="49" charset="-122"/>
                <a:ea typeface="仿宋" panose="02010609060101010101" pitchFamily="49" charset="-122"/>
              </a:rPr>
              <a:t>1</a:t>
            </a:r>
            <a:r>
              <a:rPr lang="zh-CN" altLang="zh-CN" sz="2000" dirty="0" smtClean="0">
                <a:latin typeface="仿宋" panose="02010609060101010101" pitchFamily="49" charset="-122"/>
                <a:ea typeface="仿宋" panose="02010609060101010101" pitchFamily="49" charset="-122"/>
              </a:rPr>
              <a:t>碰撞</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人撞固定物体</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运动物体撞人</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互撞</a:t>
            </a:r>
          </a:p>
          <a:p>
            <a:pPr algn="l"/>
            <a:r>
              <a:rPr lang="en-US" altLang="zh-CN" sz="2000" dirty="0" smtClean="0">
                <a:latin typeface="仿宋" panose="02010609060101010101" pitchFamily="49" charset="-122"/>
                <a:ea typeface="仿宋" panose="02010609060101010101" pitchFamily="49" charset="-122"/>
              </a:rPr>
              <a:t>          2</a:t>
            </a:r>
            <a:r>
              <a:rPr lang="zh-CN" altLang="zh-CN" sz="2000" dirty="0" smtClean="0">
                <a:latin typeface="仿宋" panose="02010609060101010101" pitchFamily="49" charset="-122"/>
                <a:ea typeface="仿宋" panose="02010609060101010101" pitchFamily="49" charset="-122"/>
              </a:rPr>
              <a:t>撞击</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落下物</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飞来物</a:t>
            </a:r>
          </a:p>
          <a:p>
            <a:pPr algn="l"/>
            <a:r>
              <a:rPr lang="en-US" altLang="zh-CN" sz="2000" dirty="0" smtClean="0">
                <a:latin typeface="仿宋" panose="02010609060101010101" pitchFamily="49" charset="-122"/>
                <a:ea typeface="仿宋" panose="02010609060101010101" pitchFamily="49" charset="-122"/>
              </a:rPr>
              <a:t>          3</a:t>
            </a:r>
            <a:r>
              <a:rPr lang="zh-CN" altLang="zh-CN" sz="2000" dirty="0" smtClean="0">
                <a:latin typeface="仿宋" panose="02010609060101010101" pitchFamily="49" charset="-122"/>
                <a:ea typeface="仿宋" panose="02010609060101010101" pitchFamily="49" charset="-122"/>
              </a:rPr>
              <a:t>坠落</a:t>
            </a:r>
            <a:r>
              <a:rPr lang="zh-CN" altLang="en-US" sz="2000" dirty="0" smtClean="0">
                <a:latin typeface="仿宋" panose="02010609060101010101" pitchFamily="49" charset="-122"/>
                <a:ea typeface="仿宋" panose="02010609060101010101" pitchFamily="49" charset="-122"/>
              </a:rPr>
              <a:t>：</a:t>
            </a:r>
            <a:r>
              <a:rPr lang="zh-CN" altLang="zh-CN" sz="2000" dirty="0" smtClean="0">
                <a:solidFill>
                  <a:srgbClr val="FF0000"/>
                </a:solidFill>
                <a:latin typeface="仿宋" panose="02010609060101010101" pitchFamily="49" charset="-122"/>
                <a:ea typeface="仿宋" panose="02010609060101010101" pitchFamily="49" charset="-122"/>
              </a:rPr>
              <a:t>由</a:t>
            </a:r>
            <a:r>
              <a:rPr lang="zh-CN" altLang="en-US" sz="2000" dirty="0" smtClean="0">
                <a:solidFill>
                  <a:srgbClr val="FF0000"/>
                </a:solidFill>
                <a:latin typeface="仿宋" panose="02010609060101010101" pitchFamily="49" charset="-122"/>
                <a:ea typeface="仿宋" panose="02010609060101010101" pitchFamily="49" charset="-122"/>
              </a:rPr>
              <a:t>高处坠落</a:t>
            </a:r>
            <a:r>
              <a:rPr lang="zh-CN" altLang="zh-CN" sz="2000" dirty="0" smtClean="0">
                <a:solidFill>
                  <a:srgbClr val="FF0000"/>
                </a:solidFill>
                <a:latin typeface="仿宋" panose="02010609060101010101" pitchFamily="49" charset="-122"/>
                <a:ea typeface="仿宋" panose="02010609060101010101" pitchFamily="49" charset="-122"/>
              </a:rPr>
              <a:t>平地</a:t>
            </a:r>
            <a:r>
              <a:rPr lang="zh-CN" altLang="en-US" sz="2000" dirty="0" smtClean="0">
                <a:solidFill>
                  <a:srgbClr val="FF0000"/>
                </a:solidFill>
                <a:latin typeface="仿宋" panose="02010609060101010101" pitchFamily="49" charset="-122"/>
                <a:ea typeface="仿宋" panose="02010609060101010101" pitchFamily="49" charset="-122"/>
              </a:rPr>
              <a:t>、</a:t>
            </a:r>
            <a:r>
              <a:rPr lang="zh-CN" altLang="zh-CN" sz="2000" dirty="0" smtClean="0">
                <a:solidFill>
                  <a:srgbClr val="FF0000"/>
                </a:solidFill>
                <a:latin typeface="仿宋" panose="02010609060101010101" pitchFamily="49" charset="-122"/>
                <a:ea typeface="仿宋" panose="02010609060101010101" pitchFamily="49" charset="-122"/>
              </a:rPr>
              <a:t>由平地坠入井、坑洞</a:t>
            </a:r>
          </a:p>
          <a:p>
            <a:pPr algn="l"/>
            <a:r>
              <a:rPr lang="en-US" altLang="zh-CN" sz="2000" dirty="0" smtClean="0">
                <a:latin typeface="仿宋" panose="02010609060101010101" pitchFamily="49" charset="-122"/>
                <a:ea typeface="仿宋" panose="02010609060101010101" pitchFamily="49" charset="-122"/>
              </a:rPr>
              <a:t>          4</a:t>
            </a:r>
            <a:r>
              <a:rPr lang="zh-CN" altLang="zh-CN" sz="2000" dirty="0" smtClean="0">
                <a:latin typeface="仿宋" panose="02010609060101010101" pitchFamily="49" charset="-122"/>
                <a:ea typeface="仿宋" panose="02010609060101010101" pitchFamily="49" charset="-122"/>
              </a:rPr>
              <a:t>跌倒</a:t>
            </a:r>
            <a:r>
              <a:rPr lang="zh-CN" altLang="en-US"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5</a:t>
            </a:r>
            <a:r>
              <a:rPr lang="zh-CN" altLang="zh-CN" sz="2000" dirty="0" smtClean="0">
                <a:latin typeface="仿宋" panose="02010609060101010101" pitchFamily="49" charset="-122"/>
                <a:ea typeface="仿宋" panose="02010609060101010101" pitchFamily="49" charset="-122"/>
              </a:rPr>
              <a:t>坍塌</a:t>
            </a:r>
            <a:r>
              <a:rPr lang="zh-CN" altLang="en-US"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6</a:t>
            </a:r>
            <a:r>
              <a:rPr lang="zh-CN" altLang="zh-CN" sz="2000" dirty="0" smtClean="0">
                <a:latin typeface="仿宋" panose="02010609060101010101" pitchFamily="49" charset="-122"/>
                <a:ea typeface="仿宋" panose="02010609060101010101" pitchFamily="49" charset="-122"/>
              </a:rPr>
              <a:t>淹溺</a:t>
            </a:r>
            <a:r>
              <a:rPr lang="zh-CN" altLang="en-US"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7</a:t>
            </a:r>
            <a:r>
              <a:rPr lang="zh-CN" altLang="zh-CN" sz="2000" dirty="0" smtClean="0">
                <a:latin typeface="仿宋" panose="02010609060101010101" pitchFamily="49" charset="-122"/>
                <a:ea typeface="仿宋" panose="02010609060101010101" pitchFamily="49" charset="-122"/>
              </a:rPr>
              <a:t>灼烫</a:t>
            </a:r>
            <a:r>
              <a:rPr lang="zh-CN" altLang="en-US"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8</a:t>
            </a:r>
            <a:r>
              <a:rPr lang="zh-CN" altLang="zh-CN" sz="2000" dirty="0" smtClean="0">
                <a:latin typeface="仿宋" panose="02010609060101010101" pitchFamily="49" charset="-122"/>
                <a:ea typeface="仿宋" panose="02010609060101010101" pitchFamily="49" charset="-122"/>
              </a:rPr>
              <a:t>火灾</a:t>
            </a:r>
            <a:r>
              <a:rPr lang="zh-CN" altLang="en-US"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9</a:t>
            </a:r>
            <a:r>
              <a:rPr lang="zh-CN" altLang="zh-CN" sz="2000" dirty="0" smtClean="0">
                <a:latin typeface="仿宋" panose="02010609060101010101" pitchFamily="49" charset="-122"/>
                <a:ea typeface="仿宋" panose="02010609060101010101" pitchFamily="49" charset="-122"/>
              </a:rPr>
              <a:t>辐射</a:t>
            </a:r>
            <a:r>
              <a:rPr lang="zh-CN" altLang="en-US"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10</a:t>
            </a:r>
            <a:r>
              <a:rPr lang="zh-CN" altLang="zh-CN" sz="2000" dirty="0" smtClean="0">
                <a:latin typeface="仿宋" panose="02010609060101010101" pitchFamily="49" charset="-122"/>
                <a:ea typeface="仿宋" panose="02010609060101010101" pitchFamily="49" charset="-122"/>
              </a:rPr>
              <a:t>爆炸</a:t>
            </a:r>
            <a:r>
              <a:rPr lang="zh-CN" altLang="en-US" sz="2000" dirty="0" smtClean="0">
                <a:latin typeface="仿宋" panose="02010609060101010101" pitchFamily="49" charset="-122"/>
                <a:ea typeface="仿宋" panose="02010609060101010101" pitchFamily="49" charset="-122"/>
              </a:rPr>
              <a:t>、</a:t>
            </a:r>
            <a:endParaRPr lang="en-US" altLang="zh-CN" sz="2000" dirty="0" smtClean="0">
              <a:latin typeface="仿宋" panose="02010609060101010101" pitchFamily="49" charset="-122"/>
              <a:ea typeface="仿宋" panose="02010609060101010101" pitchFamily="49" charset="-122"/>
            </a:endParaRPr>
          </a:p>
          <a:p>
            <a:pPr algn="l"/>
            <a:r>
              <a:rPr lang="en-US" altLang="zh-CN" sz="2000" dirty="0" smtClean="0">
                <a:latin typeface="仿宋" panose="02010609060101010101" pitchFamily="49" charset="-122"/>
                <a:ea typeface="仿宋" panose="02010609060101010101" pitchFamily="49" charset="-122"/>
              </a:rPr>
              <a:t>          11</a:t>
            </a:r>
            <a:r>
              <a:rPr lang="zh-CN" altLang="zh-CN" sz="2000" dirty="0" smtClean="0">
                <a:latin typeface="仿宋" panose="02010609060101010101" pitchFamily="49" charset="-122"/>
                <a:ea typeface="仿宋" panose="02010609060101010101" pitchFamily="49" charset="-122"/>
              </a:rPr>
              <a:t>中毒</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吸入有毒气体</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皮肤吸收有毒物质</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经口吸收有毒物质</a:t>
            </a:r>
          </a:p>
          <a:p>
            <a:pPr algn="l"/>
            <a:r>
              <a:rPr lang="en-US" altLang="zh-CN" sz="2000" dirty="0" smtClean="0">
                <a:latin typeface="仿宋" panose="02010609060101010101" pitchFamily="49" charset="-122"/>
                <a:ea typeface="仿宋" panose="02010609060101010101" pitchFamily="49" charset="-122"/>
              </a:rPr>
              <a:t>          12</a:t>
            </a:r>
            <a:r>
              <a:rPr lang="zh-CN" altLang="zh-CN" sz="2000" dirty="0" smtClean="0">
                <a:latin typeface="仿宋" panose="02010609060101010101" pitchFamily="49" charset="-122"/>
                <a:ea typeface="仿宋" panose="02010609060101010101" pitchFamily="49" charset="-122"/>
              </a:rPr>
              <a:t>触电</a:t>
            </a:r>
            <a:r>
              <a:rPr lang="zh-CN" altLang="en-US"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13 </a:t>
            </a:r>
            <a:r>
              <a:rPr lang="zh-CN" altLang="zh-CN" sz="2000" dirty="0" smtClean="0">
                <a:latin typeface="仿宋" panose="02010609060101010101" pitchFamily="49" charset="-122"/>
                <a:ea typeface="仿宋" panose="02010609060101010101" pitchFamily="49" charset="-122"/>
              </a:rPr>
              <a:t>接触</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高低温环境</a:t>
            </a:r>
            <a:r>
              <a:rPr lang="zh-CN" altLang="en-US" sz="2000" dirty="0" smtClean="0">
                <a:latin typeface="仿宋" panose="02010609060101010101" pitchFamily="49" charset="-122"/>
                <a:ea typeface="仿宋" panose="02010609060101010101" pitchFamily="49" charset="-122"/>
              </a:rPr>
              <a:t>、</a:t>
            </a:r>
            <a:r>
              <a:rPr lang="zh-CN" altLang="zh-CN" sz="2000" dirty="0" smtClean="0">
                <a:latin typeface="仿宋" panose="02010609060101010101" pitchFamily="49" charset="-122"/>
                <a:ea typeface="仿宋" panose="02010609060101010101" pitchFamily="49" charset="-122"/>
              </a:rPr>
              <a:t>高低温物体</a:t>
            </a:r>
            <a:r>
              <a:rPr lang="zh-CN" altLang="en-US" sz="2000" dirty="0" smtClean="0">
                <a:latin typeface="仿宋" panose="02010609060101010101" pitchFamily="49" charset="-122"/>
                <a:ea typeface="仿宋" panose="02010609060101010101" pitchFamily="49" charset="-122"/>
              </a:rPr>
              <a:t>、</a:t>
            </a:r>
            <a:r>
              <a:rPr lang="en-US" altLang="zh-CN" sz="2000" dirty="0" smtClean="0">
                <a:solidFill>
                  <a:srgbClr val="0070C0"/>
                </a:solidFill>
                <a:latin typeface="仿宋" panose="02010609060101010101" pitchFamily="49" charset="-122"/>
                <a:ea typeface="仿宋" panose="02010609060101010101" pitchFamily="49" charset="-122"/>
              </a:rPr>
              <a:t>14</a:t>
            </a:r>
            <a:r>
              <a:rPr lang="zh-CN" altLang="zh-CN" sz="2000" dirty="0" smtClean="0">
                <a:solidFill>
                  <a:srgbClr val="0070C0"/>
                </a:solidFill>
                <a:latin typeface="仿宋" panose="02010609060101010101" pitchFamily="49" charset="-122"/>
                <a:ea typeface="仿宋" panose="02010609060101010101" pitchFamily="49" charset="-122"/>
              </a:rPr>
              <a:t>掩埋</a:t>
            </a:r>
            <a:r>
              <a:rPr lang="zh-CN" altLang="en-US" sz="2000" dirty="0" smtClean="0">
                <a:solidFill>
                  <a:srgbClr val="0070C0"/>
                </a:solidFill>
                <a:latin typeface="仿宋" panose="02010609060101010101" pitchFamily="49" charset="-122"/>
                <a:ea typeface="仿宋" panose="02010609060101010101" pitchFamily="49" charset="-122"/>
              </a:rPr>
              <a:t>、</a:t>
            </a:r>
            <a:r>
              <a:rPr lang="en-US" altLang="zh-CN" sz="2000" dirty="0" smtClean="0">
                <a:solidFill>
                  <a:srgbClr val="0070C0"/>
                </a:solidFill>
                <a:latin typeface="仿宋" panose="02010609060101010101" pitchFamily="49" charset="-122"/>
                <a:ea typeface="仿宋" panose="02010609060101010101" pitchFamily="49" charset="-122"/>
              </a:rPr>
              <a:t>15</a:t>
            </a:r>
            <a:r>
              <a:rPr lang="zh-CN" altLang="zh-CN" sz="2000" dirty="0" smtClean="0">
                <a:solidFill>
                  <a:srgbClr val="0070C0"/>
                </a:solidFill>
                <a:latin typeface="仿宋" panose="02010609060101010101" pitchFamily="49" charset="-122"/>
                <a:ea typeface="仿宋" panose="02010609060101010101" pitchFamily="49" charset="-122"/>
              </a:rPr>
              <a:t>倾覆</a:t>
            </a:r>
            <a:r>
              <a:rPr lang="zh-CN" altLang="en-US" sz="2000" dirty="0" smtClean="0">
                <a:latin typeface="仿宋" panose="02010609060101010101" pitchFamily="49" charset="-122"/>
                <a:ea typeface="仿宋" panose="02010609060101010101" pitchFamily="49" charset="-122"/>
              </a:rPr>
              <a:t>。</a:t>
            </a:r>
            <a:endParaRPr lang="zh-CN" altLang="zh-CN" sz="2000" dirty="0" smtClean="0">
              <a:latin typeface="仿宋" panose="02010609060101010101" pitchFamily="49" charset="-122"/>
              <a:ea typeface="仿宋" panose="02010609060101010101" pitchFamily="49" charset="-122"/>
            </a:endParaRPr>
          </a:p>
          <a:p>
            <a:pPr algn="l"/>
            <a:endParaRPr lang="zh-CN" altLang="zh-CN" sz="2000" dirty="0" smtClean="0">
              <a:solidFill>
                <a:srgbClr val="0070C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400" dirty="0" smtClean="0">
                <a:solidFill>
                  <a:srgbClr val="FF0000"/>
                </a:solidFill>
                <a:latin typeface="+mj-ea"/>
              </a:rPr>
              <a:t>施工</a:t>
            </a:r>
            <a:r>
              <a:rPr lang="zh-CN" altLang="en-US" sz="2400" dirty="0" smtClean="0">
                <a:solidFill>
                  <a:srgbClr val="FF0000"/>
                </a:solidFill>
                <a:latin typeface="+mj-ea"/>
              </a:rPr>
              <a:t>现场</a:t>
            </a:r>
            <a:r>
              <a:rPr lang="zh-CN" altLang="zh-CN" sz="2400" dirty="0" smtClean="0">
                <a:solidFill>
                  <a:srgbClr val="FF0000"/>
                </a:solidFill>
                <a:latin typeface="+mj-ea"/>
              </a:rPr>
              <a:t>安全管理</a:t>
            </a: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r>
              <a:rPr lang="zh-CN" altLang="en-US" sz="2000" dirty="0" smtClean="0"/>
              <a:t>结果导向：</a:t>
            </a:r>
            <a:r>
              <a:rPr lang="zh-CN" altLang="zh-CN" sz="2000" dirty="0" smtClean="0"/>
              <a:t>《企业职工伤亡事故分类标准》（</a:t>
            </a:r>
            <a:r>
              <a:rPr lang="en-US" altLang="zh-CN" sz="2000" dirty="0" smtClean="0"/>
              <a:t>GB6441—1986</a:t>
            </a:r>
            <a:r>
              <a:rPr lang="zh-CN" altLang="zh-CN" sz="2000" dirty="0" smtClean="0"/>
              <a:t>）</a:t>
            </a:r>
            <a:endParaRPr lang="en-US" altLang="zh-CN" sz="2000" dirty="0" smtClean="0"/>
          </a:p>
          <a:p>
            <a:pPr algn="l"/>
            <a:r>
              <a:rPr lang="zh-CN" altLang="zh-CN" sz="2000" dirty="0" smtClean="0"/>
              <a:t>事故的原因</a:t>
            </a:r>
            <a:r>
              <a:rPr lang="zh-CN" altLang="en-US" sz="2000" dirty="0" smtClean="0"/>
              <a:t>：</a:t>
            </a:r>
            <a:r>
              <a:rPr lang="zh-CN" altLang="zh-CN" sz="2000" dirty="0" smtClean="0"/>
              <a:t>人的不安全行为</a:t>
            </a:r>
            <a:r>
              <a:rPr lang="zh-CN" altLang="en-US" sz="2000" dirty="0" smtClean="0"/>
              <a:t>（</a:t>
            </a:r>
            <a:r>
              <a:rPr lang="en-US" altLang="zh-CN" sz="2000" dirty="0" smtClean="0"/>
              <a:t>13</a:t>
            </a:r>
            <a:r>
              <a:rPr lang="zh-CN" altLang="zh-CN" sz="2000" dirty="0" smtClean="0"/>
              <a:t>类</a:t>
            </a:r>
            <a:r>
              <a:rPr lang="zh-CN" altLang="en-US" sz="2000" dirty="0" smtClean="0"/>
              <a:t>）：</a:t>
            </a:r>
            <a:r>
              <a:rPr lang="en-US" altLang="zh-CN" sz="2000" dirty="0" smtClean="0"/>
              <a:t> </a:t>
            </a:r>
          </a:p>
          <a:p>
            <a:pPr algn="l"/>
            <a:r>
              <a:rPr lang="en-US" altLang="zh-CN" sz="2000" dirty="0" smtClean="0">
                <a:latin typeface="仿宋" panose="02010609060101010101" pitchFamily="49" charset="-122"/>
                <a:ea typeface="仿宋" panose="02010609060101010101" pitchFamily="49" charset="-122"/>
              </a:rPr>
              <a:t>1</a:t>
            </a:r>
            <a:r>
              <a:rPr lang="zh-CN" altLang="zh-CN" sz="2000" dirty="0" smtClean="0">
                <a:latin typeface="仿宋" panose="02010609060101010101" pitchFamily="49" charset="-122"/>
                <a:ea typeface="仿宋" panose="02010609060101010101" pitchFamily="49" charset="-122"/>
              </a:rPr>
              <a:t>操作错误，忽视安全，</a:t>
            </a:r>
            <a:r>
              <a:rPr lang="zh-CN" altLang="zh-CN" sz="2000" b="1" dirty="0" smtClean="0">
                <a:solidFill>
                  <a:srgbClr val="FF0000"/>
                </a:solidFill>
                <a:latin typeface="仿宋" panose="02010609060101010101" pitchFamily="49" charset="-122"/>
                <a:ea typeface="仿宋" panose="02010609060101010101" pitchFamily="49" charset="-122"/>
              </a:rPr>
              <a:t>忽视</a:t>
            </a:r>
            <a:r>
              <a:rPr lang="zh-CN" altLang="zh-CN" sz="2000" dirty="0" smtClean="0">
                <a:latin typeface="仿宋" panose="02010609060101010101" pitchFamily="49" charset="-122"/>
                <a:ea typeface="仿宋" panose="02010609060101010101" pitchFamily="49" charset="-122"/>
              </a:rPr>
              <a:t>警告</a:t>
            </a:r>
            <a:r>
              <a:rPr lang="en-US" altLang="zh-CN" sz="2000" dirty="0" smtClean="0">
                <a:latin typeface="仿宋" panose="02010609060101010101" pitchFamily="49" charset="-122"/>
                <a:ea typeface="仿宋" panose="02010609060101010101" pitchFamily="49" charset="-122"/>
              </a:rPr>
              <a:t>           </a:t>
            </a:r>
          </a:p>
          <a:p>
            <a:pPr algn="l"/>
            <a:r>
              <a:rPr lang="en-US" altLang="zh-CN" sz="2000" dirty="0" smtClean="0">
                <a:latin typeface="仿宋" panose="02010609060101010101" pitchFamily="49" charset="-122"/>
                <a:ea typeface="仿宋" panose="02010609060101010101" pitchFamily="49" charset="-122"/>
              </a:rPr>
              <a:t>2</a:t>
            </a:r>
            <a:r>
              <a:rPr lang="zh-CN" altLang="zh-CN" sz="2000" dirty="0" smtClean="0">
                <a:latin typeface="仿宋" panose="02010609060101010101" pitchFamily="49" charset="-122"/>
                <a:ea typeface="仿宋" panose="02010609060101010101" pitchFamily="49" charset="-122"/>
              </a:rPr>
              <a:t>造成安全装置失效</a:t>
            </a:r>
            <a:endParaRPr lang="en-US" altLang="zh-CN" sz="2000" dirty="0" smtClean="0">
              <a:latin typeface="仿宋" panose="02010609060101010101" pitchFamily="49" charset="-122"/>
              <a:ea typeface="仿宋" panose="02010609060101010101" pitchFamily="49" charset="-122"/>
            </a:endParaRPr>
          </a:p>
          <a:p>
            <a:pPr algn="l"/>
            <a:r>
              <a:rPr lang="en-US" altLang="zh-CN" sz="2000" dirty="0" smtClean="0">
                <a:latin typeface="仿宋" panose="02010609060101010101" pitchFamily="49" charset="-122"/>
                <a:ea typeface="仿宋" panose="02010609060101010101" pitchFamily="49" charset="-122"/>
              </a:rPr>
              <a:t>3</a:t>
            </a:r>
            <a:r>
              <a:rPr lang="zh-CN" altLang="zh-CN" sz="2000" dirty="0" smtClean="0">
                <a:latin typeface="仿宋" panose="02010609060101010101" pitchFamily="49" charset="-122"/>
                <a:ea typeface="仿宋" panose="02010609060101010101" pitchFamily="49" charset="-122"/>
              </a:rPr>
              <a:t>使用不安全设备</a:t>
            </a:r>
            <a:r>
              <a:rPr lang="en-US" altLang="zh-CN" sz="2000" dirty="0" smtClean="0">
                <a:latin typeface="仿宋" panose="02010609060101010101" pitchFamily="49" charset="-122"/>
                <a:ea typeface="仿宋" panose="02010609060101010101" pitchFamily="49" charset="-122"/>
              </a:rPr>
              <a:t>                         </a:t>
            </a:r>
          </a:p>
          <a:p>
            <a:pPr algn="l"/>
            <a:r>
              <a:rPr lang="en-US" altLang="zh-CN" sz="2000" dirty="0" smtClean="0">
                <a:latin typeface="仿宋" panose="02010609060101010101" pitchFamily="49" charset="-122"/>
                <a:ea typeface="仿宋" panose="02010609060101010101" pitchFamily="49" charset="-122"/>
              </a:rPr>
              <a:t>4</a:t>
            </a:r>
            <a:r>
              <a:rPr lang="zh-CN" altLang="zh-CN" sz="2000" b="1" dirty="0" smtClean="0">
                <a:solidFill>
                  <a:srgbClr val="FF0000"/>
                </a:solidFill>
                <a:latin typeface="仿宋" panose="02010609060101010101" pitchFamily="49" charset="-122"/>
                <a:ea typeface="仿宋" panose="02010609060101010101" pitchFamily="49" charset="-122"/>
              </a:rPr>
              <a:t>手代替工具</a:t>
            </a:r>
            <a:r>
              <a:rPr lang="zh-CN" altLang="zh-CN" sz="2000" dirty="0" smtClean="0">
                <a:latin typeface="仿宋" panose="02010609060101010101" pitchFamily="49" charset="-122"/>
                <a:ea typeface="仿宋" panose="02010609060101010101" pitchFamily="49" charset="-122"/>
              </a:rPr>
              <a:t>操作</a:t>
            </a:r>
          </a:p>
          <a:p>
            <a:pPr algn="l"/>
            <a:r>
              <a:rPr lang="en-US" altLang="zh-CN" sz="2000" dirty="0" smtClean="0">
                <a:latin typeface="仿宋" panose="02010609060101010101" pitchFamily="49" charset="-122"/>
                <a:ea typeface="仿宋" panose="02010609060101010101" pitchFamily="49" charset="-122"/>
              </a:rPr>
              <a:t>5</a:t>
            </a:r>
            <a:r>
              <a:rPr lang="zh-CN" altLang="zh-CN" sz="2000" dirty="0" smtClean="0">
                <a:latin typeface="仿宋" panose="02010609060101010101" pitchFamily="49" charset="-122"/>
                <a:ea typeface="仿宋" panose="02010609060101010101" pitchFamily="49" charset="-122"/>
              </a:rPr>
              <a:t>物体（指成品、半成品、材料、工具、切屑和生产用品等）</a:t>
            </a:r>
            <a:r>
              <a:rPr lang="zh-CN" altLang="zh-CN" sz="2000" b="1" dirty="0" smtClean="0">
                <a:solidFill>
                  <a:srgbClr val="FF0000"/>
                </a:solidFill>
                <a:latin typeface="仿宋" panose="02010609060101010101" pitchFamily="49" charset="-122"/>
                <a:ea typeface="仿宋" panose="02010609060101010101" pitchFamily="49" charset="-122"/>
              </a:rPr>
              <a:t>存放不当</a:t>
            </a:r>
          </a:p>
          <a:p>
            <a:pPr algn="l"/>
            <a:r>
              <a:rPr lang="en-US" altLang="zh-CN" sz="2000" dirty="0" smtClean="0">
                <a:latin typeface="仿宋" panose="02010609060101010101" pitchFamily="49" charset="-122"/>
                <a:ea typeface="仿宋" panose="02010609060101010101" pitchFamily="49" charset="-122"/>
              </a:rPr>
              <a:t>6</a:t>
            </a:r>
            <a:r>
              <a:rPr lang="zh-CN" altLang="zh-CN" sz="2000" b="1" dirty="0" smtClean="0">
                <a:solidFill>
                  <a:srgbClr val="FF0000"/>
                </a:solidFill>
                <a:latin typeface="仿宋" panose="02010609060101010101" pitchFamily="49" charset="-122"/>
                <a:ea typeface="仿宋" panose="02010609060101010101" pitchFamily="49" charset="-122"/>
              </a:rPr>
              <a:t>冒险进入</a:t>
            </a:r>
            <a:r>
              <a:rPr lang="zh-CN" altLang="zh-CN" sz="2000" dirty="0" smtClean="0">
                <a:latin typeface="仿宋" panose="02010609060101010101" pitchFamily="49" charset="-122"/>
                <a:ea typeface="仿宋" panose="02010609060101010101" pitchFamily="49" charset="-122"/>
              </a:rPr>
              <a:t>危险场所</a:t>
            </a:r>
          </a:p>
          <a:p>
            <a:pPr algn="l"/>
            <a:r>
              <a:rPr lang="en-US" altLang="zh-CN" sz="2000" dirty="0" smtClean="0">
                <a:latin typeface="仿宋" panose="02010609060101010101" pitchFamily="49" charset="-122"/>
                <a:ea typeface="仿宋" panose="02010609060101010101" pitchFamily="49" charset="-122"/>
              </a:rPr>
              <a:t>7</a:t>
            </a:r>
            <a:r>
              <a:rPr lang="zh-CN" altLang="zh-CN" sz="2000" dirty="0" smtClean="0">
                <a:latin typeface="仿宋" panose="02010609060101010101" pitchFamily="49" charset="-122"/>
                <a:ea typeface="仿宋" panose="02010609060101010101" pitchFamily="49" charset="-122"/>
              </a:rPr>
              <a:t>攀、坐</a:t>
            </a:r>
            <a:r>
              <a:rPr lang="zh-CN" altLang="zh-CN" sz="2000" b="1" dirty="0" smtClean="0">
                <a:solidFill>
                  <a:srgbClr val="FF0000"/>
                </a:solidFill>
                <a:latin typeface="仿宋" panose="02010609060101010101" pitchFamily="49" charset="-122"/>
                <a:ea typeface="仿宋" panose="02010609060101010101" pitchFamily="49" charset="-122"/>
              </a:rPr>
              <a:t>不安全位置</a:t>
            </a:r>
            <a:r>
              <a:rPr lang="zh-CN" altLang="zh-CN" sz="2000" dirty="0" smtClean="0">
                <a:latin typeface="仿宋" panose="02010609060101010101" pitchFamily="49" charset="-122"/>
                <a:ea typeface="仿宋" panose="02010609060101010101" pitchFamily="49" charset="-122"/>
              </a:rPr>
              <a:t>（如平台护栏、汽车挡板、吊车吊钩）</a:t>
            </a:r>
          </a:p>
          <a:p>
            <a:pPr algn="l"/>
            <a:r>
              <a:rPr lang="en-US" altLang="zh-CN" sz="2000" dirty="0" smtClean="0">
                <a:latin typeface="仿宋" panose="02010609060101010101" pitchFamily="49" charset="-122"/>
                <a:ea typeface="仿宋" panose="02010609060101010101" pitchFamily="49" charset="-122"/>
              </a:rPr>
              <a:t>8</a:t>
            </a:r>
            <a:r>
              <a:rPr lang="zh-CN" altLang="zh-CN" sz="2000" dirty="0" smtClean="0">
                <a:latin typeface="仿宋" panose="02010609060101010101" pitchFamily="49" charset="-122"/>
                <a:ea typeface="仿宋" panose="02010609060101010101" pitchFamily="49" charset="-122"/>
              </a:rPr>
              <a:t>在起吊物下作业、停留</a:t>
            </a:r>
          </a:p>
          <a:p>
            <a:pPr algn="l"/>
            <a:r>
              <a:rPr lang="en-US" altLang="zh-CN" sz="1800" dirty="0" smtClean="0">
                <a:latin typeface="仿宋" panose="02010609060101010101" pitchFamily="49" charset="-122"/>
                <a:ea typeface="仿宋" panose="02010609060101010101" pitchFamily="49" charset="-122"/>
              </a:rPr>
              <a:t>9</a:t>
            </a:r>
            <a:r>
              <a:rPr lang="zh-CN" altLang="zh-CN" sz="1800" b="1" dirty="0" smtClean="0">
                <a:solidFill>
                  <a:srgbClr val="FF0000"/>
                </a:solidFill>
                <a:latin typeface="仿宋" panose="02010609060101010101" pitchFamily="49" charset="-122"/>
                <a:ea typeface="仿宋" panose="02010609060101010101" pitchFamily="49" charset="-122"/>
              </a:rPr>
              <a:t>机器运转时</a:t>
            </a:r>
            <a:r>
              <a:rPr lang="zh-CN" altLang="zh-CN" sz="1800" dirty="0" smtClean="0">
                <a:latin typeface="仿宋" panose="02010609060101010101" pitchFamily="49" charset="-122"/>
                <a:ea typeface="仿宋" panose="02010609060101010101" pitchFamily="49" charset="-122"/>
              </a:rPr>
              <a:t>加油、修理、检查、调整、焊接、清扫等工作</a:t>
            </a:r>
          </a:p>
          <a:p>
            <a:pPr algn="l"/>
            <a:r>
              <a:rPr lang="en-US" altLang="zh-CN" sz="2000" dirty="0" smtClean="0">
                <a:latin typeface="仿宋" panose="02010609060101010101" pitchFamily="49" charset="-122"/>
                <a:ea typeface="仿宋" panose="02010609060101010101" pitchFamily="49" charset="-122"/>
              </a:rPr>
              <a:t>10</a:t>
            </a:r>
            <a:r>
              <a:rPr lang="zh-CN" altLang="zh-CN" sz="2000" dirty="0" smtClean="0">
                <a:latin typeface="仿宋" panose="02010609060101010101" pitchFamily="49" charset="-122"/>
                <a:ea typeface="仿宋" panose="02010609060101010101" pitchFamily="49" charset="-122"/>
              </a:rPr>
              <a:t>有</a:t>
            </a:r>
            <a:r>
              <a:rPr lang="zh-CN" altLang="zh-CN" sz="2000" b="1" dirty="0" smtClean="0">
                <a:solidFill>
                  <a:srgbClr val="FF0000"/>
                </a:solidFill>
                <a:latin typeface="仿宋" panose="02010609060101010101" pitchFamily="49" charset="-122"/>
                <a:ea typeface="仿宋" panose="02010609060101010101" pitchFamily="49" charset="-122"/>
              </a:rPr>
              <a:t>分散注意力</a:t>
            </a:r>
            <a:r>
              <a:rPr lang="zh-CN" altLang="zh-CN" sz="2000" dirty="0" smtClean="0">
                <a:latin typeface="仿宋" panose="02010609060101010101" pitchFamily="49" charset="-122"/>
                <a:ea typeface="仿宋" panose="02010609060101010101" pitchFamily="49" charset="-122"/>
              </a:rPr>
              <a:t>行为</a:t>
            </a:r>
          </a:p>
          <a:p>
            <a:pPr algn="l"/>
            <a:r>
              <a:rPr lang="en-US" altLang="zh-CN" sz="2000" dirty="0" smtClean="0">
                <a:latin typeface="仿宋" panose="02010609060101010101" pitchFamily="49" charset="-122"/>
                <a:ea typeface="仿宋" panose="02010609060101010101" pitchFamily="49" charset="-122"/>
              </a:rPr>
              <a:t>11</a:t>
            </a:r>
            <a:r>
              <a:rPr lang="zh-CN" altLang="zh-CN" sz="2000" dirty="0" smtClean="0">
                <a:latin typeface="仿宋" panose="02010609060101010101" pitchFamily="49" charset="-122"/>
                <a:ea typeface="仿宋" panose="02010609060101010101" pitchFamily="49" charset="-122"/>
              </a:rPr>
              <a:t>在必须使用</a:t>
            </a:r>
            <a:r>
              <a:rPr lang="zh-CN" altLang="zh-CN" sz="2000" b="1" dirty="0" smtClean="0">
                <a:solidFill>
                  <a:srgbClr val="FF0000"/>
                </a:solidFill>
                <a:latin typeface="仿宋" panose="02010609060101010101" pitchFamily="49" charset="-122"/>
                <a:ea typeface="仿宋" panose="02010609060101010101" pitchFamily="49" charset="-122"/>
              </a:rPr>
              <a:t>个人防护用品用具</a:t>
            </a:r>
            <a:r>
              <a:rPr lang="zh-CN" altLang="zh-CN" sz="2000" dirty="0" smtClean="0">
                <a:latin typeface="仿宋" panose="02010609060101010101" pitchFamily="49" charset="-122"/>
                <a:ea typeface="仿宋" panose="02010609060101010101" pitchFamily="49" charset="-122"/>
              </a:rPr>
              <a:t>的作业或场合中，忽视其使用</a:t>
            </a:r>
          </a:p>
          <a:p>
            <a:pPr algn="l"/>
            <a:r>
              <a:rPr lang="en-US" altLang="zh-CN" sz="2000" dirty="0" smtClean="0">
                <a:latin typeface="仿宋" panose="02010609060101010101" pitchFamily="49" charset="-122"/>
                <a:ea typeface="仿宋" panose="02010609060101010101" pitchFamily="49" charset="-122"/>
              </a:rPr>
              <a:t>12</a:t>
            </a:r>
            <a:r>
              <a:rPr lang="zh-CN" altLang="zh-CN" sz="2000" dirty="0" smtClean="0">
                <a:latin typeface="仿宋" panose="02010609060101010101" pitchFamily="49" charset="-122"/>
                <a:ea typeface="仿宋" panose="02010609060101010101" pitchFamily="49" charset="-122"/>
              </a:rPr>
              <a:t>不安全装束</a:t>
            </a:r>
            <a:r>
              <a:rPr lang="en-US" altLang="zh-CN" sz="2000" dirty="0" smtClean="0">
                <a:latin typeface="仿宋" panose="02010609060101010101" pitchFamily="49" charset="-122"/>
                <a:ea typeface="仿宋" panose="02010609060101010101" pitchFamily="49" charset="-122"/>
              </a:rPr>
              <a:t>                    </a:t>
            </a:r>
          </a:p>
          <a:p>
            <a:pPr algn="l"/>
            <a:r>
              <a:rPr lang="en-US" altLang="zh-CN" sz="1800" dirty="0" smtClean="0">
                <a:latin typeface="仿宋" panose="02010609060101010101" pitchFamily="49" charset="-122"/>
                <a:ea typeface="仿宋" panose="02010609060101010101" pitchFamily="49" charset="-122"/>
              </a:rPr>
              <a:t>13 </a:t>
            </a:r>
            <a:r>
              <a:rPr lang="zh-CN" altLang="zh-CN" sz="1800" dirty="0" smtClean="0">
                <a:latin typeface="仿宋" panose="02010609060101010101" pitchFamily="49" charset="-122"/>
                <a:ea typeface="仿宋" panose="02010609060101010101" pitchFamily="49" charset="-122"/>
              </a:rPr>
              <a:t>对易燃、易爆等危险物品处理错误</a:t>
            </a:r>
          </a:p>
          <a:p>
            <a:pPr algn="l"/>
            <a:endParaRPr lang="zh-CN" altLang="zh-CN" sz="2000" dirty="0" smtClean="0">
              <a:latin typeface="仿宋" panose="02010609060101010101" pitchFamily="49" charset="-122"/>
              <a:ea typeface="仿宋" panose="02010609060101010101" pitchFamily="49" charset="-122"/>
            </a:endParaRPr>
          </a:p>
          <a:p>
            <a:pPr algn="l"/>
            <a:endParaRPr lang="zh-CN" altLang="zh-CN" sz="2000" dirty="0" smtClean="0">
              <a:solidFill>
                <a:srgbClr val="0070C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lgn="l"/>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en-US" sz="2000" b="1" dirty="0" smtClean="0">
                <a:latin typeface="宋体" panose="02010600030101010101" pitchFamily="2" charset="-122"/>
                <a:ea typeface="宋体" panose="02010600030101010101" pitchFamily="2" charset="-122"/>
              </a:rPr>
              <a:t>                     </a:t>
            </a:r>
            <a:r>
              <a:rPr lang="zh-CN" altLang="zh-CN" sz="2000" dirty="0" smtClean="0">
                <a:solidFill>
                  <a:srgbClr val="FF0000"/>
                </a:solidFill>
                <a:latin typeface="+mj-ea"/>
              </a:rPr>
              <a:t>施工</a:t>
            </a:r>
            <a:r>
              <a:rPr lang="zh-CN" altLang="en-US" sz="2000" dirty="0" smtClean="0">
                <a:solidFill>
                  <a:srgbClr val="FF0000"/>
                </a:solidFill>
                <a:latin typeface="+mj-ea"/>
              </a:rPr>
              <a:t>现场</a:t>
            </a:r>
            <a:r>
              <a:rPr lang="zh-CN" altLang="zh-CN" sz="2000" dirty="0" smtClean="0">
                <a:solidFill>
                  <a:srgbClr val="FF0000"/>
                </a:solidFill>
                <a:latin typeface="+mj-ea"/>
              </a:rPr>
              <a:t>安全管理</a:t>
            </a:r>
            <a:r>
              <a:rPr lang="en-US" altLang="zh-CN" sz="2000" dirty="0" smtClean="0">
                <a:solidFill>
                  <a:srgbClr val="FF0000"/>
                </a:solidFill>
                <a:latin typeface="+mj-ea"/>
              </a:rPr>
              <a:t>        </a:t>
            </a:r>
            <a:br>
              <a:rPr lang="en-US" altLang="zh-CN" sz="2000" dirty="0" smtClean="0">
                <a:solidFill>
                  <a:srgbClr val="FF0000"/>
                </a:solidFill>
                <a:latin typeface="+mj-ea"/>
              </a:rPr>
            </a:br>
            <a:r>
              <a:rPr lang="zh-CN" altLang="en-US" sz="2000" dirty="0" smtClean="0">
                <a:solidFill>
                  <a:srgbClr val="FF0000"/>
                </a:solidFill>
                <a:latin typeface="仿宋" pitchFamily="49" charset="-122"/>
                <a:ea typeface="仿宋" pitchFamily="49" charset="-122"/>
              </a:rPr>
              <a:t>工伤预防的现实意义：社会发展、人民期盼</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1600" dirty="0" smtClean="0">
                <a:latin typeface="仿宋" panose="02010609060101010101" pitchFamily="49" charset="-122"/>
                <a:ea typeface="仿宋" panose="02010609060101010101" pitchFamily="49" charset="-122"/>
                <a:sym typeface="+mn-ea"/>
              </a:rPr>
              <a:t>2020年全国生产安全事故十大典型案例 </a:t>
            </a:r>
            <a:endParaRPr lang="zh-CN" altLang="en-US" sz="1600" dirty="0" smtClean="0"/>
          </a:p>
          <a:p>
            <a:pPr marL="342900" indent="-342900" algn="l">
              <a:defRPr/>
            </a:pP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山西临汾聚仙饭店</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“8·29”</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重大坍塌事故</a:t>
            </a:r>
            <a:r>
              <a:rPr lang="en-US" altLang="zh-CN" sz="1400" b="1" dirty="0" smtClean="0">
                <a:solidFill>
                  <a:srgbClr val="FF0000"/>
                </a:solidFill>
                <a:sym typeface="+mn-ea"/>
              </a:rPr>
              <a:t>  </a:t>
            </a:r>
            <a:r>
              <a:rPr lang="zh-CN"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造成29人死亡、28人受伤，直接经济损失1164.35万</a:t>
            </a:r>
            <a:r>
              <a:rPr lang="zh-CN"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元</a:t>
            </a:r>
            <a:r>
              <a:rPr lang="zh-CN" altLang="en-US" sz="1400" b="1" dirty="0" smtClean="0">
                <a:latin typeface="仿宋" panose="02010609060101010101" pitchFamily="49" charset="-122"/>
                <a:ea typeface="仿宋" panose="02010609060101010101" pitchFamily="49" charset="-122"/>
                <a:cs typeface="仿宋" panose="02010609060101010101" pitchFamily="49" charset="-122"/>
                <a:sym typeface="+mn-ea"/>
              </a:rPr>
              <a:t>。</a:t>
            </a:r>
            <a:endPar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defRPr/>
            </a:pPr>
            <a:r>
              <a:rPr lang="zh-CN" altLang="en-US"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rPr>
              <a:t>（老人寿宴）</a:t>
            </a:r>
            <a:endParaRPr lang="zh-CN" altLang="zh-CN" sz="1400" b="1" dirty="0" smtClean="0">
              <a:solidFill>
                <a:srgbClr val="0070C0"/>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pic>
        <p:nvPicPr>
          <p:cNvPr id="4" name="{B4B657E9-7FC3-40F4-BAD8-3D7C8774CC56}" descr="http://www.xinhuanet.com/yingjijiuyuan/2021-01/04/1210964423_16097531775191n.jpg"/>
          <p:cNvPicPr>
            <a:picLocks noChangeAspect="1" noChangeArrowheads="1"/>
          </p:cNvPicPr>
          <p:nvPr/>
        </p:nvPicPr>
        <p:blipFill>
          <a:blip r:embed="rId2" cstate="print"/>
          <a:srcRect/>
          <a:stretch>
            <a:fillRect/>
          </a:stretch>
        </p:blipFill>
        <p:spPr>
          <a:xfrm>
            <a:off x="1115856" y="1916937"/>
            <a:ext cx="6667500"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400" dirty="0" smtClean="0">
                <a:solidFill>
                  <a:srgbClr val="FF0000"/>
                </a:solidFill>
                <a:latin typeface="+mj-ea"/>
              </a:rPr>
              <a:t>施工</a:t>
            </a:r>
            <a:r>
              <a:rPr lang="zh-CN" altLang="en-US" sz="2400" dirty="0" smtClean="0">
                <a:solidFill>
                  <a:srgbClr val="FF0000"/>
                </a:solidFill>
                <a:latin typeface="+mj-ea"/>
              </a:rPr>
              <a:t>现场</a:t>
            </a:r>
            <a:r>
              <a:rPr lang="zh-CN" altLang="zh-CN" sz="2400" dirty="0" smtClean="0">
                <a:solidFill>
                  <a:srgbClr val="FF0000"/>
                </a:solidFill>
                <a:latin typeface="+mj-ea"/>
              </a:rPr>
              <a:t>安全管理</a:t>
            </a: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r>
              <a:rPr lang="zh-CN" altLang="zh-CN" sz="1600" dirty="0" smtClean="0"/>
              <a:t>人的不安全行为</a:t>
            </a:r>
            <a:r>
              <a:rPr lang="en-US" altLang="zh-CN" sz="1600" dirty="0" smtClean="0"/>
              <a:t>9</a:t>
            </a:r>
            <a:r>
              <a:rPr lang="zh-CN" altLang="zh-CN" sz="1600" dirty="0" smtClean="0"/>
              <a:t>种表现形式</a:t>
            </a:r>
          </a:p>
          <a:p>
            <a:pPr algn="l"/>
            <a:r>
              <a:rPr lang="zh-CN" altLang="zh-CN" sz="1600" dirty="0" smtClean="0"/>
              <a:t>　　</a:t>
            </a:r>
            <a:r>
              <a:rPr lang="en-US" altLang="zh-CN" sz="1600" dirty="0" smtClean="0"/>
              <a:t>1.</a:t>
            </a:r>
            <a:r>
              <a:rPr lang="zh-CN" altLang="zh-CN" sz="1600" dirty="0" smtClean="0">
                <a:solidFill>
                  <a:srgbClr val="FF0000"/>
                </a:solidFill>
              </a:rPr>
              <a:t>明知故犯</a:t>
            </a:r>
            <a:r>
              <a:rPr lang="zh-CN" altLang="zh-CN" sz="1600" dirty="0" smtClean="0"/>
              <a:t>型（占比最大，有主动、被动两种）此类人员尽管受过系统的安全培训，掌握了基本的安全生产知识，但忙于完成任务，采用走</a:t>
            </a:r>
            <a:r>
              <a:rPr lang="en-US" altLang="zh-CN" sz="1600" dirty="0" smtClean="0"/>
              <a:t>“</a:t>
            </a:r>
            <a:r>
              <a:rPr lang="zh-CN" altLang="zh-CN" sz="1600" dirty="0" smtClean="0"/>
              <a:t>捷径</a:t>
            </a:r>
            <a:r>
              <a:rPr lang="en-US" altLang="zh-CN" sz="1600" dirty="0" smtClean="0"/>
              <a:t>”</a:t>
            </a:r>
            <a:r>
              <a:rPr lang="zh-CN" altLang="zh-CN" sz="1600" dirty="0" smtClean="0"/>
              <a:t>的方法，不按制度、规程行事，违章蛮干。</a:t>
            </a:r>
          </a:p>
          <a:p>
            <a:pPr algn="l"/>
            <a:r>
              <a:rPr lang="zh-CN" altLang="zh-CN" sz="1600" dirty="0" smtClean="0"/>
              <a:t>　　</a:t>
            </a:r>
            <a:r>
              <a:rPr lang="en-US" altLang="zh-CN" sz="1600" dirty="0" smtClean="0"/>
              <a:t>2.</a:t>
            </a:r>
            <a:r>
              <a:rPr lang="zh-CN" altLang="zh-CN" sz="1600" dirty="0" smtClean="0">
                <a:solidFill>
                  <a:srgbClr val="FF0000"/>
                </a:solidFill>
              </a:rPr>
              <a:t>知识缺乏</a:t>
            </a:r>
            <a:r>
              <a:rPr lang="zh-CN" altLang="zh-CN" sz="1600" dirty="0" smtClean="0"/>
              <a:t>型</a:t>
            </a:r>
            <a:r>
              <a:rPr lang="zh-CN" altLang="en-US" sz="1600" dirty="0" smtClean="0"/>
              <a:t>：</a:t>
            </a:r>
            <a:r>
              <a:rPr lang="zh-CN" altLang="zh-CN" sz="1600" dirty="0" smtClean="0"/>
              <a:t>此类人员文化水平低，参加工作时间短，缺乏系统的安全培训，安全生产专业知识不足，尤其是本岗位上的。</a:t>
            </a:r>
          </a:p>
          <a:p>
            <a:pPr algn="l"/>
            <a:r>
              <a:rPr lang="zh-CN" altLang="zh-CN" sz="1600" dirty="0" smtClean="0"/>
              <a:t>　　</a:t>
            </a:r>
            <a:r>
              <a:rPr lang="en-US" altLang="zh-CN" sz="1600" dirty="0" smtClean="0"/>
              <a:t>3.</a:t>
            </a:r>
            <a:r>
              <a:rPr lang="zh-CN" altLang="zh-CN" sz="1600" dirty="0" smtClean="0">
                <a:solidFill>
                  <a:srgbClr val="FF0000"/>
                </a:solidFill>
              </a:rPr>
              <a:t>思想麻痹</a:t>
            </a:r>
            <a:r>
              <a:rPr lang="zh-CN" altLang="zh-CN" sz="1600" dirty="0" smtClean="0"/>
              <a:t>型</a:t>
            </a:r>
            <a:r>
              <a:rPr lang="zh-CN" altLang="en-US" sz="1600" dirty="0" smtClean="0"/>
              <a:t>：</a:t>
            </a:r>
            <a:r>
              <a:rPr lang="zh-CN" altLang="zh-CN" sz="1600" dirty="0" smtClean="0"/>
              <a:t>此类人员认为是经常干的工作，习以为常，不感到有什么危险，或是没有注意反常现象，照常操作，或是职责心不强，得过且过，沿用习惯方式作业，凭</a:t>
            </a:r>
            <a:r>
              <a:rPr lang="en-US" altLang="zh-CN" sz="1600" dirty="0" smtClean="0"/>
              <a:t>“</a:t>
            </a:r>
            <a:r>
              <a:rPr lang="zh-CN" altLang="zh-CN" sz="1600" dirty="0" smtClean="0"/>
              <a:t>老经验</a:t>
            </a:r>
            <a:r>
              <a:rPr lang="en-US" altLang="zh-CN" sz="1600" dirty="0" smtClean="0"/>
              <a:t>”</a:t>
            </a:r>
            <a:r>
              <a:rPr lang="zh-CN" altLang="zh-CN" sz="1600" dirty="0" smtClean="0"/>
              <a:t>行事，放松对危险的警惕。</a:t>
            </a:r>
            <a:r>
              <a:rPr lang="en-US" altLang="zh-CN" sz="1600" dirty="0" smtClean="0"/>
              <a:t>(</a:t>
            </a:r>
            <a:r>
              <a:rPr lang="zh-CN" altLang="zh-CN" sz="1600" dirty="0" smtClean="0"/>
              <a:t>习惯性违章</a:t>
            </a:r>
            <a:r>
              <a:rPr lang="en-US" altLang="zh-CN" sz="1600" dirty="0" smtClean="0"/>
              <a:t>)</a:t>
            </a:r>
            <a:endParaRPr lang="zh-CN" altLang="zh-CN" sz="1600" dirty="0" smtClean="0"/>
          </a:p>
          <a:p>
            <a:pPr algn="l"/>
            <a:r>
              <a:rPr lang="zh-CN" altLang="zh-CN" sz="1600" dirty="0" smtClean="0"/>
              <a:t>　　</a:t>
            </a:r>
            <a:r>
              <a:rPr lang="en-US" altLang="zh-CN" sz="1600" dirty="0" smtClean="0"/>
              <a:t>4.</a:t>
            </a:r>
            <a:r>
              <a:rPr lang="zh-CN" altLang="zh-CN" sz="1600" dirty="0" smtClean="0">
                <a:solidFill>
                  <a:srgbClr val="FF0000"/>
                </a:solidFill>
              </a:rPr>
              <a:t>身体不良</a:t>
            </a:r>
            <a:r>
              <a:rPr lang="zh-CN" altLang="zh-CN" sz="1600" dirty="0" smtClean="0"/>
              <a:t>型</a:t>
            </a:r>
            <a:r>
              <a:rPr lang="zh-CN" altLang="en-US" sz="1600" dirty="0" smtClean="0"/>
              <a:t>：</a:t>
            </a:r>
            <a:r>
              <a:rPr lang="zh-CN" altLang="zh-CN" sz="1600" dirty="0" smtClean="0"/>
              <a:t>此类人员身患心脏病、脑血管病、高血压等疾病，没有作过体检，本人并不知晓，在工作岗位上碰到诱发因素，病情加重，产生危险后果。</a:t>
            </a:r>
          </a:p>
          <a:p>
            <a:pPr algn="l"/>
            <a:r>
              <a:rPr lang="zh-CN" altLang="zh-CN" sz="1600" dirty="0" smtClean="0"/>
              <a:t>　　</a:t>
            </a:r>
            <a:r>
              <a:rPr lang="en-US" altLang="zh-CN" sz="1600" dirty="0" smtClean="0"/>
              <a:t>5.</a:t>
            </a:r>
            <a:r>
              <a:rPr lang="zh-CN" altLang="zh-CN" sz="1600" dirty="0" smtClean="0">
                <a:solidFill>
                  <a:srgbClr val="FF0000"/>
                </a:solidFill>
              </a:rPr>
              <a:t>生活困扰</a:t>
            </a:r>
            <a:r>
              <a:rPr lang="zh-CN" altLang="zh-CN" sz="1600" dirty="0" smtClean="0"/>
              <a:t>型</a:t>
            </a:r>
            <a:r>
              <a:rPr lang="zh-CN" altLang="en-US" sz="1600" dirty="0" smtClean="0"/>
              <a:t>：</a:t>
            </a:r>
            <a:r>
              <a:rPr lang="zh-CN" altLang="zh-CN" sz="1600" dirty="0" smtClean="0"/>
              <a:t>此类人员由于生活困难、家庭不睦、感情危机等，造成工作途中心不在焉、精力分散，不知不觉造成安全隐患。</a:t>
            </a:r>
          </a:p>
          <a:p>
            <a:pPr algn="l"/>
            <a:r>
              <a:rPr lang="zh-CN" altLang="zh-CN" sz="1600" dirty="0" smtClean="0"/>
              <a:t>　　</a:t>
            </a:r>
            <a:r>
              <a:rPr lang="en-US" altLang="zh-CN" sz="1600" dirty="0" smtClean="0"/>
              <a:t>6.</a:t>
            </a:r>
            <a:r>
              <a:rPr lang="zh-CN" altLang="zh-CN" sz="1600" dirty="0" smtClean="0">
                <a:solidFill>
                  <a:srgbClr val="FF0000"/>
                </a:solidFill>
              </a:rPr>
              <a:t>违章指挥</a:t>
            </a:r>
            <a:r>
              <a:rPr lang="zh-CN" altLang="zh-CN" sz="1600" dirty="0" smtClean="0"/>
              <a:t>型</a:t>
            </a:r>
            <a:r>
              <a:rPr lang="zh-CN" altLang="en-US" sz="1600" dirty="0" smtClean="0"/>
              <a:t>：</a:t>
            </a:r>
            <a:r>
              <a:rPr lang="zh-CN" altLang="zh-CN" sz="1600" dirty="0" smtClean="0"/>
              <a:t>此类管理人员为了完成上级交给的生产任务，不落实相关安全制度、措施，不排查安全隐患，强令员工违章作业、冒险蛮干。</a:t>
            </a:r>
          </a:p>
          <a:p>
            <a:pPr algn="l"/>
            <a:r>
              <a:rPr lang="zh-CN" altLang="zh-CN" sz="1600" dirty="0" smtClean="0"/>
              <a:t>　　</a:t>
            </a:r>
            <a:r>
              <a:rPr lang="en-US" altLang="zh-CN" sz="1600" dirty="0" smtClean="0"/>
              <a:t>7.</a:t>
            </a:r>
            <a:r>
              <a:rPr lang="zh-CN" altLang="zh-CN" sz="1600" dirty="0" smtClean="0">
                <a:solidFill>
                  <a:srgbClr val="FF0000"/>
                </a:solidFill>
              </a:rPr>
              <a:t>心理厌倦</a:t>
            </a:r>
            <a:r>
              <a:rPr lang="zh-CN" altLang="zh-CN" sz="1600" dirty="0" smtClean="0"/>
              <a:t>型</a:t>
            </a:r>
            <a:r>
              <a:rPr lang="zh-CN" altLang="en-US" sz="1600" dirty="0" smtClean="0"/>
              <a:t>：</a:t>
            </a:r>
            <a:r>
              <a:rPr lang="zh-CN" altLang="zh-CN" sz="1600" dirty="0" smtClean="0"/>
              <a:t>此类人员往往由于工作长时间的重复操作，产生心理疲劳，久而久之便构成厌倦心理，从而感觉乏味，时而走神，造成操作失误。</a:t>
            </a:r>
          </a:p>
          <a:p>
            <a:pPr algn="l"/>
            <a:r>
              <a:rPr lang="zh-CN" altLang="zh-CN" sz="1600" dirty="0" smtClean="0"/>
              <a:t>　　</a:t>
            </a:r>
            <a:r>
              <a:rPr lang="en-US" altLang="zh-CN" sz="1600" dirty="0" smtClean="0"/>
              <a:t>8.</a:t>
            </a:r>
            <a:r>
              <a:rPr lang="zh-CN" altLang="zh-CN" sz="1600" dirty="0" smtClean="0">
                <a:solidFill>
                  <a:srgbClr val="FF0000"/>
                </a:solidFill>
              </a:rPr>
              <a:t>从众心理</a:t>
            </a:r>
            <a:r>
              <a:rPr lang="zh-CN" altLang="zh-CN" sz="1600" dirty="0" smtClean="0"/>
              <a:t>型</a:t>
            </a:r>
            <a:r>
              <a:rPr lang="zh-CN" altLang="en-US" sz="1600" dirty="0" smtClean="0"/>
              <a:t>：</a:t>
            </a:r>
            <a:r>
              <a:rPr lang="zh-CN" altLang="zh-CN" sz="1600" dirty="0" smtClean="0"/>
              <a:t>此类人员的工作环境中大都存在不安全行为的人很少发生事故的现象，于是便为之仿效。甚至不从众则感到有精神压力，或是感觉到</a:t>
            </a:r>
            <a:r>
              <a:rPr lang="en-US" altLang="zh-CN" sz="1600" dirty="0" smtClean="0"/>
              <a:t>“</a:t>
            </a:r>
            <a:r>
              <a:rPr lang="zh-CN" altLang="zh-CN" sz="1600" dirty="0" smtClean="0"/>
              <a:t>吃亏</a:t>
            </a:r>
            <a:r>
              <a:rPr lang="en-US" altLang="zh-CN" sz="1600" dirty="0" smtClean="0"/>
              <a:t>”</a:t>
            </a:r>
            <a:r>
              <a:rPr lang="zh-CN" altLang="zh-CN" sz="1600" dirty="0" smtClean="0"/>
              <a:t>。</a:t>
            </a:r>
          </a:p>
          <a:p>
            <a:pPr algn="l"/>
            <a:r>
              <a:rPr lang="zh-CN" altLang="zh-CN" sz="1600" dirty="0" smtClean="0"/>
              <a:t>　　</a:t>
            </a:r>
            <a:r>
              <a:rPr lang="en-US" altLang="zh-CN" sz="1600" dirty="0" smtClean="0"/>
              <a:t>9.</a:t>
            </a:r>
            <a:r>
              <a:rPr lang="zh-CN" altLang="zh-CN" sz="1600" dirty="0" smtClean="0">
                <a:solidFill>
                  <a:srgbClr val="FF0000"/>
                </a:solidFill>
              </a:rPr>
              <a:t>蓄意抵触</a:t>
            </a:r>
            <a:r>
              <a:rPr lang="zh-CN" altLang="zh-CN" sz="1600" dirty="0" smtClean="0"/>
              <a:t>型</a:t>
            </a:r>
            <a:r>
              <a:rPr lang="zh-CN" altLang="en-US" sz="1600" dirty="0" smtClean="0"/>
              <a:t>：</a:t>
            </a:r>
            <a:r>
              <a:rPr lang="zh-CN" altLang="zh-CN" sz="1600" dirty="0" smtClean="0"/>
              <a:t>此类人员因与上岗干部、班组长、安全监管人员认识不同、感情不和，或受他人蛊惑而蓄意故犯、故意蛮干、违章操作，以泄私愤。</a:t>
            </a:r>
          </a:p>
          <a:p>
            <a:pPr algn="l"/>
            <a:endParaRPr lang="zh-CN" altLang="zh-CN" sz="1400" dirty="0" smtClean="0">
              <a:latin typeface="仿宋" panose="02010609060101010101" pitchFamily="49" charset="-122"/>
              <a:ea typeface="仿宋" panose="02010609060101010101" pitchFamily="49" charset="-122"/>
            </a:endParaRPr>
          </a:p>
          <a:p>
            <a:pPr algn="l"/>
            <a:endParaRPr lang="zh-CN" altLang="zh-CN" sz="2000" dirty="0" smtClean="0">
              <a:latin typeface="仿宋" panose="02010609060101010101" pitchFamily="49" charset="-122"/>
              <a:ea typeface="仿宋" panose="02010609060101010101" pitchFamily="49" charset="-122"/>
            </a:endParaRPr>
          </a:p>
          <a:p>
            <a:pPr algn="l"/>
            <a:endParaRPr lang="zh-CN" altLang="zh-CN" sz="2000" dirty="0" smtClean="0">
              <a:solidFill>
                <a:srgbClr val="0070C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400" dirty="0" smtClean="0">
                <a:solidFill>
                  <a:srgbClr val="FF0000"/>
                </a:solidFill>
                <a:latin typeface="+mj-ea"/>
              </a:rPr>
              <a:t>施工</a:t>
            </a:r>
            <a:r>
              <a:rPr lang="zh-CN" altLang="en-US" sz="2400" dirty="0" smtClean="0">
                <a:solidFill>
                  <a:srgbClr val="FF0000"/>
                </a:solidFill>
                <a:latin typeface="+mj-ea"/>
              </a:rPr>
              <a:t>现场</a:t>
            </a:r>
            <a:r>
              <a:rPr lang="zh-CN" altLang="zh-CN" sz="2400" dirty="0" smtClean="0">
                <a:solidFill>
                  <a:srgbClr val="FF0000"/>
                </a:solidFill>
                <a:latin typeface="+mj-ea"/>
              </a:rPr>
              <a:t>安全管理</a:t>
            </a: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2"/>
            <a:ext cx="8964612" cy="6021387"/>
          </a:xfrm>
        </p:spPr>
        <p:txBody>
          <a:bodyPr/>
          <a:lstStyle/>
          <a:p>
            <a:pPr algn="l"/>
            <a:r>
              <a:rPr lang="zh-CN" altLang="zh-CN" sz="1400" dirty="0" smtClean="0"/>
              <a:t>　</a:t>
            </a:r>
            <a:r>
              <a:rPr lang="zh-CN" altLang="zh-CN" sz="2000" dirty="0" smtClean="0">
                <a:solidFill>
                  <a:srgbClr val="FF0000"/>
                </a:solidFill>
              </a:rPr>
              <a:t>如何控制人的不安全行为呢？（</a:t>
            </a:r>
            <a:r>
              <a:rPr lang="en-US" altLang="zh-CN" sz="2000" dirty="0" smtClean="0">
                <a:solidFill>
                  <a:srgbClr val="FF0000"/>
                </a:solidFill>
              </a:rPr>
              <a:t>6</a:t>
            </a:r>
            <a:r>
              <a:rPr lang="zh-CN" altLang="zh-CN" sz="2000" dirty="0" smtClean="0">
                <a:solidFill>
                  <a:srgbClr val="FF0000"/>
                </a:solidFill>
              </a:rPr>
              <a:t>个方面）</a:t>
            </a:r>
          </a:p>
          <a:p>
            <a:pPr algn="l"/>
            <a:endParaRPr lang="zh-CN" altLang="zh-CN" sz="1400" dirty="0" smtClean="0">
              <a:latin typeface="仿宋" panose="02010609060101010101" pitchFamily="49" charset="-122"/>
              <a:ea typeface="仿宋" panose="02010609060101010101" pitchFamily="49" charset="-122"/>
            </a:endParaRPr>
          </a:p>
          <a:p>
            <a:pPr algn="l"/>
            <a:r>
              <a:rPr lang="en-US" altLang="zh-CN" sz="2000" dirty="0" smtClean="0">
                <a:latin typeface="宋体" panose="02010600030101010101" pitchFamily="2" charset="-122"/>
                <a:ea typeface="宋体" panose="02010600030101010101" pitchFamily="2" charset="-122"/>
              </a:rPr>
              <a:t>1</a:t>
            </a:r>
            <a:r>
              <a:rPr lang="zh-CN" altLang="zh-CN" sz="2000" dirty="0" smtClean="0">
                <a:latin typeface="宋体" panose="02010600030101010101" pitchFamily="2" charset="-122"/>
                <a:ea typeface="宋体" panose="02010600030101010101" pitchFamily="2" charset="-122"/>
              </a:rPr>
              <a:t>、用</a:t>
            </a:r>
            <a:r>
              <a:rPr lang="zh-CN" altLang="zh-CN" sz="2000" dirty="0" smtClean="0">
                <a:solidFill>
                  <a:srgbClr val="FF0000"/>
                </a:solidFill>
                <a:latin typeface="宋体" panose="02010600030101010101" pitchFamily="2" charset="-122"/>
                <a:ea typeface="宋体" panose="02010600030101010101" pitchFamily="2" charset="-122"/>
              </a:rPr>
              <a:t>安全知识</a:t>
            </a:r>
            <a:r>
              <a:rPr lang="zh-CN" altLang="zh-CN" sz="2000" dirty="0" smtClean="0">
                <a:latin typeface="宋体" panose="02010600030101010101" pitchFamily="2" charset="-122"/>
                <a:ea typeface="宋体" panose="02010600030101010101" pitchFamily="2" charset="-122"/>
              </a:rPr>
              <a:t>充实员工</a:t>
            </a:r>
            <a:r>
              <a:rPr lang="en-US" altLang="zh-CN" sz="2000" dirty="0" smtClean="0">
                <a:latin typeface="宋体" panose="02010600030101010101" pitchFamily="2" charset="-122"/>
                <a:ea typeface="宋体" panose="02010600030101010101" pitchFamily="2" charset="-122"/>
              </a:rPr>
              <a:t>:  </a:t>
            </a:r>
            <a:r>
              <a:rPr lang="zh-CN" altLang="zh-CN" sz="2000" dirty="0" smtClean="0">
                <a:latin typeface="宋体" panose="02010600030101010101" pitchFamily="2" charset="-122"/>
                <a:ea typeface="宋体" panose="02010600030101010101" pitchFamily="2" charset="-122"/>
              </a:rPr>
              <a:t>我们要紧紧抓住提升员工安全素质这一</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牛鼻子</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工作，要改善安全培训方式，本着</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干什么学什么</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干什么精什么</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缺什么补什么</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的原则，强化对员工的安全培训，加大培训考核力度，激励员工学文化、学知识、学技术、增本领，打造本质安全员工队伍，做到知行合一，人、机、物、环协调、和谐。</a:t>
            </a:r>
          </a:p>
          <a:p>
            <a:pPr algn="l"/>
            <a:r>
              <a:rPr lang="en-US" altLang="zh-CN" sz="2000" dirty="0" smtClean="0">
                <a:latin typeface="宋体" panose="02010600030101010101" pitchFamily="2" charset="-122"/>
                <a:ea typeface="宋体" panose="02010600030101010101" pitchFamily="2" charset="-122"/>
              </a:rPr>
              <a:t>2</a:t>
            </a:r>
            <a:r>
              <a:rPr lang="zh-CN" altLang="zh-CN" sz="2000" dirty="0" smtClean="0">
                <a:latin typeface="宋体" panose="02010600030101010101" pitchFamily="2" charset="-122"/>
                <a:ea typeface="宋体" panose="02010600030101010101" pitchFamily="2" charset="-122"/>
              </a:rPr>
              <a:t>、用</a:t>
            </a:r>
            <a:r>
              <a:rPr lang="zh-CN" altLang="zh-CN" sz="2000" dirty="0" smtClean="0">
                <a:solidFill>
                  <a:srgbClr val="FF0000"/>
                </a:solidFill>
                <a:latin typeface="宋体" panose="02010600030101010101" pitchFamily="2" charset="-122"/>
                <a:ea typeface="宋体" panose="02010600030101010101" pitchFamily="2" charset="-122"/>
              </a:rPr>
              <a:t>安全理念</a:t>
            </a:r>
            <a:r>
              <a:rPr lang="zh-CN" altLang="zh-CN" sz="2000" dirty="0" smtClean="0">
                <a:latin typeface="宋体" panose="02010600030101010101" pitchFamily="2" charset="-122"/>
                <a:ea typeface="宋体" panose="02010600030101010101" pitchFamily="2" charset="-122"/>
              </a:rPr>
              <a:t>引领员工</a:t>
            </a:r>
            <a:r>
              <a:rPr lang="en-US" altLang="zh-CN" sz="2000" dirty="0" smtClean="0">
                <a:latin typeface="宋体" panose="02010600030101010101" pitchFamily="2" charset="-122"/>
                <a:ea typeface="宋体" panose="02010600030101010101" pitchFamily="2" charset="-122"/>
              </a:rPr>
              <a:t>:  </a:t>
            </a:r>
            <a:r>
              <a:rPr lang="zh-CN" altLang="zh-CN" sz="2000" dirty="0" smtClean="0">
                <a:latin typeface="宋体" panose="02010600030101010101" pitchFamily="2" charset="-122"/>
                <a:ea typeface="宋体" panose="02010600030101010101" pitchFamily="2" charset="-122"/>
              </a:rPr>
              <a:t>理念，即人的理想与信念。一个人生活在世，不仅仅为了自己而活，同时也承担着十分艰巨的</a:t>
            </a:r>
            <a:r>
              <a:rPr lang="zh-CN" altLang="zh-CN" sz="2000" dirty="0" smtClean="0">
                <a:solidFill>
                  <a:srgbClr val="FF0000"/>
                </a:solidFill>
                <a:latin typeface="宋体" panose="02010600030101010101" pitchFamily="2" charset="-122"/>
                <a:ea typeface="宋体" panose="02010600030101010101" pitchFamily="2" charset="-122"/>
              </a:rPr>
              <a:t>家庭职责和社会职责</a:t>
            </a:r>
            <a:r>
              <a:rPr lang="zh-CN" altLang="zh-CN" sz="2000" dirty="0" smtClean="0">
                <a:latin typeface="宋体" panose="02010600030101010101" pitchFamily="2" charset="-122"/>
                <a:ea typeface="宋体" panose="02010600030101010101" pitchFamily="2" charset="-122"/>
              </a:rPr>
              <a:t>。家庭幸福首先是建立在亲人安康的基础上的，因此我们要教育员工树立正确的人生观、价值观、安全观，使员工珍爱生命讲安全，真正做到为自己、为亲人、为企业、为社会而安全工作。</a:t>
            </a:r>
          </a:p>
          <a:p>
            <a:pPr algn="l"/>
            <a:r>
              <a:rPr lang="en-US" altLang="zh-CN" sz="2000" dirty="0" smtClean="0">
                <a:latin typeface="宋体" panose="02010600030101010101" pitchFamily="2" charset="-122"/>
                <a:ea typeface="宋体" panose="02010600030101010101" pitchFamily="2" charset="-122"/>
              </a:rPr>
              <a:t>3</a:t>
            </a:r>
            <a:r>
              <a:rPr lang="zh-CN" altLang="zh-CN" sz="2000" dirty="0" smtClean="0">
                <a:latin typeface="宋体" panose="02010600030101010101" pitchFamily="2" charset="-122"/>
                <a:ea typeface="宋体" panose="02010600030101010101" pitchFamily="2" charset="-122"/>
              </a:rPr>
              <a:t>、用</a:t>
            </a:r>
            <a:r>
              <a:rPr lang="zh-CN" altLang="zh-CN" sz="2000" dirty="0" smtClean="0">
                <a:solidFill>
                  <a:srgbClr val="FF0000"/>
                </a:solidFill>
                <a:latin typeface="宋体" panose="02010600030101010101" pitchFamily="2" charset="-122"/>
                <a:ea typeface="宋体" panose="02010600030101010101" pitchFamily="2" charset="-122"/>
              </a:rPr>
              <a:t>安全文化</a:t>
            </a:r>
            <a:r>
              <a:rPr lang="zh-CN" altLang="zh-CN" sz="2000" dirty="0" smtClean="0">
                <a:latin typeface="宋体" panose="02010600030101010101" pitchFamily="2" charset="-122"/>
                <a:ea typeface="宋体" panose="02010600030101010101" pitchFamily="2" charset="-122"/>
              </a:rPr>
              <a:t>浸润员工</a:t>
            </a:r>
            <a:r>
              <a:rPr lang="en-US" altLang="zh-CN" sz="2000" dirty="0" smtClean="0">
                <a:latin typeface="宋体" panose="02010600030101010101" pitchFamily="2" charset="-122"/>
                <a:ea typeface="宋体" panose="02010600030101010101" pitchFamily="2" charset="-122"/>
              </a:rPr>
              <a:t>:  </a:t>
            </a:r>
            <a:r>
              <a:rPr lang="zh-CN" altLang="zh-CN" sz="2000" dirty="0" smtClean="0">
                <a:latin typeface="宋体" panose="02010600030101010101" pitchFamily="2" charset="-122"/>
                <a:ea typeface="宋体" panose="02010600030101010101" pitchFamily="2" charset="-122"/>
              </a:rPr>
              <a:t>我们要不断完善安全文化制度，做到与时俱进，逐步构成与企业安全发展、科学发展、和谐发展相适应的制度文化，提高文化的执行力，规范员工安全行为，弘扬安全工作正气，发挥安全工作正能量，构成</a:t>
            </a:r>
            <a:r>
              <a:rPr lang="zh-CN" altLang="zh-CN" sz="2000" dirty="0" smtClean="0">
                <a:solidFill>
                  <a:srgbClr val="FF0000"/>
                </a:solidFill>
                <a:latin typeface="宋体" panose="02010600030101010101" pitchFamily="2" charset="-122"/>
                <a:ea typeface="宋体" panose="02010600030101010101" pitchFamily="2" charset="-122"/>
              </a:rPr>
              <a:t>遵章守纪光荣、违章蛮干可耻</a:t>
            </a:r>
            <a:r>
              <a:rPr lang="zh-CN" altLang="zh-CN" sz="2000" dirty="0" smtClean="0">
                <a:latin typeface="宋体" panose="02010600030101010101" pitchFamily="2" charset="-122"/>
                <a:ea typeface="宋体" panose="02010600030101010101" pitchFamily="2" charset="-122"/>
              </a:rPr>
              <a:t>的良好风气，使员工置身于浓厚的安全文化氛围中慢慢浸润，以养成良好的安全工作作风，争做本质型安全员工。</a:t>
            </a:r>
          </a:p>
          <a:p>
            <a:pPr algn="l"/>
            <a:endParaRPr lang="zh-CN" altLang="zh-CN" sz="2000" dirty="0" smtClean="0">
              <a:latin typeface="仿宋" panose="02010609060101010101" pitchFamily="49" charset="-122"/>
              <a:ea typeface="仿宋" panose="02010609060101010101" pitchFamily="49" charset="-122"/>
            </a:endParaRPr>
          </a:p>
          <a:p>
            <a:pPr algn="l"/>
            <a:endParaRPr lang="zh-CN" altLang="zh-CN" sz="2000" dirty="0" smtClean="0">
              <a:solidFill>
                <a:srgbClr val="0070C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400" dirty="0" smtClean="0">
                <a:solidFill>
                  <a:srgbClr val="FF0000"/>
                </a:solidFill>
                <a:latin typeface="+mj-ea"/>
              </a:rPr>
              <a:t>施工</a:t>
            </a:r>
            <a:r>
              <a:rPr lang="zh-CN" altLang="en-US" sz="2400" dirty="0" smtClean="0">
                <a:solidFill>
                  <a:srgbClr val="FF0000"/>
                </a:solidFill>
                <a:latin typeface="+mj-ea"/>
              </a:rPr>
              <a:t>现场</a:t>
            </a:r>
            <a:r>
              <a:rPr lang="zh-CN" altLang="zh-CN" sz="2400" dirty="0" smtClean="0">
                <a:solidFill>
                  <a:srgbClr val="FF0000"/>
                </a:solidFill>
                <a:latin typeface="+mj-ea"/>
              </a:rPr>
              <a:t>安全管理</a:t>
            </a: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2"/>
            <a:ext cx="8964612" cy="6021387"/>
          </a:xfrm>
        </p:spPr>
        <p:txBody>
          <a:bodyPr/>
          <a:lstStyle/>
          <a:p>
            <a:pPr algn="l"/>
            <a:r>
              <a:rPr lang="zh-CN" altLang="zh-CN" sz="1400" dirty="0" smtClean="0"/>
              <a:t>　</a:t>
            </a:r>
            <a:r>
              <a:rPr lang="zh-CN" altLang="zh-CN" sz="2000" dirty="0" smtClean="0">
                <a:solidFill>
                  <a:srgbClr val="FF0000"/>
                </a:solidFill>
              </a:rPr>
              <a:t>如何控制人的不安全行为呢？（</a:t>
            </a:r>
            <a:r>
              <a:rPr lang="en-US" altLang="zh-CN" sz="2000" dirty="0" smtClean="0">
                <a:solidFill>
                  <a:srgbClr val="FF0000"/>
                </a:solidFill>
              </a:rPr>
              <a:t>6</a:t>
            </a:r>
            <a:r>
              <a:rPr lang="zh-CN" altLang="zh-CN" sz="2000" dirty="0" smtClean="0">
                <a:solidFill>
                  <a:srgbClr val="FF0000"/>
                </a:solidFill>
              </a:rPr>
              <a:t>个方面）</a:t>
            </a:r>
          </a:p>
          <a:p>
            <a:pPr algn="l"/>
            <a:endParaRPr lang="zh-CN" altLang="zh-CN" sz="1400" dirty="0" smtClean="0">
              <a:latin typeface="仿宋" panose="02010609060101010101" pitchFamily="49" charset="-122"/>
              <a:ea typeface="仿宋" panose="02010609060101010101" pitchFamily="49" charset="-122"/>
            </a:endParaRPr>
          </a:p>
          <a:p>
            <a:pPr algn="l"/>
            <a:r>
              <a:rPr lang="en-US" altLang="zh-CN" sz="2000" dirty="0" smtClean="0">
                <a:latin typeface="宋体" panose="02010600030101010101" pitchFamily="2" charset="-122"/>
                <a:ea typeface="宋体" panose="02010600030101010101" pitchFamily="2" charset="-122"/>
              </a:rPr>
              <a:t>4</a:t>
            </a:r>
            <a:r>
              <a:rPr lang="zh-CN" altLang="zh-CN" sz="2000" dirty="0" smtClean="0">
                <a:latin typeface="宋体" panose="02010600030101010101" pitchFamily="2" charset="-122"/>
                <a:ea typeface="宋体" panose="02010600030101010101" pitchFamily="2" charset="-122"/>
              </a:rPr>
              <a:t>、用</a:t>
            </a:r>
            <a:r>
              <a:rPr lang="zh-CN" altLang="zh-CN" sz="2000" dirty="0" smtClean="0">
                <a:solidFill>
                  <a:srgbClr val="FF0000"/>
                </a:solidFill>
                <a:latin typeface="宋体" panose="02010600030101010101" pitchFamily="2" charset="-122"/>
                <a:ea typeface="宋体" panose="02010600030101010101" pitchFamily="2" charset="-122"/>
              </a:rPr>
              <a:t>安全制度</a:t>
            </a:r>
            <a:r>
              <a:rPr lang="zh-CN" altLang="zh-CN" sz="2000" dirty="0" smtClean="0">
                <a:latin typeface="宋体" panose="02010600030101010101" pitchFamily="2" charset="-122"/>
                <a:ea typeface="宋体" panose="02010600030101010101" pitchFamily="2" charset="-122"/>
              </a:rPr>
              <a:t>规范员工</a:t>
            </a:r>
            <a:r>
              <a:rPr lang="en-US" altLang="zh-CN" sz="2000" dirty="0" smtClean="0">
                <a:latin typeface="宋体" panose="02010600030101010101" pitchFamily="2" charset="-122"/>
                <a:ea typeface="宋体" panose="02010600030101010101" pitchFamily="2" charset="-122"/>
              </a:rPr>
              <a:t>:   </a:t>
            </a:r>
            <a:r>
              <a:rPr lang="zh-CN" altLang="zh-CN" sz="2000" dirty="0" smtClean="0">
                <a:latin typeface="宋体" panose="02010600030101010101" pitchFamily="2" charset="-122"/>
                <a:ea typeface="宋体" panose="02010600030101010101" pitchFamily="2" charset="-122"/>
              </a:rPr>
              <a:t>不讲规矩，不成方圆，我们要建立健全安全生产管理制度，用制度管人，在制度面前人人平等，使大家自觉养成遵章守纪的好习惯。与此同时要强化制度执行考核，透过具体规范制度的落实和刚性考核，促使员工养成良好的安全行为，做到不违章、不蛮干。</a:t>
            </a:r>
          </a:p>
          <a:p>
            <a:pPr algn="l"/>
            <a:r>
              <a:rPr lang="en-US" altLang="zh-CN" sz="2000" dirty="0" smtClean="0">
                <a:latin typeface="宋体" panose="02010600030101010101" pitchFamily="2" charset="-122"/>
                <a:ea typeface="宋体" panose="02010600030101010101" pitchFamily="2" charset="-122"/>
              </a:rPr>
              <a:t>5</a:t>
            </a:r>
            <a:r>
              <a:rPr lang="zh-CN" altLang="zh-CN" sz="2000" dirty="0" smtClean="0">
                <a:latin typeface="宋体" panose="02010600030101010101" pitchFamily="2" charset="-122"/>
                <a:ea typeface="宋体" panose="02010600030101010101" pitchFamily="2" charset="-122"/>
              </a:rPr>
              <a:t>、强化</a:t>
            </a:r>
            <a:r>
              <a:rPr lang="zh-CN" altLang="zh-CN" sz="2000" dirty="0" smtClean="0">
                <a:solidFill>
                  <a:srgbClr val="FF0000"/>
                </a:solidFill>
                <a:latin typeface="宋体" panose="02010600030101010101" pitchFamily="2" charset="-122"/>
                <a:ea typeface="宋体" panose="02010600030101010101" pitchFamily="2" charset="-122"/>
              </a:rPr>
              <a:t>监管、约束</a:t>
            </a:r>
            <a:r>
              <a:rPr lang="zh-CN" altLang="zh-CN" sz="2000" dirty="0" smtClean="0">
                <a:latin typeface="宋体" panose="02010600030101010101" pitchFamily="2" charset="-122"/>
                <a:ea typeface="宋体" panose="02010600030101010101" pitchFamily="2" charset="-122"/>
              </a:rPr>
              <a:t>员工</a:t>
            </a:r>
            <a:r>
              <a:rPr lang="en-US" altLang="zh-CN" sz="2000" dirty="0" smtClean="0">
                <a:latin typeface="宋体" panose="02010600030101010101" pitchFamily="2" charset="-122"/>
                <a:ea typeface="宋体" panose="02010600030101010101" pitchFamily="2" charset="-122"/>
              </a:rPr>
              <a:t>:   </a:t>
            </a:r>
            <a:r>
              <a:rPr lang="zh-CN" altLang="zh-CN" sz="2000" dirty="0" smtClean="0">
                <a:latin typeface="宋体" panose="02010600030101010101" pitchFamily="2" charset="-122"/>
                <a:ea typeface="宋体" panose="02010600030101010101" pitchFamily="2" charset="-122"/>
              </a:rPr>
              <a:t>有效的现场安全监督是规范员工安全行为，确保各项安全制度措施执行到位，实现安全生产的重要手段。我们要进一步加强基层安全监管队伍建设，加大动态巡查监察力度，消除各类</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三违</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现象，尤其是要对班组、岗位基层作业单元的重点监管，从而扎实有效地规范员工行为，实现员工行为安全和作业安全。</a:t>
            </a:r>
          </a:p>
          <a:p>
            <a:pPr algn="l"/>
            <a:r>
              <a:rPr lang="en-US" altLang="zh-CN" sz="2000" dirty="0" smtClean="0">
                <a:latin typeface="宋体" panose="02010600030101010101" pitchFamily="2" charset="-122"/>
                <a:ea typeface="宋体" panose="02010600030101010101" pitchFamily="2" charset="-122"/>
              </a:rPr>
              <a:t>6</a:t>
            </a:r>
            <a:r>
              <a:rPr lang="zh-CN" altLang="zh-CN" sz="2000" dirty="0" smtClean="0">
                <a:latin typeface="宋体" panose="02010600030101010101" pitchFamily="2" charset="-122"/>
                <a:ea typeface="宋体" panose="02010600030101010101" pitchFamily="2" charset="-122"/>
              </a:rPr>
              <a:t>、用</a:t>
            </a:r>
            <a:r>
              <a:rPr lang="zh-CN" altLang="zh-CN" sz="2000" dirty="0" smtClean="0">
                <a:solidFill>
                  <a:srgbClr val="FF0000"/>
                </a:solidFill>
                <a:latin typeface="宋体" panose="02010600030101010101" pitchFamily="2" charset="-122"/>
                <a:ea typeface="宋体" panose="02010600030101010101" pitchFamily="2" charset="-122"/>
              </a:rPr>
              <a:t>安全绩效</a:t>
            </a:r>
            <a:r>
              <a:rPr lang="zh-CN" altLang="zh-CN" sz="2000" dirty="0" smtClean="0">
                <a:latin typeface="宋体" panose="02010600030101010101" pitchFamily="2" charset="-122"/>
                <a:ea typeface="宋体" panose="02010600030101010101" pitchFamily="2" charset="-122"/>
              </a:rPr>
              <a:t>激励员工</a:t>
            </a:r>
            <a:r>
              <a:rPr lang="en-US" altLang="zh-CN" sz="2000" dirty="0" smtClean="0">
                <a:latin typeface="宋体" panose="02010600030101010101" pitchFamily="2" charset="-122"/>
                <a:ea typeface="宋体" panose="02010600030101010101" pitchFamily="2" charset="-122"/>
              </a:rPr>
              <a:t>:  </a:t>
            </a:r>
            <a:r>
              <a:rPr lang="zh-CN" altLang="zh-CN" sz="2000" dirty="0" smtClean="0">
                <a:latin typeface="宋体" panose="02010600030101010101" pitchFamily="2" charset="-122"/>
                <a:ea typeface="宋体" panose="02010600030101010101" pitchFamily="2" charset="-122"/>
              </a:rPr>
              <a:t>我们要进一步完善安全奖惩机制，逐步变</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以罚为主</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向</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罚奖并举</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至</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以奖为主</a:t>
            </a:r>
            <a:r>
              <a:rPr lang="en-US" altLang="zh-CN" sz="2000" dirty="0" smtClean="0">
                <a:latin typeface="宋体" panose="02010600030101010101" pitchFamily="2" charset="-122"/>
                <a:ea typeface="宋体" panose="02010600030101010101" pitchFamily="2" charset="-122"/>
              </a:rPr>
              <a:t>”</a:t>
            </a:r>
            <a:r>
              <a:rPr lang="zh-CN" altLang="zh-CN" sz="2000" dirty="0" smtClean="0">
                <a:latin typeface="宋体" panose="02010600030101010101" pitchFamily="2" charset="-122"/>
                <a:ea typeface="宋体" panose="02010600030101010101" pitchFamily="2" charset="-122"/>
              </a:rPr>
              <a:t>的格式，在员工工资中加大安全考核权重，加大安全工资比重，使员工感到</a:t>
            </a:r>
            <a:r>
              <a:rPr lang="zh-CN" altLang="zh-CN" sz="2000" dirty="0" smtClean="0">
                <a:solidFill>
                  <a:srgbClr val="FF0000"/>
                </a:solidFill>
                <a:latin typeface="宋体" panose="02010600030101010101" pitchFamily="2" charset="-122"/>
                <a:ea typeface="宋体" panose="02010600030101010101" pitchFamily="2" charset="-122"/>
              </a:rPr>
              <a:t>奖的动心、罚的痛心，心服口服</a:t>
            </a:r>
            <a:r>
              <a:rPr lang="zh-CN" altLang="zh-CN" sz="2000" dirty="0" smtClean="0">
                <a:latin typeface="宋体" panose="02010600030101010101" pitchFamily="2" charset="-122"/>
                <a:ea typeface="宋体" panose="02010600030101010101" pitchFamily="2" charset="-122"/>
              </a:rPr>
              <a:t>，构成人人为安全工作出力，个个为安全工作争光的氛围。</a:t>
            </a:r>
            <a:endParaRPr lang="en-US" altLang="zh-CN" sz="2000" dirty="0" smtClean="0">
              <a:latin typeface="宋体" panose="02010600030101010101" pitchFamily="2" charset="-122"/>
              <a:ea typeface="宋体" panose="02010600030101010101" pitchFamily="2" charset="-122"/>
            </a:endParaRPr>
          </a:p>
          <a:p>
            <a:pPr algn="l"/>
            <a:endParaRPr lang="en-US" altLang="zh-CN" sz="2000" dirty="0" smtClean="0">
              <a:latin typeface="宋体" panose="02010600030101010101" pitchFamily="2" charset="-122"/>
              <a:ea typeface="宋体" panose="02010600030101010101" pitchFamily="2" charset="-122"/>
            </a:endParaRPr>
          </a:p>
          <a:p>
            <a:pPr algn="l"/>
            <a:r>
              <a:rPr lang="zh-CN" altLang="zh-CN" sz="2000" b="1" dirty="0" smtClean="0">
                <a:solidFill>
                  <a:srgbClr val="FF0000"/>
                </a:solidFill>
                <a:latin typeface="宋体" panose="02010600030101010101" pitchFamily="2" charset="-122"/>
                <a:ea typeface="宋体" panose="02010600030101010101" pitchFamily="2" charset="-122"/>
              </a:rPr>
              <a:t>人的安全行为是生产安全工作中的核心环节，</a:t>
            </a:r>
            <a:r>
              <a:rPr lang="zh-CN" altLang="zh-CN" sz="2000" dirty="0" smtClean="0">
                <a:latin typeface="宋体" panose="02010600030101010101" pitchFamily="2" charset="-122"/>
                <a:ea typeface="宋体" panose="02010600030101010101" pitchFamily="2" charset="-122"/>
              </a:rPr>
              <a:t>只要人的行为在生产经营活动中贴合规范、贴合要求，生产安全事故将会大大减少。</a:t>
            </a:r>
          </a:p>
          <a:p>
            <a:pPr algn="l"/>
            <a:endParaRPr lang="zh-CN" altLang="zh-CN" sz="2000" dirty="0" smtClean="0">
              <a:latin typeface="仿宋" panose="02010609060101010101" pitchFamily="49" charset="-122"/>
              <a:ea typeface="仿宋" panose="02010609060101010101" pitchFamily="49" charset="-122"/>
            </a:endParaRPr>
          </a:p>
          <a:p>
            <a:pPr algn="l"/>
            <a:endParaRPr lang="zh-CN" altLang="zh-CN" sz="2000" dirty="0" smtClean="0">
              <a:solidFill>
                <a:srgbClr val="0070C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7360" y="349885"/>
            <a:ext cx="8218170" cy="605790"/>
          </a:xfrm>
        </p:spPr>
        <p:txBody>
          <a:bodyPr/>
          <a:lstStyle/>
          <a:p>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展现新作为新担当</a:t>
            </a:r>
            <a:r>
              <a:rPr lang="zh-CN" altLang="en-US" sz="2400" dirty="0" smtClean="0">
                <a:latin typeface="宋体" panose="02010600030101010101" pitchFamily="2" charset="-122"/>
                <a:ea typeface="宋体" panose="02010600030101010101" pitchFamily="2" charset="-122"/>
              </a:rPr>
              <a:t/>
            </a:r>
            <a:br>
              <a:rPr lang="zh-CN" altLang="en-US" sz="2400" dirty="0" smtClean="0">
                <a:latin typeface="宋体" panose="02010600030101010101" pitchFamily="2" charset="-122"/>
                <a:ea typeface="宋体" panose="02010600030101010101" pitchFamily="2" charset="-122"/>
              </a:rPr>
            </a:b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endParaRPr lang="zh-CN" altLang="en-US" sz="2000" dirty="0" smtClean="0"/>
          </a:p>
          <a:p>
            <a:pPr algn="l"/>
            <a:r>
              <a:rPr lang="zh-CN" altLang="en-US" sz="2000" dirty="0" smtClean="0"/>
              <a:t>结果导向：</a:t>
            </a:r>
            <a:r>
              <a:rPr lang="zh-CN" altLang="zh-CN" sz="2000" dirty="0" smtClean="0"/>
              <a:t>《企业职工伤亡事故分类标准》（</a:t>
            </a:r>
            <a:r>
              <a:rPr lang="en-US" altLang="zh-CN" sz="2000" dirty="0" smtClean="0"/>
              <a:t>GB6441—1986</a:t>
            </a:r>
            <a:r>
              <a:rPr lang="zh-CN" altLang="zh-CN" sz="2000" dirty="0" smtClean="0"/>
              <a:t>）</a:t>
            </a:r>
            <a:endParaRPr lang="en-US" altLang="zh-CN" sz="2000" dirty="0" smtClean="0"/>
          </a:p>
          <a:p>
            <a:pPr algn="l"/>
            <a:endParaRPr lang="zh-CN" altLang="zh-CN" sz="2000" dirty="0" smtClean="0">
              <a:latin typeface="仿宋" panose="02010609060101010101" pitchFamily="49" charset="-122"/>
              <a:ea typeface="仿宋" panose="02010609060101010101" pitchFamily="49" charset="-122"/>
            </a:endParaRPr>
          </a:p>
          <a:p>
            <a:pPr algn="l"/>
            <a:r>
              <a:rPr lang="zh-CN" altLang="en-US" sz="2000" dirty="0" smtClean="0"/>
              <a:t>物的</a:t>
            </a:r>
            <a:r>
              <a:rPr lang="zh-CN" altLang="zh-CN" sz="2000" dirty="0" smtClean="0"/>
              <a:t>不</a:t>
            </a:r>
            <a:r>
              <a:rPr lang="zh-CN" altLang="zh-CN" sz="2000" dirty="0" smtClean="0"/>
              <a:t>安全状态</a:t>
            </a:r>
            <a:r>
              <a:rPr lang="zh-CN" altLang="en-US" sz="2000" dirty="0" smtClean="0"/>
              <a:t>（</a:t>
            </a:r>
            <a:r>
              <a:rPr lang="en-US" altLang="zh-CN" sz="2000" dirty="0" smtClean="0"/>
              <a:t>4</a:t>
            </a:r>
            <a:r>
              <a:rPr lang="zh-CN" altLang="zh-CN" sz="2000" dirty="0" smtClean="0"/>
              <a:t>大类</a:t>
            </a:r>
            <a:r>
              <a:rPr lang="zh-CN" altLang="en-US" sz="2000" dirty="0" smtClean="0"/>
              <a:t>）。</a:t>
            </a:r>
            <a:endParaRPr lang="en-US" altLang="zh-CN" sz="2000" b="1" dirty="0" smtClean="0"/>
          </a:p>
          <a:p>
            <a:pPr algn="l" latinLnBrk="0">
              <a:lnSpc>
                <a:spcPts val="3200"/>
              </a:lnSpc>
              <a:spcBef>
                <a:spcPts val="0"/>
              </a:spcBef>
            </a:pPr>
            <a:r>
              <a:rPr lang="en-US" altLang="zh-CN" sz="2000" dirty="0" smtClean="0">
                <a:latin typeface="仿宋" panose="02010609060101010101" pitchFamily="49" charset="-122"/>
                <a:ea typeface="仿宋" panose="02010609060101010101" pitchFamily="49" charset="-122"/>
                <a:cs typeface="仿宋" panose="02010609060101010101" pitchFamily="49" charset="-122"/>
              </a:rPr>
              <a:t>1 </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防护、保险、信号等装置</a:t>
            </a:r>
            <a:r>
              <a:rPr lang="zh-CN" altLang="zh-CN" sz="20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缺乏或有缺陷</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cs typeface="仿宋" panose="02010609060101010101" pitchFamily="49" charset="-122"/>
              </a:rPr>
              <a:t>17</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小类）</a:t>
            </a:r>
          </a:p>
          <a:p>
            <a:pPr algn="l" latinLnBrk="0">
              <a:lnSpc>
                <a:spcPts val="3200"/>
              </a:lnSpc>
              <a:spcBef>
                <a:spcPts val="0"/>
              </a:spcBef>
            </a:pPr>
            <a:endParaRPr lang="en-US" altLang="zh-CN" sz="2000" dirty="0" smtClean="0">
              <a:latin typeface="仿宋" panose="02010609060101010101" pitchFamily="49" charset="-122"/>
              <a:ea typeface="仿宋" panose="02010609060101010101" pitchFamily="49" charset="-122"/>
              <a:cs typeface="仿宋" panose="02010609060101010101" pitchFamily="49" charset="-122"/>
            </a:endParaRPr>
          </a:p>
          <a:p>
            <a:pPr algn="l" latinLnBrk="0">
              <a:lnSpc>
                <a:spcPts val="3200"/>
              </a:lnSpc>
              <a:spcBef>
                <a:spcPts val="0"/>
              </a:spcBef>
            </a:pPr>
            <a:r>
              <a:rPr lang="en-US" altLang="zh-CN" sz="2000" dirty="0" smtClean="0">
                <a:latin typeface="仿宋" panose="02010609060101010101" pitchFamily="49" charset="-122"/>
                <a:ea typeface="仿宋" panose="02010609060101010101" pitchFamily="49" charset="-122"/>
                <a:cs typeface="仿宋" panose="02010609060101010101" pitchFamily="49" charset="-122"/>
              </a:rPr>
              <a:t>2 </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设备、设施、工具、附件有缺陷（</a:t>
            </a:r>
            <a:r>
              <a:rPr lang="en-US" altLang="zh-CN" sz="2000" dirty="0" smtClean="0">
                <a:latin typeface="仿宋" panose="02010609060101010101" pitchFamily="49" charset="-122"/>
                <a:ea typeface="仿宋" panose="02010609060101010101" pitchFamily="49" charset="-122"/>
                <a:cs typeface="仿宋" panose="02010609060101010101" pitchFamily="49" charset="-122"/>
              </a:rPr>
              <a:t>11</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小类）</a:t>
            </a:r>
          </a:p>
          <a:p>
            <a:pPr algn="l" latinLnBrk="0">
              <a:lnSpc>
                <a:spcPts val="3200"/>
              </a:lnSpc>
              <a:spcBef>
                <a:spcPts val="0"/>
              </a:spcBef>
            </a:pPr>
            <a:endParaRPr lang="en-US" altLang="zh-CN" sz="2000" dirty="0" smtClean="0">
              <a:latin typeface="仿宋" panose="02010609060101010101" pitchFamily="49" charset="-122"/>
              <a:ea typeface="仿宋" panose="02010609060101010101" pitchFamily="49" charset="-122"/>
              <a:cs typeface="仿宋" panose="02010609060101010101" pitchFamily="49" charset="-122"/>
            </a:endParaRPr>
          </a:p>
          <a:p>
            <a:pPr algn="l" latinLnBrk="0">
              <a:lnSpc>
                <a:spcPts val="3200"/>
              </a:lnSpc>
              <a:spcBef>
                <a:spcPts val="0"/>
              </a:spcBef>
            </a:pPr>
            <a:r>
              <a:rPr lang="en-US" altLang="zh-CN" sz="2000" dirty="0" smtClean="0">
                <a:latin typeface="仿宋" panose="02010609060101010101" pitchFamily="49" charset="-122"/>
                <a:ea typeface="仿宋" panose="02010609060101010101" pitchFamily="49" charset="-122"/>
                <a:cs typeface="仿宋" panose="02010609060101010101" pitchFamily="49" charset="-122"/>
              </a:rPr>
              <a:t>3</a:t>
            </a:r>
            <a:r>
              <a:rPr lang="zh-CN" altLang="en-US" sz="2000" dirty="0" smtClean="0">
                <a:latin typeface="仿宋" panose="02010609060101010101" pitchFamily="49" charset="-122"/>
                <a:ea typeface="仿宋" panose="02010609060101010101" pitchFamily="49" charset="-122"/>
                <a:cs typeface="仿宋" panose="02010609060101010101" pitchFamily="49" charset="-122"/>
              </a:rPr>
              <a:t>个人防护用品</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用具缺少或有缺陷</a:t>
            </a:r>
            <a:endParaRPr lang="en-US" altLang="zh-CN" sz="2000" dirty="0" smtClean="0">
              <a:latin typeface="仿宋" panose="02010609060101010101" pitchFamily="49" charset="-122"/>
              <a:ea typeface="仿宋" panose="02010609060101010101" pitchFamily="49" charset="-122"/>
              <a:cs typeface="仿宋" panose="02010609060101010101" pitchFamily="49" charset="-122"/>
            </a:endParaRPr>
          </a:p>
          <a:p>
            <a:pPr algn="l" latinLnBrk="0">
              <a:lnSpc>
                <a:spcPts val="3200"/>
              </a:lnSpc>
              <a:spcBef>
                <a:spcPts val="0"/>
              </a:spcBef>
            </a:pPr>
            <a:endParaRPr lang="en-US" altLang="zh-CN" sz="2000" dirty="0" smtClean="0">
              <a:latin typeface="仿宋" panose="02010609060101010101" pitchFamily="49" charset="-122"/>
              <a:ea typeface="仿宋" panose="02010609060101010101" pitchFamily="49" charset="-122"/>
              <a:cs typeface="仿宋" panose="02010609060101010101" pitchFamily="49" charset="-122"/>
            </a:endParaRPr>
          </a:p>
          <a:p>
            <a:pPr algn="l" latinLnBrk="0">
              <a:lnSpc>
                <a:spcPts val="3200"/>
              </a:lnSpc>
              <a:spcBef>
                <a:spcPts val="0"/>
              </a:spcBef>
            </a:pPr>
            <a:r>
              <a:rPr lang="en-US" altLang="zh-CN" sz="2000" dirty="0" smtClean="0">
                <a:latin typeface="仿宋" panose="02010609060101010101" pitchFamily="49" charset="-122"/>
                <a:ea typeface="仿宋" panose="02010609060101010101" pitchFamily="49" charset="-122"/>
                <a:cs typeface="仿宋" panose="02010609060101010101" pitchFamily="49" charset="-122"/>
              </a:rPr>
              <a:t>4 </a:t>
            </a:r>
            <a:r>
              <a:rPr lang="zh-CN" altLang="zh-CN" sz="2000" dirty="0" smtClean="0">
                <a:latin typeface="仿宋" panose="02010609060101010101" pitchFamily="49" charset="-122"/>
                <a:ea typeface="仿宋" panose="02010609060101010101" pitchFamily="49" charset="-122"/>
                <a:cs typeface="仿宋" panose="02010609060101010101" pitchFamily="49" charset="-122"/>
              </a:rPr>
              <a:t>生产（施工）场地环境不良</a:t>
            </a:r>
            <a:endParaRPr lang="en-US" altLang="zh-CN" sz="2000" dirty="0" smtClean="0">
              <a:latin typeface="仿宋" panose="02010609060101010101" pitchFamily="49" charset="-122"/>
              <a:ea typeface="仿宋" panose="02010609060101010101" pitchFamily="49" charset="-122"/>
              <a:cs typeface="仿宋" panose="02010609060101010101" pitchFamily="49" charset="-122"/>
            </a:endParaRPr>
          </a:p>
          <a:p>
            <a:pPr algn="l"/>
            <a:endParaRPr lang="en-US" altLang="zh-CN" sz="2000" dirty="0" smtClean="0">
              <a:latin typeface="仿宋" panose="02010609060101010101" pitchFamily="49" charset="-122"/>
              <a:ea typeface="仿宋" panose="02010609060101010101" pitchFamily="49" charset="-122"/>
              <a:cs typeface="仿宋" panose="02010609060101010101" pitchFamily="49" charset="-122"/>
            </a:endParaRPr>
          </a:p>
          <a:p>
            <a:pPr algn="l"/>
            <a:endParaRPr lang="zh-CN" altLang="zh-CN" sz="2000" dirty="0" smtClean="0">
              <a:solidFill>
                <a:srgbClr val="0070C0"/>
              </a:solidFill>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展现新作为新担当</a:t>
            </a: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r>
              <a:rPr lang="zh-CN" altLang="zh-CN" sz="2000" b="1" dirty="0" smtClean="0"/>
              <a:t>《生产过程危险和有害因素分类与代码》</a:t>
            </a:r>
            <a:endParaRPr lang="en-US" altLang="zh-CN" sz="2000" b="1" dirty="0" smtClean="0"/>
          </a:p>
          <a:p>
            <a:r>
              <a:rPr lang="en-US" altLang="zh-CN" sz="2000" dirty="0" smtClean="0">
                <a:latin typeface="宋体" panose="02010600030101010101" pitchFamily="2" charset="-122"/>
                <a:ea typeface="宋体" panose="02010600030101010101" pitchFamily="2" charset="-122"/>
                <a:cs typeface="宋体" panose="02010600030101010101" pitchFamily="2" charset="-122"/>
              </a:rPr>
              <a:t>4</a:t>
            </a:r>
            <a:r>
              <a:rPr lang="zh-CN" altLang="zh-CN" sz="2000" dirty="0" smtClean="0">
                <a:latin typeface="宋体" panose="02010600030101010101" pitchFamily="2" charset="-122"/>
                <a:ea typeface="宋体" panose="02010600030101010101" pitchFamily="2" charset="-122"/>
                <a:cs typeface="宋体" panose="02010600030101010101" pitchFamily="2" charset="-122"/>
              </a:rPr>
              <a:t>个大类、</a:t>
            </a:r>
            <a:r>
              <a:rPr lang="en-US" altLang="zh-CN" sz="2000" dirty="0" smtClean="0">
                <a:latin typeface="宋体" panose="02010600030101010101" pitchFamily="2" charset="-122"/>
                <a:ea typeface="宋体" panose="02010600030101010101" pitchFamily="2" charset="-122"/>
                <a:cs typeface="宋体" panose="02010600030101010101" pitchFamily="2" charset="-122"/>
              </a:rPr>
              <a:t>10</a:t>
            </a:r>
            <a:r>
              <a:rPr lang="zh-CN" altLang="zh-CN" sz="2000" dirty="0" smtClean="0">
                <a:latin typeface="宋体" panose="02010600030101010101" pitchFamily="2" charset="-122"/>
                <a:ea typeface="宋体" panose="02010600030101010101" pitchFamily="2" charset="-122"/>
                <a:cs typeface="宋体" panose="02010600030101010101" pitchFamily="2" charset="-122"/>
              </a:rPr>
              <a:t>个中类、</a:t>
            </a:r>
            <a:r>
              <a:rPr lang="en-US" altLang="zh-CN" sz="2000" dirty="0" smtClean="0">
                <a:latin typeface="宋体" panose="02010600030101010101" pitchFamily="2" charset="-122"/>
                <a:ea typeface="宋体" panose="02010600030101010101" pitchFamily="2" charset="-122"/>
                <a:cs typeface="宋体" panose="02010600030101010101" pitchFamily="2" charset="-122"/>
              </a:rPr>
              <a:t>91</a:t>
            </a:r>
            <a:r>
              <a:rPr lang="zh-CN" altLang="zh-CN" sz="2000" dirty="0" smtClean="0">
                <a:latin typeface="宋体" panose="02010600030101010101" pitchFamily="2" charset="-122"/>
                <a:ea typeface="宋体" panose="02010600030101010101" pitchFamily="2" charset="-122"/>
                <a:cs typeface="宋体" panose="02010600030101010101" pitchFamily="2" charset="-122"/>
              </a:rPr>
              <a:t>个小类、</a:t>
            </a:r>
            <a:r>
              <a:rPr lang="en-US" altLang="zh-CN" sz="2000" dirty="0" smtClean="0">
                <a:latin typeface="宋体" panose="02010600030101010101" pitchFamily="2" charset="-122"/>
                <a:ea typeface="宋体" panose="02010600030101010101" pitchFamily="2" charset="-122"/>
                <a:cs typeface="宋体" panose="02010600030101010101" pitchFamily="2" charset="-122"/>
              </a:rPr>
              <a:t>164</a:t>
            </a:r>
            <a:r>
              <a:rPr lang="zh-CN" altLang="zh-CN" sz="2000" dirty="0" smtClean="0">
                <a:latin typeface="宋体" panose="02010600030101010101" pitchFamily="2" charset="-122"/>
                <a:ea typeface="宋体" panose="02010600030101010101" pitchFamily="2" charset="-122"/>
                <a:cs typeface="宋体" panose="02010600030101010101" pitchFamily="2" charset="-122"/>
              </a:rPr>
              <a:t>个细类。</a:t>
            </a:r>
          </a:p>
          <a:p>
            <a:r>
              <a:rPr lang="zh-CN" altLang="zh-CN" sz="2000" dirty="0" smtClean="0">
                <a:latin typeface="宋体" panose="02010600030101010101" pitchFamily="2" charset="-122"/>
                <a:ea typeface="宋体" panose="02010600030101010101" pitchFamily="2" charset="-122"/>
                <a:cs typeface="宋体" panose="02010600030101010101" pitchFamily="2" charset="-122"/>
              </a:rPr>
              <a:t>“人的因素” 、“ 物的因素” 、“ 环境因素” 、“管理因素” </a:t>
            </a:r>
            <a:r>
              <a:rPr lang="zh-CN" altLang="zh-CN" sz="2000" dirty="0" smtClean="0"/>
              <a:t>。</a:t>
            </a:r>
          </a:p>
          <a:p>
            <a:pPr algn="l"/>
            <a:r>
              <a:rPr lang="zh-CN" altLang="zh-CN" sz="2000" dirty="0" smtClean="0"/>
              <a:t>在生产活动中，来自</a:t>
            </a:r>
            <a:r>
              <a:rPr lang="zh-CN" altLang="zh-CN" sz="2000" dirty="0" smtClean="0">
                <a:solidFill>
                  <a:srgbClr val="FF0000"/>
                </a:solidFill>
              </a:rPr>
              <a:t>人员或人为性质</a:t>
            </a:r>
            <a:r>
              <a:rPr lang="zh-CN" altLang="zh-CN" sz="2000" dirty="0" smtClean="0"/>
              <a:t>的危险和有害因素</a:t>
            </a:r>
            <a:endParaRPr lang="en-US" altLang="zh-CN" sz="2000" dirty="0" smtClean="0"/>
          </a:p>
          <a:p>
            <a:pPr algn="l"/>
            <a:r>
              <a:rPr lang="zh-CN" altLang="zh-CN" sz="2000" dirty="0" smtClean="0">
                <a:solidFill>
                  <a:srgbClr val="0070C0"/>
                </a:solidFill>
                <a:latin typeface="仿宋" panose="02010609060101010101" pitchFamily="49" charset="-122"/>
                <a:ea typeface="仿宋" panose="02010609060101010101" pitchFamily="49" charset="-122"/>
              </a:rPr>
              <a:t>心理、生理性危险和有害因素</a:t>
            </a:r>
            <a:r>
              <a:rPr lang="zh-CN" altLang="en-US" sz="2000" dirty="0" smtClean="0">
                <a:solidFill>
                  <a:srgbClr val="0070C0"/>
                </a:solidFill>
                <a:latin typeface="仿宋" panose="02010609060101010101" pitchFamily="49" charset="-122"/>
                <a:ea typeface="仿宋" panose="02010609060101010101" pitchFamily="49" charset="-122"/>
              </a:rPr>
              <a:t>、</a:t>
            </a:r>
            <a:r>
              <a:rPr lang="zh-CN" altLang="zh-CN" sz="2000" dirty="0" smtClean="0">
                <a:solidFill>
                  <a:srgbClr val="0070C0"/>
                </a:solidFill>
                <a:latin typeface="仿宋" panose="02010609060101010101" pitchFamily="49" charset="-122"/>
                <a:ea typeface="仿宋" panose="02010609060101010101" pitchFamily="49" charset="-122"/>
              </a:rPr>
              <a:t>行为性危险和有害因素</a:t>
            </a:r>
          </a:p>
          <a:p>
            <a:pPr algn="l"/>
            <a:endParaRPr lang="en-US" altLang="zh-CN" sz="2000" dirty="0" smtClean="0"/>
          </a:p>
          <a:p>
            <a:pPr algn="l"/>
            <a:r>
              <a:rPr lang="zh-CN" altLang="zh-CN" sz="2000" dirty="0" smtClean="0"/>
              <a:t>机械、设备、设施、材料等方面存在的危险和有害因素。</a:t>
            </a:r>
            <a:endParaRPr lang="en-US" altLang="zh-CN" sz="2000" dirty="0" smtClean="0"/>
          </a:p>
          <a:p>
            <a:pPr algn="l"/>
            <a:r>
              <a:rPr lang="zh-CN" altLang="zh-CN" sz="2000" b="1" dirty="0" smtClean="0">
                <a:solidFill>
                  <a:srgbClr val="0070C0"/>
                </a:solidFill>
                <a:latin typeface="仿宋" panose="02010609060101010101" pitchFamily="49" charset="-122"/>
                <a:ea typeface="仿宋" panose="02010609060101010101" pitchFamily="49" charset="-122"/>
              </a:rPr>
              <a:t>物理性</a:t>
            </a:r>
            <a:r>
              <a:rPr lang="zh-CN" altLang="en-US" sz="2000" b="1" dirty="0" smtClean="0">
                <a:solidFill>
                  <a:srgbClr val="0070C0"/>
                </a:solidFill>
                <a:latin typeface="仿宋" panose="02010609060101010101" pitchFamily="49" charset="-122"/>
                <a:ea typeface="仿宋" panose="02010609060101010101" pitchFamily="49" charset="-122"/>
              </a:rPr>
              <a:t>、</a:t>
            </a:r>
            <a:r>
              <a:rPr lang="zh-CN" altLang="zh-CN" sz="2000" b="1" dirty="0" smtClean="0">
                <a:solidFill>
                  <a:srgbClr val="0070C0"/>
                </a:solidFill>
                <a:latin typeface="仿宋" panose="02010609060101010101" pitchFamily="49" charset="-122"/>
                <a:ea typeface="仿宋" panose="02010609060101010101" pitchFamily="49" charset="-122"/>
              </a:rPr>
              <a:t>化学性</a:t>
            </a:r>
            <a:r>
              <a:rPr lang="zh-CN" altLang="en-US" sz="2000" b="1" dirty="0" smtClean="0">
                <a:solidFill>
                  <a:srgbClr val="0070C0"/>
                </a:solidFill>
                <a:latin typeface="仿宋" panose="02010609060101010101" pitchFamily="49" charset="-122"/>
                <a:ea typeface="仿宋" panose="02010609060101010101" pitchFamily="49" charset="-122"/>
              </a:rPr>
              <a:t>、</a:t>
            </a:r>
            <a:r>
              <a:rPr lang="zh-CN" altLang="zh-CN" sz="2000" b="1" dirty="0" smtClean="0">
                <a:solidFill>
                  <a:srgbClr val="0070C0"/>
                </a:solidFill>
                <a:latin typeface="仿宋" panose="02010609060101010101" pitchFamily="49" charset="-122"/>
                <a:ea typeface="仿宋" panose="02010609060101010101" pitchFamily="49" charset="-122"/>
              </a:rPr>
              <a:t>生物性</a:t>
            </a:r>
            <a:r>
              <a:rPr lang="zh-CN" altLang="en-US" sz="2000" b="1" dirty="0" smtClean="0">
                <a:solidFill>
                  <a:srgbClr val="0070C0"/>
                </a:solidFill>
                <a:latin typeface="仿宋" panose="02010609060101010101" pitchFamily="49" charset="-122"/>
                <a:ea typeface="仿宋" panose="02010609060101010101" pitchFamily="49" charset="-122"/>
              </a:rPr>
              <a:t>、</a:t>
            </a:r>
            <a:endParaRPr lang="zh-CN" altLang="zh-CN" sz="2000" dirty="0" smtClean="0">
              <a:solidFill>
                <a:srgbClr val="0070C0"/>
              </a:solidFill>
              <a:latin typeface="仿宋" panose="02010609060101010101" pitchFamily="49" charset="-122"/>
              <a:ea typeface="仿宋" panose="02010609060101010101" pitchFamily="49" charset="-122"/>
            </a:endParaRPr>
          </a:p>
          <a:p>
            <a:pPr algn="l"/>
            <a:endParaRPr lang="en-US" altLang="zh-CN" sz="2000" dirty="0" smtClean="0"/>
          </a:p>
          <a:p>
            <a:pPr algn="l"/>
            <a:r>
              <a:rPr lang="zh-CN" altLang="zh-CN" sz="2000" dirty="0" smtClean="0"/>
              <a:t>生产作业环境中的危险和有害因素。</a:t>
            </a:r>
            <a:endParaRPr lang="en-US" altLang="zh-CN" sz="2000" dirty="0" smtClean="0"/>
          </a:p>
          <a:p>
            <a:pPr algn="l"/>
            <a:r>
              <a:rPr lang="zh-CN" altLang="zh-CN" sz="2000" b="1" dirty="0" smtClean="0">
                <a:solidFill>
                  <a:srgbClr val="0070C0"/>
                </a:solidFill>
                <a:latin typeface="仿宋" panose="02010609060101010101" pitchFamily="49" charset="-122"/>
                <a:ea typeface="仿宋" panose="02010609060101010101" pitchFamily="49" charset="-122"/>
              </a:rPr>
              <a:t>室内</a:t>
            </a:r>
            <a:r>
              <a:rPr lang="zh-CN" altLang="en-US" sz="2000" b="1" dirty="0" smtClean="0">
                <a:solidFill>
                  <a:srgbClr val="0070C0"/>
                </a:solidFill>
                <a:latin typeface="仿宋" panose="02010609060101010101" pitchFamily="49" charset="-122"/>
                <a:ea typeface="仿宋" panose="02010609060101010101" pitchFamily="49" charset="-122"/>
              </a:rPr>
              <a:t>、</a:t>
            </a:r>
            <a:r>
              <a:rPr lang="zh-CN" altLang="zh-CN" sz="2000" b="1" dirty="0" smtClean="0">
                <a:solidFill>
                  <a:srgbClr val="0070C0"/>
                </a:solidFill>
                <a:latin typeface="仿宋" panose="02010609060101010101" pitchFamily="49" charset="-122"/>
                <a:ea typeface="仿宋" panose="02010609060101010101" pitchFamily="49" charset="-122"/>
              </a:rPr>
              <a:t>室外</a:t>
            </a:r>
            <a:r>
              <a:rPr lang="zh-CN" altLang="en-US" sz="2000" b="1" dirty="0" smtClean="0">
                <a:solidFill>
                  <a:srgbClr val="0070C0"/>
                </a:solidFill>
                <a:latin typeface="仿宋" panose="02010609060101010101" pitchFamily="49" charset="-122"/>
                <a:ea typeface="仿宋" panose="02010609060101010101" pitchFamily="49" charset="-122"/>
              </a:rPr>
              <a:t>、</a:t>
            </a:r>
            <a:r>
              <a:rPr lang="zh-CN" altLang="zh-CN" sz="2000" b="1" dirty="0" smtClean="0">
                <a:solidFill>
                  <a:srgbClr val="0070C0"/>
                </a:solidFill>
                <a:latin typeface="仿宋" panose="02010609060101010101" pitchFamily="49" charset="-122"/>
                <a:ea typeface="仿宋" panose="02010609060101010101" pitchFamily="49" charset="-122"/>
              </a:rPr>
              <a:t>地下（含水下）</a:t>
            </a:r>
            <a:r>
              <a:rPr lang="zh-CN" altLang="en-US" sz="2000" b="1" dirty="0" smtClean="0">
                <a:solidFill>
                  <a:srgbClr val="0070C0"/>
                </a:solidFill>
                <a:latin typeface="仿宋" panose="02010609060101010101" pitchFamily="49" charset="-122"/>
                <a:ea typeface="仿宋" panose="02010609060101010101" pitchFamily="49" charset="-122"/>
              </a:rPr>
              <a:t>、</a:t>
            </a:r>
            <a:r>
              <a:rPr lang="zh-CN" altLang="zh-CN" sz="2000" b="1" dirty="0" smtClean="0">
                <a:solidFill>
                  <a:srgbClr val="0070C0"/>
                </a:solidFill>
                <a:latin typeface="仿宋" panose="02010609060101010101" pitchFamily="49" charset="-122"/>
                <a:ea typeface="仿宋" panose="02010609060101010101" pitchFamily="49" charset="-122"/>
              </a:rPr>
              <a:t>其他</a:t>
            </a:r>
            <a:endParaRPr lang="zh-CN" altLang="zh-CN" sz="2000" dirty="0" smtClean="0">
              <a:solidFill>
                <a:srgbClr val="0070C0"/>
              </a:solidFill>
              <a:latin typeface="仿宋" panose="02010609060101010101" pitchFamily="49" charset="-122"/>
              <a:ea typeface="仿宋" panose="02010609060101010101" pitchFamily="49" charset="-122"/>
            </a:endParaRPr>
          </a:p>
          <a:p>
            <a:pPr algn="l"/>
            <a:r>
              <a:rPr lang="zh-CN" altLang="zh-CN" sz="2000" b="1" dirty="0" smtClean="0">
                <a:solidFill>
                  <a:srgbClr val="0070C0"/>
                </a:solidFill>
                <a:latin typeface="仿宋" panose="02010609060101010101" pitchFamily="49" charset="-122"/>
                <a:ea typeface="仿宋" panose="02010609060101010101" pitchFamily="49" charset="-122"/>
              </a:rPr>
              <a:t>亮度、温度、湿度、噪声、空间限制、平整度、光滑度等</a:t>
            </a:r>
          </a:p>
          <a:p>
            <a:pPr algn="l"/>
            <a:r>
              <a:rPr lang="zh-CN" altLang="zh-CN" sz="2000" dirty="0" smtClean="0">
                <a:solidFill>
                  <a:srgbClr val="FF0000"/>
                </a:solidFill>
              </a:rPr>
              <a:t>管理和管理责任缺失</a:t>
            </a:r>
            <a:r>
              <a:rPr lang="zh-CN" altLang="zh-CN" sz="2000" dirty="0" smtClean="0"/>
              <a:t>所导致的危险和有害因素。</a:t>
            </a:r>
            <a:endParaRPr lang="en-US" altLang="zh-CN" sz="2000" dirty="0" smtClean="0"/>
          </a:p>
          <a:p>
            <a:pPr algn="l"/>
            <a:r>
              <a:rPr lang="zh-CN" altLang="zh-CN" sz="2000" dirty="0" smtClean="0">
                <a:solidFill>
                  <a:srgbClr val="0070C0"/>
                </a:solidFill>
                <a:latin typeface="仿宋" panose="02010609060101010101" pitchFamily="49" charset="-122"/>
                <a:ea typeface="仿宋" panose="02010609060101010101" pitchFamily="49" charset="-122"/>
              </a:rPr>
              <a:t>组织机构</a:t>
            </a:r>
            <a:r>
              <a:rPr lang="zh-CN" altLang="en-US" sz="2000" dirty="0" smtClean="0">
                <a:solidFill>
                  <a:srgbClr val="0070C0"/>
                </a:solidFill>
                <a:latin typeface="仿宋" panose="02010609060101010101" pitchFamily="49" charset="-122"/>
                <a:ea typeface="仿宋" panose="02010609060101010101" pitchFamily="49" charset="-122"/>
              </a:rPr>
              <a:t>、</a:t>
            </a:r>
            <a:r>
              <a:rPr lang="zh-CN" altLang="zh-CN" sz="2000" dirty="0" smtClean="0">
                <a:solidFill>
                  <a:srgbClr val="0070C0"/>
                </a:solidFill>
                <a:latin typeface="仿宋" panose="02010609060101010101" pitchFamily="49" charset="-122"/>
                <a:ea typeface="仿宋" panose="02010609060101010101" pitchFamily="49" charset="-122"/>
              </a:rPr>
              <a:t>责任制</a:t>
            </a:r>
            <a:r>
              <a:rPr lang="zh-CN" altLang="en-US" sz="2000" dirty="0" smtClean="0">
                <a:solidFill>
                  <a:srgbClr val="0070C0"/>
                </a:solidFill>
                <a:latin typeface="仿宋" panose="02010609060101010101" pitchFamily="49" charset="-122"/>
                <a:ea typeface="仿宋" panose="02010609060101010101" pitchFamily="49" charset="-122"/>
              </a:rPr>
              <a:t>、</a:t>
            </a:r>
            <a:r>
              <a:rPr lang="zh-CN" altLang="zh-CN" sz="2000" dirty="0" smtClean="0">
                <a:solidFill>
                  <a:srgbClr val="0070C0"/>
                </a:solidFill>
                <a:latin typeface="仿宋" panose="02010609060101010101" pitchFamily="49" charset="-122"/>
                <a:ea typeface="仿宋" panose="02010609060101010101" pitchFamily="49" charset="-122"/>
              </a:rPr>
              <a:t>规章制度</a:t>
            </a:r>
            <a:r>
              <a:rPr lang="zh-CN" altLang="en-US" sz="2000" dirty="0" smtClean="0">
                <a:solidFill>
                  <a:srgbClr val="0070C0"/>
                </a:solidFill>
                <a:latin typeface="仿宋" panose="02010609060101010101" pitchFamily="49" charset="-122"/>
                <a:ea typeface="仿宋" panose="02010609060101010101" pitchFamily="49" charset="-122"/>
              </a:rPr>
              <a:t>、</a:t>
            </a:r>
            <a:r>
              <a:rPr lang="zh-CN" altLang="zh-CN" sz="2000" dirty="0" smtClean="0">
                <a:solidFill>
                  <a:srgbClr val="0070C0"/>
                </a:solidFill>
                <a:latin typeface="仿宋" panose="02010609060101010101" pitchFamily="49" charset="-122"/>
                <a:ea typeface="仿宋" panose="02010609060101010101" pitchFamily="49" charset="-122"/>
              </a:rPr>
              <a:t>安全投入</a:t>
            </a:r>
            <a:r>
              <a:rPr lang="zh-CN" altLang="en-US" sz="2000" dirty="0" smtClean="0">
                <a:solidFill>
                  <a:srgbClr val="0070C0"/>
                </a:solidFill>
                <a:latin typeface="仿宋" panose="02010609060101010101" pitchFamily="49" charset="-122"/>
                <a:ea typeface="仿宋" panose="02010609060101010101" pitchFamily="49" charset="-122"/>
              </a:rPr>
              <a:t>、现场</a:t>
            </a:r>
            <a:r>
              <a:rPr lang="zh-CN" altLang="zh-CN" sz="2000" dirty="0" smtClean="0">
                <a:solidFill>
                  <a:srgbClr val="0070C0"/>
                </a:solidFill>
                <a:latin typeface="仿宋" panose="02010609060101010101" pitchFamily="49" charset="-122"/>
                <a:ea typeface="仿宋" panose="02010609060101010101" pitchFamily="49" charset="-122"/>
              </a:rPr>
              <a:t>管理</a:t>
            </a:r>
            <a:r>
              <a:rPr lang="zh-CN" altLang="en-US" sz="2000" dirty="0" smtClean="0">
                <a:solidFill>
                  <a:srgbClr val="0070C0"/>
                </a:solidFill>
                <a:latin typeface="仿宋" panose="02010609060101010101" pitchFamily="49" charset="-122"/>
                <a:ea typeface="仿宋" panose="02010609060101010101" pitchFamily="49" charset="-122"/>
              </a:rPr>
              <a:t>、其他</a:t>
            </a:r>
            <a:endParaRPr lang="zh-CN" altLang="zh-CN" sz="2000" dirty="0" smtClean="0">
              <a:solidFill>
                <a:srgbClr val="0070C0"/>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400" dirty="0" smtClean="0"/>
              <a:t>安全生产管理“三会能力”建设</a:t>
            </a:r>
            <a:br>
              <a:rPr lang="zh-CN" altLang="zh-CN" sz="2400" dirty="0" smtClean="0"/>
            </a:b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r>
              <a:rPr lang="zh-CN" altLang="zh-CN" sz="1800" b="1" dirty="0" smtClean="0">
                <a:latin typeface="仿宋" panose="02010609060101010101" pitchFamily="49" charset="-122"/>
                <a:ea typeface="仿宋" panose="02010609060101010101" pitchFamily="49" charset="-122"/>
              </a:rPr>
              <a:t>开展风险分级管控与隐患排查治理体系建设是实现事故的双重预防性工作机制，也是“基于风险</a:t>
            </a:r>
            <a:r>
              <a:rPr lang="en-US" altLang="zh-CN" sz="1800" b="1" dirty="0" smtClean="0">
                <a:latin typeface="仿宋" panose="02010609060101010101" pitchFamily="49" charset="-122"/>
                <a:ea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rPr>
              <a:t>的过程安全管理理念的具体实践，是实现事故</a:t>
            </a:r>
            <a:r>
              <a:rPr lang="en-US" altLang="zh-CN" sz="1800" b="1" dirty="0" smtClean="0">
                <a:latin typeface="仿宋" panose="02010609060101010101" pitchFamily="49" charset="-122"/>
                <a:ea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rPr>
              <a:t>纵深防御</a:t>
            </a:r>
            <a:r>
              <a:rPr lang="en-US" altLang="zh-CN" sz="1800" b="1" dirty="0" smtClean="0">
                <a:latin typeface="仿宋" panose="02010609060101010101" pitchFamily="49" charset="-122"/>
                <a:ea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rPr>
              <a:t>和</a:t>
            </a:r>
            <a:r>
              <a:rPr lang="en-US" altLang="zh-CN" sz="1800" b="1" dirty="0" smtClean="0">
                <a:latin typeface="仿宋" panose="02010609060101010101" pitchFamily="49" charset="-122"/>
                <a:ea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rPr>
              <a:t>关口前移</a:t>
            </a:r>
            <a:r>
              <a:rPr lang="en-US" altLang="zh-CN" sz="1800" b="1" dirty="0" smtClean="0">
                <a:latin typeface="仿宋" panose="02010609060101010101" pitchFamily="49" charset="-122"/>
                <a:ea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rPr>
              <a:t>的有效手段。</a:t>
            </a:r>
            <a:r>
              <a:rPr lang="en-US" altLang="zh-CN" sz="1800" dirty="0" smtClean="0">
                <a:latin typeface="仿宋" panose="02010609060101010101" pitchFamily="49" charset="-122"/>
                <a:ea typeface="仿宋" panose="02010609060101010101" pitchFamily="49" charset="-122"/>
              </a:rPr>
              <a:t>   </a:t>
            </a:r>
            <a:r>
              <a:rPr lang="zh-CN" altLang="zh-CN" sz="1800" b="1" i="1" dirty="0" smtClean="0">
                <a:latin typeface="仿宋" panose="02010609060101010101" pitchFamily="49" charset="-122"/>
                <a:ea typeface="仿宋" panose="02010609060101010101" pitchFamily="49" charset="-122"/>
              </a:rPr>
              <a:t>以</a:t>
            </a:r>
            <a:r>
              <a:rPr lang="zh-CN" altLang="zh-CN" sz="1800" b="1" i="1" dirty="0" smtClean="0">
                <a:solidFill>
                  <a:srgbClr val="0070C0"/>
                </a:solidFill>
                <a:latin typeface="仿宋" panose="02010609060101010101" pitchFamily="49" charset="-122"/>
                <a:ea typeface="仿宋" panose="02010609060101010101" pitchFamily="49" charset="-122"/>
              </a:rPr>
              <a:t>事故为重点</a:t>
            </a:r>
            <a:r>
              <a:rPr lang="zh-CN" altLang="zh-CN" sz="1800" b="1" i="1" dirty="0" smtClean="0">
                <a:latin typeface="仿宋" panose="02010609060101010101" pitchFamily="49" charset="-122"/>
                <a:ea typeface="仿宋" panose="02010609060101010101" pitchFamily="49" charset="-122"/>
              </a:rPr>
              <a:t>向以</a:t>
            </a:r>
            <a:r>
              <a:rPr lang="zh-CN" altLang="zh-CN" sz="1800" b="1" i="1" dirty="0" smtClean="0">
                <a:solidFill>
                  <a:srgbClr val="FF0000"/>
                </a:solidFill>
                <a:latin typeface="仿宋" panose="02010609060101010101" pitchFamily="49" charset="-122"/>
                <a:ea typeface="仿宋" panose="02010609060101010101" pitchFamily="49" charset="-122"/>
              </a:rPr>
              <a:t>风险为重点</a:t>
            </a:r>
            <a:r>
              <a:rPr lang="zh-CN" altLang="zh-CN" sz="1800" b="1" i="1" dirty="0" smtClean="0">
                <a:latin typeface="仿宋" panose="02010609060101010101" pitchFamily="49" charset="-122"/>
                <a:ea typeface="仿宋" panose="02010609060101010101" pitchFamily="49" charset="-122"/>
              </a:rPr>
              <a:t>的转变！要改进考核方式，把过程考核与结果考核相结合，从事后问责向事前问责转变！</a:t>
            </a:r>
            <a:endParaRPr lang="en-US" altLang="zh-CN" sz="1800" b="1" i="1" dirty="0" smtClean="0">
              <a:latin typeface="仿宋" panose="02010609060101010101" pitchFamily="49" charset="-122"/>
              <a:ea typeface="仿宋" panose="02010609060101010101" pitchFamily="49" charset="-122"/>
            </a:endParaRPr>
          </a:p>
          <a:p>
            <a:pPr algn="l"/>
            <a:r>
              <a:rPr lang="zh-CN" altLang="zh-CN" sz="1800" dirty="0" smtClean="0"/>
              <a:t>一会：会</a:t>
            </a:r>
            <a:r>
              <a:rPr lang="zh-CN" altLang="zh-CN" sz="1800" dirty="0" smtClean="0">
                <a:solidFill>
                  <a:srgbClr val="FF0000"/>
                </a:solidFill>
              </a:rPr>
              <a:t>辨识</a:t>
            </a:r>
            <a:r>
              <a:rPr lang="zh-CN" altLang="zh-CN" sz="1800" dirty="0" smtClean="0"/>
              <a:t>安全风险</a:t>
            </a:r>
          </a:p>
          <a:p>
            <a:pPr algn="l"/>
            <a:r>
              <a:rPr lang="zh-CN" altLang="zh-CN" sz="1800" dirty="0" smtClean="0"/>
              <a:t>二会：会</a:t>
            </a:r>
            <a:r>
              <a:rPr lang="zh-CN" altLang="zh-CN" sz="1800" dirty="0" smtClean="0">
                <a:solidFill>
                  <a:srgbClr val="FF0000"/>
                </a:solidFill>
              </a:rPr>
              <a:t>管控</a:t>
            </a:r>
            <a:r>
              <a:rPr lang="zh-CN" altLang="zh-CN" sz="1800" dirty="0" smtClean="0"/>
              <a:t>安全风险</a:t>
            </a:r>
          </a:p>
          <a:p>
            <a:pPr algn="l"/>
            <a:r>
              <a:rPr lang="zh-CN" altLang="zh-CN" sz="1800" dirty="0" smtClean="0"/>
              <a:t>三会：会</a:t>
            </a:r>
            <a:r>
              <a:rPr lang="zh-CN" altLang="zh-CN" sz="1800" dirty="0" smtClean="0">
                <a:solidFill>
                  <a:srgbClr val="FF0000"/>
                </a:solidFill>
              </a:rPr>
              <a:t>处置</a:t>
            </a:r>
            <a:r>
              <a:rPr lang="zh-CN" altLang="zh-CN" sz="1800" dirty="0" smtClean="0"/>
              <a:t>突发安全事件</a:t>
            </a:r>
            <a:endParaRPr lang="en-US" altLang="zh-CN" sz="1800" dirty="0" smtClean="0"/>
          </a:p>
          <a:p>
            <a:pPr algn="l"/>
            <a:endParaRPr lang="en-US" altLang="zh-CN" sz="1800" b="1"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风险是指生产安全事故或健康损害事件发生的可能性和后果的组合。风险有两个主要特性，即可能性和严重性。可能性是指事故（事件）发生的概率。严重性是指事故（事件）一旦发生后，将造成的人员伤害和经济损失的严重程度。</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 风险</a:t>
            </a:r>
            <a:r>
              <a:rPr lang="en-US" altLang="zh-CN" sz="1800" b="1" dirty="0" smtClean="0">
                <a:latin typeface="仿宋" panose="02010609060101010101" pitchFamily="49" charset="-122"/>
                <a:ea typeface="仿宋" panose="02010609060101010101" pitchFamily="49" charset="-122"/>
              </a:rPr>
              <a:t>(R)</a:t>
            </a:r>
            <a:r>
              <a:rPr lang="zh-CN" altLang="zh-CN" sz="1800" b="1" dirty="0" smtClean="0">
                <a:latin typeface="仿宋" panose="02010609060101010101" pitchFamily="49" charset="-122"/>
                <a:ea typeface="仿宋" panose="02010609060101010101" pitchFamily="49" charset="-122"/>
              </a:rPr>
              <a:t>＝可能性</a:t>
            </a:r>
            <a:r>
              <a:rPr lang="en-US" altLang="zh-CN" sz="1800" b="1" dirty="0" smtClean="0">
                <a:latin typeface="仿宋" panose="02010609060101010101" pitchFamily="49" charset="-122"/>
                <a:ea typeface="仿宋" panose="02010609060101010101" pitchFamily="49" charset="-122"/>
              </a:rPr>
              <a:t>(L) </a:t>
            </a:r>
            <a:r>
              <a:rPr lang="zh-CN" altLang="zh-CN" sz="1800" b="1" dirty="0" smtClean="0">
                <a:latin typeface="仿宋" panose="02010609060101010101" pitchFamily="49" charset="-122"/>
                <a:ea typeface="仿宋" panose="02010609060101010101" pitchFamily="49" charset="-122"/>
              </a:rPr>
              <a:t>× 后果</a:t>
            </a:r>
            <a:r>
              <a:rPr lang="en-US" altLang="zh-CN" sz="1800" b="1" dirty="0" smtClean="0">
                <a:latin typeface="仿宋" panose="02010609060101010101" pitchFamily="49" charset="-122"/>
                <a:ea typeface="仿宋" panose="02010609060101010101" pitchFamily="49" charset="-122"/>
              </a:rPr>
              <a:t>(S)</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 可能性：是指导致事故发生的概率</a:t>
            </a:r>
            <a:r>
              <a:rPr lang="en-US" altLang="zh-CN" sz="1800" b="1" dirty="0" smtClean="0">
                <a:latin typeface="仿宋" panose="02010609060101010101" pitchFamily="49" charset="-122"/>
                <a:ea typeface="仿宋" panose="02010609060101010101" pitchFamily="49" charset="-122"/>
              </a:rPr>
              <a:t>;</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 严重性：是指事故发生后能够给企业带来多大的人员伤亡或财产损失。</a:t>
            </a:r>
            <a:endParaRPr lang="en-US" altLang="zh-CN" sz="1800" b="1" dirty="0" smtClean="0">
              <a:latin typeface="仿宋" panose="02010609060101010101" pitchFamily="49" charset="-122"/>
              <a:ea typeface="仿宋" panose="02010609060101010101" pitchFamily="49" charset="-122"/>
            </a:endParaRPr>
          </a:p>
          <a:p>
            <a:pPr algn="l"/>
            <a:endParaRPr lang="zh-CN" altLang="zh-CN" sz="1800" dirty="0" smtClean="0">
              <a:latin typeface="仿宋" panose="02010609060101010101" pitchFamily="49" charset="-122"/>
              <a:ea typeface="仿宋" panose="02010609060101010101" pitchFamily="49" charset="-122"/>
            </a:endParaRPr>
          </a:p>
          <a:p>
            <a:pPr algn="l"/>
            <a:endParaRPr lang="zh-CN" altLang="zh-CN" sz="1800" dirty="0" smtClean="0">
              <a:latin typeface="仿宋" panose="02010609060101010101" pitchFamily="49" charset="-122"/>
              <a:ea typeface="仿宋" panose="02010609060101010101" pitchFamily="49" charset="-122"/>
            </a:endParaRPr>
          </a:p>
          <a:p>
            <a:pPr algn="l"/>
            <a:endParaRPr lang="zh-CN" altLang="zh-CN" sz="20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zh-CN" sz="2400" dirty="0" smtClean="0"/>
              <a:t>安全生产管理“三会能力”建设</a:t>
            </a:r>
            <a:br>
              <a:rPr lang="zh-CN" altLang="zh-CN" sz="2400" dirty="0" smtClean="0"/>
            </a:b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r>
              <a:rPr lang="zh-CN" altLang="zh-CN" sz="1800" b="1" dirty="0" smtClean="0">
                <a:latin typeface="仿宋" panose="02010609060101010101" pitchFamily="49" charset="-122"/>
                <a:ea typeface="仿宋" panose="02010609060101010101" pitchFamily="49" charset="-122"/>
              </a:rPr>
              <a:t>风险的特点：</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①客观性——有危险源就会伴随风险。</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②损害性—</a:t>
            </a:r>
            <a:r>
              <a:rPr lang="zh-CN" altLang="zh-CN" sz="1800" b="1" dirty="0" smtClean="0">
                <a:solidFill>
                  <a:srgbClr val="FF0000"/>
                </a:solidFill>
                <a:latin typeface="仿宋" panose="02010609060101010101" pitchFamily="49" charset="-122"/>
                <a:ea typeface="仿宋" panose="02010609060101010101" pitchFamily="49" charset="-122"/>
              </a:rPr>
              <a:t>风险的变现</a:t>
            </a:r>
            <a:r>
              <a:rPr lang="zh-CN" altLang="zh-CN" sz="1800" b="1" dirty="0" smtClean="0">
                <a:latin typeface="仿宋" panose="02010609060101010101" pitchFamily="49" charset="-122"/>
                <a:ea typeface="仿宋" panose="02010609060101010101" pitchFamily="49" charset="-122"/>
              </a:rPr>
              <a:t>会导致人员伤亡、财产损失、环境破坏等发生。</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③偶然性—风险具有动态性，风险的变现（事故发生）需要条件，即不安全行为和隐患的存在不一定在预期时间内产生后果。 </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④不确定性—事故发生可能性与后果会因</a:t>
            </a:r>
            <a:r>
              <a:rPr lang="zh-CN" altLang="zh-CN" sz="1800" b="1" dirty="0" smtClean="0">
                <a:solidFill>
                  <a:srgbClr val="FF0000"/>
                </a:solidFill>
                <a:latin typeface="仿宋" panose="02010609060101010101" pitchFamily="49" charset="-122"/>
                <a:ea typeface="仿宋" panose="02010609060101010101" pitchFamily="49" charset="-122"/>
              </a:rPr>
              <a:t>管理变量</a:t>
            </a:r>
            <a:r>
              <a:rPr lang="zh-CN" altLang="zh-CN" sz="1800" b="1" dirty="0" smtClean="0">
                <a:latin typeface="仿宋" panose="02010609060101010101" pitchFamily="49" charset="-122"/>
                <a:ea typeface="仿宋" panose="02010609060101010101" pitchFamily="49" charset="-122"/>
              </a:rPr>
              <a:t>而随机变化。尤其是可能性会因管理水平的差异性发生较大的变化。</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⑤相对性（或可变性）—承受风险损失的能力不同，对风险的认知就会不同。</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⑥可控性—可以降低事故发生概率和减弱事故后果来削减风险损失。</a:t>
            </a:r>
            <a:endParaRPr lang="zh-CN" altLang="zh-CN" sz="1800" dirty="0" smtClean="0">
              <a:latin typeface="仿宋" panose="02010609060101010101" pitchFamily="49" charset="-122"/>
              <a:ea typeface="仿宋" panose="02010609060101010101" pitchFamily="49" charset="-122"/>
            </a:endParaRPr>
          </a:p>
          <a:p>
            <a:pPr algn="l"/>
            <a:endParaRPr lang="zh-CN" altLang="zh-CN" sz="1800" dirty="0" smtClean="0">
              <a:latin typeface="仿宋" panose="02010609060101010101" pitchFamily="49" charset="-122"/>
              <a:ea typeface="仿宋" panose="02010609060101010101" pitchFamily="49" charset="-122"/>
            </a:endParaRPr>
          </a:p>
          <a:p>
            <a:pPr algn="l"/>
            <a:endParaRPr lang="zh-CN" altLang="zh-CN" sz="2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normAutofit fontScale="90000"/>
          </a:bodyPr>
          <a:lstStyle/>
          <a:p>
            <a:r>
              <a:rPr lang="zh-CN" altLang="zh-CN" sz="2400" dirty="0" smtClean="0"/>
              <a:t>安全生产管理“三会能力”建设</a:t>
            </a:r>
            <a:br>
              <a:rPr lang="zh-CN" altLang="zh-CN" sz="2400" dirty="0" smtClean="0"/>
            </a:b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620883"/>
            <a:ext cx="8964611" cy="5904332"/>
          </a:xfrm>
        </p:spPr>
        <p:txBody>
          <a:bodyPr/>
          <a:lstStyle/>
          <a:p>
            <a:pPr algn="l"/>
            <a:r>
              <a:rPr lang="zh-CN" altLang="zh-CN" sz="1800" b="1" dirty="0" smtClean="0">
                <a:solidFill>
                  <a:srgbClr val="FF0000"/>
                </a:solidFill>
                <a:latin typeface="仿宋" panose="02010609060101010101" pitchFamily="49" charset="-122"/>
                <a:ea typeface="仿宋" panose="02010609060101010101" pitchFamily="49" charset="-122"/>
              </a:rPr>
              <a:t>危险源</a:t>
            </a:r>
            <a:r>
              <a:rPr lang="zh-CN" altLang="zh-CN" sz="1800" b="1" dirty="0" smtClean="0">
                <a:latin typeface="仿宋" panose="02010609060101010101" pitchFamily="49" charset="-122"/>
                <a:ea typeface="仿宋" panose="02010609060101010101" pitchFamily="49" charset="-122"/>
              </a:rPr>
              <a:t>的概念和分类 ：是指可能导致人员伤害和（或）健康损害的根源、状态或行为，或它们的组合。（注：危险源，有时称风险源，即危险的源头、源点。如：</a:t>
            </a:r>
            <a:r>
              <a:rPr lang="zh-CN" altLang="zh-CN" sz="1800" b="1" dirty="0" smtClean="0">
                <a:solidFill>
                  <a:srgbClr val="FF0000"/>
                </a:solidFill>
                <a:latin typeface="仿宋" panose="02010609060101010101" pitchFamily="49" charset="-122"/>
                <a:ea typeface="仿宋" panose="02010609060101010101" pitchFamily="49" charset="-122"/>
              </a:rPr>
              <a:t>场所、设施、行为</a:t>
            </a:r>
            <a:r>
              <a:rPr lang="zh-CN" altLang="zh-CN" sz="1800" b="1" dirty="0" smtClean="0">
                <a:latin typeface="仿宋" panose="02010609060101010101" pitchFamily="49" charset="-122"/>
                <a:ea typeface="仿宋" panose="02010609060101010101" pitchFamily="49" charset="-122"/>
              </a:rPr>
              <a:t>等）</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a:t>
            </a:r>
            <a:r>
              <a:rPr lang="en-US" altLang="zh-CN" sz="1800" b="1" dirty="0" smtClean="0">
                <a:latin typeface="仿宋" panose="02010609060101010101" pitchFamily="49" charset="-122"/>
                <a:ea typeface="仿宋" panose="02010609060101010101" pitchFamily="49" charset="-122"/>
              </a:rPr>
              <a:t>1</a:t>
            </a:r>
            <a:r>
              <a:rPr lang="zh-CN" altLang="zh-CN" sz="1800" b="1" dirty="0" smtClean="0">
                <a:latin typeface="仿宋" panose="02010609060101010101" pitchFamily="49" charset="-122"/>
                <a:ea typeface="仿宋" panose="02010609060101010101" pitchFamily="49" charset="-122"/>
              </a:rPr>
              <a:t>）危险源的分类</a:t>
            </a:r>
            <a:r>
              <a:rPr lang="en-US" altLang="zh-CN" sz="1800" b="1" dirty="0" smtClean="0">
                <a:latin typeface="仿宋" panose="02010609060101010101" pitchFamily="49" charset="-122"/>
                <a:ea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rPr>
              <a:t>按照能量学</a:t>
            </a:r>
            <a:r>
              <a:rPr lang="en-US" altLang="zh-CN" sz="1800" b="1" dirty="0" smtClean="0">
                <a:latin typeface="仿宋" panose="02010609060101010101" pitchFamily="49" charset="-122"/>
                <a:ea typeface="仿宋" panose="02010609060101010101" pitchFamily="49" charset="-122"/>
              </a:rPr>
              <a:t>-</a:t>
            </a:r>
            <a:r>
              <a:rPr lang="zh-CN" altLang="zh-CN" sz="1800" b="1" dirty="0" smtClean="0">
                <a:latin typeface="仿宋" panose="02010609060101010101" pitchFamily="49" charset="-122"/>
                <a:ea typeface="仿宋" panose="02010609060101010101" pitchFamily="49" charset="-122"/>
              </a:rPr>
              <a:t>事故发生</a:t>
            </a:r>
            <a:r>
              <a:rPr lang="zh-CN" altLang="zh-CN" sz="1800" b="1" dirty="0" smtClean="0">
                <a:solidFill>
                  <a:srgbClr val="0070C0"/>
                </a:solidFill>
                <a:latin typeface="仿宋" panose="02010609060101010101" pitchFamily="49" charset="-122"/>
                <a:ea typeface="仿宋" panose="02010609060101010101" pitchFamily="49" charset="-122"/>
              </a:rPr>
              <a:t>致因理论</a:t>
            </a:r>
            <a:r>
              <a:rPr lang="zh-CN" altLang="zh-CN" sz="1800" b="1" dirty="0" smtClean="0">
                <a:latin typeface="仿宋" panose="02010609060101010101" pitchFamily="49" charset="-122"/>
                <a:ea typeface="仿宋" panose="02010609060101010101" pitchFamily="49" charset="-122"/>
              </a:rPr>
              <a:t>分</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第一类危险源（</a:t>
            </a:r>
            <a:r>
              <a:rPr lang="zh-CN" altLang="zh-CN" sz="1800" b="1" dirty="0" smtClean="0">
                <a:solidFill>
                  <a:srgbClr val="FF0000"/>
                </a:solidFill>
                <a:latin typeface="仿宋" panose="02010609060101010101" pitchFamily="49" charset="-122"/>
                <a:ea typeface="仿宋" panose="02010609060101010101" pitchFamily="49" charset="-122"/>
              </a:rPr>
              <a:t>客体</a:t>
            </a:r>
            <a:r>
              <a:rPr lang="zh-CN" altLang="zh-CN" sz="1800" b="1" dirty="0" smtClean="0">
                <a:latin typeface="仿宋" panose="02010609060101010101" pitchFamily="49" charset="-122"/>
                <a:ea typeface="仿宋" panose="02010609060101010101" pitchFamily="49" charset="-122"/>
              </a:rPr>
              <a:t>－能量或危险物质）：是可能发生意外释放的能量或危险物质，往往是一些物理实体。</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①产生、供给能量的装置和设备。如变电所、锅炉、电炉、转炉等。</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②一旦失控可能产生巨大能量的装置、设备、场所。如液氧储罐、</a:t>
            </a:r>
            <a:r>
              <a:rPr lang="en-US" altLang="zh-CN" sz="1800" b="1" dirty="0" smtClean="0">
                <a:latin typeface="仿宋" panose="02010609060101010101" pitchFamily="49" charset="-122"/>
                <a:ea typeface="仿宋" panose="02010609060101010101" pitchFamily="49" charset="-122"/>
              </a:rPr>
              <a:t>LNG</a:t>
            </a:r>
            <a:r>
              <a:rPr lang="zh-CN" altLang="zh-CN" sz="1800" b="1" dirty="0" smtClean="0">
                <a:latin typeface="仿宋" panose="02010609060101010101" pitchFamily="49" charset="-122"/>
                <a:ea typeface="仿宋" panose="02010609060101010101" pitchFamily="49" charset="-122"/>
              </a:rPr>
              <a:t>储罐等。</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③一旦失控可能产生能量蓄积的装置、设备、场所。如压力容器设备、易产生静电积聚的场所等。</a:t>
            </a:r>
            <a:r>
              <a:rPr lang="en-US" altLang="zh-CN" sz="1800" b="1" dirty="0" smtClean="0">
                <a:latin typeface="仿宋" panose="02010609060101010101" pitchFamily="49" charset="-122"/>
                <a:ea typeface="仿宋" panose="02010609060101010101" pitchFamily="49" charset="-122"/>
              </a:rPr>
              <a:t/>
            </a:r>
            <a:br>
              <a:rPr lang="en-US" altLang="zh-CN" sz="1800" b="1" dirty="0" smtClean="0">
                <a:latin typeface="仿宋" panose="02010609060101010101" pitchFamily="49" charset="-122"/>
                <a:ea typeface="仿宋" panose="02010609060101010101" pitchFamily="49" charset="-122"/>
              </a:rPr>
            </a:br>
            <a:r>
              <a:rPr lang="zh-CN" altLang="zh-CN" sz="1800" b="1" dirty="0" smtClean="0">
                <a:latin typeface="仿宋" panose="02010609060101010101" pitchFamily="49" charset="-122"/>
                <a:ea typeface="仿宋" panose="02010609060101010101" pitchFamily="49" charset="-122"/>
              </a:rPr>
              <a:t>④危险物质。如可燃气体、液体、忌水性物质（高温物料）、混合性危险物质。</a:t>
            </a:r>
            <a:r>
              <a:rPr lang="en-US" altLang="zh-CN" sz="1800" b="1" dirty="0" smtClean="0">
                <a:latin typeface="仿宋" panose="02010609060101010101" pitchFamily="49" charset="-122"/>
                <a:ea typeface="仿宋" panose="02010609060101010101" pitchFamily="49" charset="-122"/>
              </a:rPr>
              <a:t/>
            </a:r>
            <a:br>
              <a:rPr lang="en-US" altLang="zh-CN" sz="1800" b="1" dirty="0" smtClean="0">
                <a:latin typeface="仿宋" panose="02010609060101010101" pitchFamily="49" charset="-122"/>
                <a:ea typeface="仿宋" panose="02010609060101010101" pitchFamily="49" charset="-122"/>
              </a:rPr>
            </a:br>
            <a:r>
              <a:rPr lang="zh-CN" altLang="zh-CN" sz="1800" b="1" dirty="0" smtClean="0">
                <a:latin typeface="仿宋" panose="02010609060101010101" pitchFamily="49" charset="-122"/>
                <a:ea typeface="仿宋" panose="02010609060101010101" pitchFamily="49" charset="-122"/>
              </a:rPr>
              <a:t>⑤生产、加工、储存危险物质的场所、装置或设备。如燃料罐区、制氧车间等。</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⑥使人体或物体具有较高能量的装置、设备、场所。如起重提升机械，登高作业等。</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⑦能量载体。如运动中的车辆、机械的运动部件、吊起的重物、带电的导体等。</a:t>
            </a:r>
            <a:endParaRPr lang="zh-CN" altLang="zh-CN" sz="1800" dirty="0" smtClean="0">
              <a:latin typeface="仿宋" panose="02010609060101010101" pitchFamily="49" charset="-122"/>
              <a:ea typeface="仿宋" panose="02010609060101010101" pitchFamily="49" charset="-122"/>
            </a:endParaRPr>
          </a:p>
          <a:p>
            <a:pPr algn="l"/>
            <a:r>
              <a:rPr lang="zh-CN" altLang="zh-CN" sz="1800" b="1" dirty="0" smtClean="0">
                <a:latin typeface="仿宋" panose="02010609060101010101" pitchFamily="49" charset="-122"/>
                <a:ea typeface="仿宋" panose="02010609060101010101" pitchFamily="49" charset="-122"/>
              </a:rPr>
              <a:t>⑧人体一旦与之接触将导致人体能量释放的物体。如锐利的毛刺、棱角等，人体行动中与之碰擦人体的动能意外释放，将使人体受到伤害。</a:t>
            </a:r>
            <a:endParaRPr lang="zh-CN" altLang="zh-CN" sz="1800" dirty="0" smtClean="0">
              <a:latin typeface="仿宋" panose="02010609060101010101" pitchFamily="49" charset="-122"/>
              <a:ea typeface="仿宋" panose="02010609060101010101" pitchFamily="49" charset="-122"/>
            </a:endParaRPr>
          </a:p>
          <a:p>
            <a:pPr algn="l"/>
            <a:r>
              <a:rPr lang="en-US" altLang="zh-CN" sz="1800" b="1" smtClean="0">
                <a:latin typeface="仿宋" panose="02010609060101010101" pitchFamily="49" charset="-122"/>
                <a:ea typeface="仿宋" panose="02010609060101010101" pitchFamily="49" charset="-122"/>
              </a:rPr>
              <a:t> </a:t>
            </a:r>
            <a:r>
              <a:rPr lang="zh-CN" altLang="zh-CN" sz="1800" b="1" smtClean="0">
                <a:latin typeface="仿宋" panose="02010609060101010101" pitchFamily="49" charset="-122"/>
                <a:ea typeface="仿宋" panose="02010609060101010101" pitchFamily="49" charset="-122"/>
              </a:rPr>
              <a:t>第二</a:t>
            </a:r>
            <a:r>
              <a:rPr lang="zh-CN" altLang="zh-CN" sz="1800" b="1" dirty="0" smtClean="0">
                <a:latin typeface="仿宋" panose="02010609060101010101" pitchFamily="49" charset="-122"/>
                <a:ea typeface="仿宋" panose="02010609060101010101" pitchFamily="49" charset="-122"/>
              </a:rPr>
              <a:t>类危险源”（</a:t>
            </a:r>
            <a:r>
              <a:rPr lang="zh-CN" altLang="zh-CN" sz="1800" b="1" dirty="0" smtClean="0">
                <a:solidFill>
                  <a:srgbClr val="FF0000"/>
                </a:solidFill>
                <a:latin typeface="仿宋" panose="02010609060101010101" pitchFamily="49" charset="-122"/>
                <a:ea typeface="仿宋" panose="02010609060101010101" pitchFamily="49" charset="-122"/>
              </a:rPr>
              <a:t>非客体</a:t>
            </a:r>
            <a:r>
              <a:rPr lang="zh-CN" altLang="zh-CN" sz="1800" b="1" dirty="0" smtClean="0">
                <a:latin typeface="仿宋" panose="02010609060101010101" pitchFamily="49" charset="-122"/>
                <a:ea typeface="仿宋" panose="02010609060101010101" pitchFamily="49" charset="-122"/>
              </a:rPr>
              <a:t>－导致能量或危险物质意外释放或泄漏的因素）：是导致能量或危险物质的约束或限制（风险管控措施）破坏或失效的各种不安全因素，如</a:t>
            </a:r>
            <a:r>
              <a:rPr lang="zh-CN" altLang="zh-CN" sz="1800" b="1" dirty="0" smtClean="0">
                <a:solidFill>
                  <a:srgbClr val="0070C0"/>
                </a:solidFill>
                <a:latin typeface="仿宋" panose="02010609060101010101" pitchFamily="49" charset="-122"/>
                <a:ea typeface="仿宋" panose="02010609060101010101" pitchFamily="49" charset="-122"/>
              </a:rPr>
              <a:t>人的不安全行为</a:t>
            </a:r>
            <a:r>
              <a:rPr lang="zh-CN" altLang="zh-CN" sz="1800" b="1" dirty="0" smtClean="0">
                <a:latin typeface="仿宋" panose="02010609060101010101" pitchFamily="49" charset="-122"/>
                <a:ea typeface="仿宋" panose="02010609060101010101" pitchFamily="49" charset="-122"/>
              </a:rPr>
              <a:t>或</a:t>
            </a:r>
            <a:r>
              <a:rPr lang="zh-CN" altLang="zh-CN" sz="1800" b="1" dirty="0" smtClean="0">
                <a:solidFill>
                  <a:srgbClr val="0070C0"/>
                </a:solidFill>
                <a:latin typeface="仿宋" panose="02010609060101010101" pitchFamily="49" charset="-122"/>
                <a:ea typeface="仿宋" panose="02010609060101010101" pitchFamily="49" charset="-122"/>
              </a:rPr>
              <a:t>物的不安全状态</a:t>
            </a:r>
            <a:r>
              <a:rPr lang="zh-CN" altLang="zh-CN" sz="1800" b="1" dirty="0" smtClean="0">
                <a:latin typeface="仿宋" panose="02010609060101010101" pitchFamily="49" charset="-122"/>
                <a:ea typeface="仿宋" panose="02010609060101010101" pitchFamily="49" charset="-122"/>
              </a:rPr>
              <a:t>等一些异常现象（预先分析）。</a:t>
            </a:r>
            <a:endParaRPr lang="zh-CN" altLang="zh-CN" sz="1800" dirty="0" smtClean="0">
              <a:latin typeface="仿宋" panose="02010609060101010101" pitchFamily="49" charset="-122"/>
              <a:ea typeface="仿宋" panose="02010609060101010101" pitchFamily="49" charset="-122"/>
            </a:endParaRPr>
          </a:p>
          <a:p>
            <a:pPr algn="l"/>
            <a:endParaRPr lang="zh-CN" altLang="zh-CN" sz="1800" dirty="0" smtClean="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323850" y="908050"/>
            <a:ext cx="8670925" cy="5546725"/>
          </a:xfrm>
        </p:spPr>
        <p:txBody>
          <a:bodyPr/>
          <a:lstStyle/>
          <a:p>
            <a:pPr marL="342900" indent="-342900" algn="l">
              <a:defRPr/>
            </a:pPr>
            <a:r>
              <a:rPr lang="zh-CN" altLang="en-US" sz="2000" dirty="0" smtClean="0">
                <a:solidFill>
                  <a:srgbClr val="FF0000"/>
                </a:solidFill>
              </a:rPr>
              <a:t>住建部</a:t>
            </a:r>
            <a:r>
              <a:rPr lang="en-US" altLang="zh-CN" sz="2000" dirty="0" smtClean="0"/>
              <a:t>2019</a:t>
            </a:r>
            <a:r>
              <a:rPr lang="zh-CN" altLang="en-US" sz="2000" dirty="0" smtClean="0"/>
              <a:t>年房屋市政工程生产安全事故情况通报</a:t>
            </a:r>
            <a:endParaRPr lang="en-US" altLang="zh-CN" sz="2000" dirty="0" smtClean="0"/>
          </a:p>
          <a:p>
            <a:pPr marL="342900" indent="-342900" algn="l">
              <a:defRPr/>
            </a:pPr>
            <a:r>
              <a:rPr lang="zh-CN" altLang="en-US" sz="2000" b="1" dirty="0" smtClean="0">
                <a:latin typeface="宋体" panose="02010600030101010101" pitchFamily="2" charset="-122"/>
                <a:ea typeface="宋体" panose="02010600030101010101" pitchFamily="2" charset="-122"/>
              </a:rPr>
              <a:t>易发多发事故类型：</a:t>
            </a:r>
          </a:p>
          <a:p>
            <a:pPr marL="342900" indent="-342900" algn="l">
              <a:defRPr/>
            </a:pPr>
            <a:endParaRPr lang="zh-CN" altLang="en-US" sz="2000" b="1" dirty="0" smtClean="0">
              <a:latin typeface="宋体" panose="02010600030101010101" pitchFamily="2" charset="-122"/>
              <a:ea typeface="宋体" panose="02010600030101010101" pitchFamily="2" charset="-122"/>
            </a:endParaRPr>
          </a:p>
        </p:txBody>
      </p:sp>
      <p:sp>
        <p:nvSpPr>
          <p:cNvPr id="2" name="矩形 1"/>
          <p:cNvSpPr/>
          <p:nvPr/>
        </p:nvSpPr>
        <p:spPr>
          <a:xfrm>
            <a:off x="251460" y="1918970"/>
            <a:ext cx="2486660" cy="464566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342900" indent="-342900">
              <a:lnSpc>
                <a:spcPts val="2180"/>
              </a:lnSpc>
              <a:defRPr/>
            </a:pPr>
            <a:r>
              <a:rPr lang="zh-CN" altLang="en-US" sz="1400" dirty="0" smtClean="0"/>
              <a:t>全国房屋市政工程生产安全事故按照类型划分，</a:t>
            </a:r>
            <a:r>
              <a:rPr lang="zh-CN" altLang="en-US" sz="1400" b="1" dirty="0" smtClean="0">
                <a:solidFill>
                  <a:srgbClr val="0070C0"/>
                </a:solidFill>
              </a:rPr>
              <a:t>高处坠落</a:t>
            </a:r>
            <a:r>
              <a:rPr lang="zh-CN" altLang="en-US" sz="1400" dirty="0" smtClean="0"/>
              <a:t>事故</a:t>
            </a:r>
            <a:r>
              <a:rPr lang="en-US" altLang="zh-CN" sz="1400" dirty="0" smtClean="0"/>
              <a:t>415</a:t>
            </a:r>
            <a:r>
              <a:rPr lang="zh-CN" altLang="en-US" sz="1400" dirty="0" smtClean="0"/>
              <a:t>起，占总数的</a:t>
            </a:r>
            <a:r>
              <a:rPr lang="en-US" altLang="zh-CN" sz="1400" dirty="0" smtClean="0">
                <a:solidFill>
                  <a:srgbClr val="FF0000"/>
                </a:solidFill>
              </a:rPr>
              <a:t>53.69%</a:t>
            </a:r>
            <a:r>
              <a:rPr lang="zh-CN" altLang="en-US" sz="1400" dirty="0" smtClean="0"/>
              <a:t>；</a:t>
            </a:r>
            <a:r>
              <a:rPr lang="zh-CN" altLang="en-US" sz="1400" b="1" dirty="0" smtClean="0">
                <a:solidFill>
                  <a:srgbClr val="0070C0"/>
                </a:solidFill>
              </a:rPr>
              <a:t>物体打击</a:t>
            </a:r>
            <a:r>
              <a:rPr lang="zh-CN" altLang="en-US" sz="1400" dirty="0" smtClean="0"/>
              <a:t>事故</a:t>
            </a:r>
            <a:r>
              <a:rPr lang="en-US" altLang="zh-CN" sz="1400" dirty="0" smtClean="0"/>
              <a:t>123</a:t>
            </a:r>
            <a:r>
              <a:rPr lang="zh-CN" altLang="en-US" sz="1400" dirty="0" smtClean="0"/>
              <a:t>起，占总数的</a:t>
            </a:r>
            <a:r>
              <a:rPr lang="en-US" altLang="zh-CN" sz="1400" dirty="0" smtClean="0"/>
              <a:t>15.91%</a:t>
            </a:r>
            <a:r>
              <a:rPr lang="zh-CN" altLang="en-US" sz="1400" dirty="0" smtClean="0"/>
              <a:t>；</a:t>
            </a:r>
            <a:r>
              <a:rPr lang="zh-CN" altLang="en-US" sz="1400" b="1" dirty="0" smtClean="0">
                <a:solidFill>
                  <a:srgbClr val="0070C0"/>
                </a:solidFill>
              </a:rPr>
              <a:t>土方、基坑坍塌</a:t>
            </a:r>
            <a:r>
              <a:rPr lang="zh-CN" altLang="en-US" sz="1400" dirty="0" smtClean="0"/>
              <a:t>事故</a:t>
            </a:r>
            <a:r>
              <a:rPr lang="en-US" altLang="zh-CN" sz="1400" dirty="0" smtClean="0"/>
              <a:t>69</a:t>
            </a:r>
            <a:r>
              <a:rPr lang="zh-CN" altLang="en-US" sz="1400" dirty="0" smtClean="0"/>
              <a:t>起，占总数的</a:t>
            </a:r>
            <a:r>
              <a:rPr lang="en-US" altLang="zh-CN" sz="1400" dirty="0" smtClean="0"/>
              <a:t>8.93%</a:t>
            </a:r>
            <a:r>
              <a:rPr lang="zh-CN" altLang="en-US" sz="1400" dirty="0" smtClean="0"/>
              <a:t>；</a:t>
            </a:r>
            <a:r>
              <a:rPr lang="zh-CN" altLang="en-US" sz="1400" b="1" dirty="0" smtClean="0">
                <a:solidFill>
                  <a:srgbClr val="0070C0"/>
                </a:solidFill>
              </a:rPr>
              <a:t>起重机械伤害</a:t>
            </a:r>
            <a:r>
              <a:rPr lang="zh-CN" altLang="en-US" sz="1400" dirty="0" smtClean="0"/>
              <a:t>事故</a:t>
            </a:r>
            <a:r>
              <a:rPr lang="en-US" altLang="zh-CN" sz="1400" dirty="0" smtClean="0"/>
              <a:t>42</a:t>
            </a:r>
            <a:r>
              <a:rPr lang="zh-CN" altLang="en-US" sz="1400" dirty="0" smtClean="0"/>
              <a:t>起，占总数的</a:t>
            </a:r>
            <a:r>
              <a:rPr lang="en-US" altLang="zh-CN" sz="1400" dirty="0" smtClean="0"/>
              <a:t>5.43%</a:t>
            </a:r>
            <a:r>
              <a:rPr lang="zh-CN" altLang="en-US" sz="1400" dirty="0" smtClean="0"/>
              <a:t>；</a:t>
            </a:r>
            <a:r>
              <a:rPr lang="zh-CN" altLang="en-US" sz="1400" b="1" dirty="0" smtClean="0">
                <a:solidFill>
                  <a:srgbClr val="0070C0"/>
                </a:solidFill>
              </a:rPr>
              <a:t>施工机具伤害</a:t>
            </a:r>
            <a:r>
              <a:rPr lang="zh-CN" altLang="en-US" sz="1400" dirty="0" smtClean="0"/>
              <a:t>事故</a:t>
            </a:r>
            <a:r>
              <a:rPr lang="en-US" altLang="zh-CN" sz="1400" dirty="0" smtClean="0"/>
              <a:t>23</a:t>
            </a:r>
            <a:r>
              <a:rPr lang="zh-CN" altLang="en-US" sz="1400" dirty="0" smtClean="0"/>
              <a:t>起，占总数的</a:t>
            </a:r>
            <a:r>
              <a:rPr lang="en-US" altLang="zh-CN" sz="1400" dirty="0" smtClean="0"/>
              <a:t>2.98%</a:t>
            </a:r>
            <a:r>
              <a:rPr lang="zh-CN" altLang="en-US" sz="1400" dirty="0" smtClean="0"/>
              <a:t>；</a:t>
            </a:r>
            <a:r>
              <a:rPr lang="zh-CN" altLang="en-US" sz="1400" b="1" dirty="0" smtClean="0">
                <a:solidFill>
                  <a:srgbClr val="0070C0"/>
                </a:solidFill>
              </a:rPr>
              <a:t>触电</a:t>
            </a:r>
            <a:r>
              <a:rPr lang="zh-CN" altLang="en-US" sz="1400" dirty="0" smtClean="0"/>
              <a:t>事故</a:t>
            </a:r>
            <a:r>
              <a:rPr lang="en-US" altLang="zh-CN" sz="1400" dirty="0" smtClean="0"/>
              <a:t>20</a:t>
            </a:r>
            <a:r>
              <a:rPr lang="zh-CN" altLang="en-US" sz="1400" dirty="0" smtClean="0"/>
              <a:t>起，占总数的</a:t>
            </a:r>
            <a:r>
              <a:rPr lang="en-US" altLang="zh-CN" sz="1400" dirty="0" smtClean="0"/>
              <a:t>2.59%</a:t>
            </a:r>
            <a:r>
              <a:rPr lang="zh-CN" altLang="en-US" sz="1400" dirty="0" smtClean="0"/>
              <a:t>；</a:t>
            </a:r>
            <a:r>
              <a:rPr lang="zh-CN" altLang="en-US" sz="1400" b="1" dirty="0" smtClean="0">
                <a:solidFill>
                  <a:srgbClr val="0070C0"/>
                </a:solidFill>
              </a:rPr>
              <a:t>其他类型</a:t>
            </a:r>
            <a:r>
              <a:rPr lang="zh-CN" altLang="en-US" sz="1400" dirty="0" smtClean="0"/>
              <a:t>事故</a:t>
            </a:r>
            <a:r>
              <a:rPr lang="en-US" altLang="zh-CN" sz="1400" dirty="0" smtClean="0"/>
              <a:t>81</a:t>
            </a:r>
            <a:r>
              <a:rPr lang="zh-CN" altLang="en-US" sz="1400" dirty="0" smtClean="0"/>
              <a:t>起，占总数的</a:t>
            </a:r>
            <a:r>
              <a:rPr lang="en-US" altLang="zh-CN" sz="1400" dirty="0" smtClean="0"/>
              <a:t>10.47%</a:t>
            </a:r>
            <a:r>
              <a:rPr lang="zh-CN" altLang="en-US" sz="1400" dirty="0" smtClean="0"/>
              <a:t>。</a:t>
            </a:r>
            <a:endParaRPr kumimoji="0" lang="zh-CN" altLang="en-US"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pic>
        <p:nvPicPr>
          <p:cNvPr id="1026" name="Picture 2" descr="https://www.mohurd.gov.cn/file/old/2020/20200624/W020200624015007.jpg"/>
          <p:cNvPicPr>
            <a:picLocks noChangeAspect="1" noChangeArrowheads="1"/>
          </p:cNvPicPr>
          <p:nvPr/>
        </p:nvPicPr>
        <p:blipFill>
          <a:blip r:embed="rId2" cstate="print"/>
          <a:srcRect/>
          <a:stretch>
            <a:fillRect/>
          </a:stretch>
        </p:blipFill>
        <p:spPr bwMode="auto">
          <a:xfrm>
            <a:off x="2699922" y="1700928"/>
            <a:ext cx="6336263" cy="4968207"/>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251820" y="908050"/>
            <a:ext cx="8742955" cy="5761085"/>
          </a:xfrm>
        </p:spPr>
        <p:txBody>
          <a:bodyPr/>
          <a:lstStyle/>
          <a:p>
            <a:pPr marL="342900" indent="-342900" algn="l">
              <a:defRPr/>
            </a:pPr>
            <a:r>
              <a:rPr lang="zh-CN" altLang="en-US" sz="2000" dirty="0" smtClean="0">
                <a:solidFill>
                  <a:srgbClr val="FF0000"/>
                </a:solidFill>
              </a:rPr>
              <a:t>住建部</a:t>
            </a:r>
            <a:r>
              <a:rPr lang="en-US" altLang="zh-CN" sz="2000" dirty="0" smtClean="0"/>
              <a:t>2019</a:t>
            </a:r>
            <a:r>
              <a:rPr lang="zh-CN" altLang="en-US" sz="2000" dirty="0" smtClean="0"/>
              <a:t>年房屋市政工程生产安全事故情况通报</a:t>
            </a:r>
            <a:endParaRPr lang="en-US" altLang="zh-CN" sz="2000" dirty="0" smtClean="0"/>
          </a:p>
          <a:p>
            <a:pPr marL="342900" indent="-342900" algn="l">
              <a:defRPr/>
            </a:pPr>
            <a:r>
              <a:rPr lang="zh-CN" altLang="en-US" sz="2000" dirty="0" smtClean="0">
                <a:latin typeface="宋体" panose="02010600030101010101" pitchFamily="2" charset="-122"/>
                <a:ea typeface="宋体" panose="02010600030101010101" pitchFamily="2" charset="-122"/>
              </a:rPr>
              <a:t>全国房屋市政工程生产安全</a:t>
            </a:r>
            <a:r>
              <a:rPr lang="zh-CN" altLang="en-US" sz="2000" b="1" dirty="0" smtClean="0">
                <a:solidFill>
                  <a:srgbClr val="FF0000"/>
                </a:solidFill>
                <a:latin typeface="宋体" panose="02010600030101010101" pitchFamily="2" charset="-122"/>
                <a:ea typeface="宋体" panose="02010600030101010101" pitchFamily="2" charset="-122"/>
              </a:rPr>
              <a:t>较大及以上事故</a:t>
            </a:r>
            <a:r>
              <a:rPr lang="zh-CN" altLang="en-US" sz="2000" dirty="0" smtClean="0">
                <a:latin typeface="宋体" panose="02010600030101010101" pitchFamily="2" charset="-122"/>
                <a:ea typeface="宋体" panose="02010600030101010101" pitchFamily="2" charset="-122"/>
              </a:rPr>
              <a:t>按照类型划分</a:t>
            </a:r>
            <a:endParaRPr lang="en-US" altLang="zh-CN" sz="2000" dirty="0" smtClean="0">
              <a:solidFill>
                <a:srgbClr val="FF0000"/>
              </a:solidFill>
              <a:latin typeface="宋体" panose="02010600030101010101" pitchFamily="2" charset="-122"/>
              <a:ea typeface="宋体" panose="02010600030101010101" pitchFamily="2" charset="-122"/>
            </a:endParaRPr>
          </a:p>
          <a:p>
            <a:pPr marL="342900" indent="-342900" algn="l">
              <a:defRPr/>
            </a:pPr>
            <a:endParaRPr lang="zh-CN" altLang="en-US" sz="2000" b="1" dirty="0" smtClean="0">
              <a:latin typeface="宋体" panose="02010600030101010101" pitchFamily="2" charset="-122"/>
              <a:ea typeface="宋体" panose="02010600030101010101" pitchFamily="2" charset="-122"/>
            </a:endParaRPr>
          </a:p>
        </p:txBody>
      </p:sp>
      <p:sp>
        <p:nvSpPr>
          <p:cNvPr id="2" name="矩形 1"/>
          <p:cNvSpPr/>
          <p:nvPr/>
        </p:nvSpPr>
        <p:spPr>
          <a:xfrm>
            <a:off x="251460" y="1918970"/>
            <a:ext cx="2486660" cy="464566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342900" indent="-342900">
              <a:lnSpc>
                <a:spcPts val="2180"/>
              </a:lnSpc>
              <a:defRPr/>
            </a:pPr>
            <a:r>
              <a:rPr lang="zh-CN" altLang="en-US" sz="1400" dirty="0" smtClean="0"/>
              <a:t>全国房屋市政工程生产安全较大及以上事故按照类型划分，</a:t>
            </a:r>
            <a:r>
              <a:rPr lang="zh-CN" altLang="en-US" sz="1400" b="1" dirty="0" smtClean="0">
                <a:solidFill>
                  <a:srgbClr val="0070C0"/>
                </a:solidFill>
              </a:rPr>
              <a:t>土方、基坑坍塌</a:t>
            </a:r>
            <a:r>
              <a:rPr lang="zh-CN" altLang="en-US" sz="1400" dirty="0" smtClean="0"/>
              <a:t>事故</a:t>
            </a:r>
            <a:r>
              <a:rPr lang="en-US" altLang="zh-CN" sz="1400" dirty="0" smtClean="0"/>
              <a:t>9</a:t>
            </a:r>
            <a:r>
              <a:rPr lang="zh-CN" altLang="en-US" sz="1400" dirty="0" smtClean="0"/>
              <a:t>起，占事故总数的</a:t>
            </a:r>
            <a:r>
              <a:rPr lang="en-US" altLang="zh-CN" sz="1400" dirty="0" smtClean="0"/>
              <a:t>39.13%</a:t>
            </a:r>
            <a:r>
              <a:rPr lang="zh-CN" altLang="en-US" sz="1400" dirty="0" smtClean="0"/>
              <a:t>；</a:t>
            </a:r>
            <a:r>
              <a:rPr lang="zh-CN" altLang="en-US" sz="1400" b="1" dirty="0" smtClean="0">
                <a:solidFill>
                  <a:srgbClr val="0070C0"/>
                </a:solidFill>
              </a:rPr>
              <a:t>起重机械伤害</a:t>
            </a:r>
            <a:r>
              <a:rPr lang="zh-CN" altLang="en-US" sz="1400" dirty="0" smtClean="0"/>
              <a:t>事故</a:t>
            </a:r>
            <a:r>
              <a:rPr lang="en-US" altLang="zh-CN" sz="1400" dirty="0" smtClean="0"/>
              <a:t>7</a:t>
            </a:r>
            <a:r>
              <a:rPr lang="zh-CN" altLang="en-US" sz="1400" dirty="0" smtClean="0"/>
              <a:t>起，占总数的</a:t>
            </a:r>
            <a:r>
              <a:rPr lang="en-US" altLang="zh-CN" sz="1400" dirty="0" smtClean="0"/>
              <a:t>30.43%</a:t>
            </a:r>
            <a:r>
              <a:rPr lang="zh-CN" altLang="en-US" sz="1400" dirty="0" smtClean="0"/>
              <a:t>；</a:t>
            </a:r>
            <a:r>
              <a:rPr lang="zh-CN" altLang="en-US" sz="1400" b="1" dirty="0" smtClean="0">
                <a:solidFill>
                  <a:srgbClr val="0070C0"/>
                </a:solidFill>
              </a:rPr>
              <a:t>建筑改建、维修、拆除坍塌</a:t>
            </a:r>
            <a:r>
              <a:rPr lang="zh-CN" altLang="en-US" sz="1400" dirty="0" smtClean="0"/>
              <a:t>事故</a:t>
            </a:r>
            <a:r>
              <a:rPr lang="en-US" altLang="zh-CN" sz="1400" dirty="0" smtClean="0"/>
              <a:t>3</a:t>
            </a:r>
            <a:r>
              <a:rPr lang="zh-CN" altLang="en-US" sz="1400" dirty="0" smtClean="0"/>
              <a:t>起，占总数的</a:t>
            </a:r>
            <a:r>
              <a:rPr lang="en-US" altLang="zh-CN" sz="1400" dirty="0" smtClean="0"/>
              <a:t>13.04%</a:t>
            </a:r>
            <a:r>
              <a:rPr lang="zh-CN" altLang="en-US" sz="1400" dirty="0" smtClean="0"/>
              <a:t>；</a:t>
            </a:r>
            <a:r>
              <a:rPr lang="zh-CN" altLang="en-US" sz="1400" b="1" dirty="0" smtClean="0">
                <a:solidFill>
                  <a:srgbClr val="0070C0"/>
                </a:solidFill>
              </a:rPr>
              <a:t>模板支撑体系坍塌、附着升降脚手架坠落、高处坠落</a:t>
            </a:r>
            <a:r>
              <a:rPr lang="zh-CN" altLang="en-US" sz="1400" dirty="0" smtClean="0"/>
              <a:t>以及</a:t>
            </a:r>
            <a:r>
              <a:rPr lang="zh-CN" altLang="en-US" sz="1400" b="1" dirty="0" smtClean="0">
                <a:solidFill>
                  <a:srgbClr val="0070C0"/>
                </a:solidFill>
              </a:rPr>
              <a:t>其他</a:t>
            </a:r>
            <a:r>
              <a:rPr lang="zh-CN" altLang="en-US" sz="1400" dirty="0" smtClean="0"/>
              <a:t>类型事故各</a:t>
            </a:r>
            <a:r>
              <a:rPr lang="en-US" altLang="zh-CN" sz="1400" dirty="0" smtClean="0"/>
              <a:t>1</a:t>
            </a:r>
            <a:r>
              <a:rPr lang="zh-CN" altLang="en-US" sz="1400" dirty="0" smtClean="0"/>
              <a:t>起、各占总数的</a:t>
            </a:r>
            <a:r>
              <a:rPr lang="en-US" altLang="zh-CN" sz="1400" dirty="0" smtClean="0"/>
              <a:t>4.35%</a:t>
            </a:r>
            <a:r>
              <a:rPr lang="zh-CN" altLang="en-US" sz="1400" dirty="0" smtClean="0"/>
              <a:t>。</a:t>
            </a:r>
            <a:endParaRPr kumimoji="0" lang="zh-CN" altLang="en-US"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pic>
        <p:nvPicPr>
          <p:cNvPr id="67586" name="Picture 2" descr="https://www.mohurd.gov.cn/file/old/2020/20200624/W020200624015111.jpg"/>
          <p:cNvPicPr>
            <a:picLocks noChangeAspect="1" noChangeArrowheads="1"/>
          </p:cNvPicPr>
          <p:nvPr/>
        </p:nvPicPr>
        <p:blipFill>
          <a:blip r:embed="rId2" cstate="print"/>
          <a:srcRect/>
          <a:stretch>
            <a:fillRect/>
          </a:stretch>
        </p:blipFill>
        <p:spPr bwMode="auto">
          <a:xfrm>
            <a:off x="2771925" y="1700928"/>
            <a:ext cx="6192258" cy="4968207"/>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605" y="274955"/>
            <a:ext cx="8291195" cy="786130"/>
          </a:xfrm>
        </p:spPr>
        <p:txBody>
          <a:bodyPr/>
          <a:lstStyle/>
          <a:p>
            <a:pPr marL="342900" indent="-342900"/>
            <a:r>
              <a:rPr lang="zh-CN" altLang="en-US" sz="2000" b="1" dirty="0" smtClean="0">
                <a:latin typeface="宋体" panose="02010600030101010101" pitchFamily="2" charset="-122"/>
                <a:ea typeface="宋体" panose="02010600030101010101" pitchFamily="2" charset="-122"/>
              </a:rPr>
              <a:t/>
            </a:r>
            <a:br>
              <a:rPr lang="zh-CN" altLang="en-US" sz="2000" b="1" dirty="0" smtClean="0">
                <a:latin typeface="宋体" panose="02010600030101010101" pitchFamily="2" charset="-122"/>
                <a:ea typeface="宋体" panose="02010600030101010101" pitchFamily="2" charset="-122"/>
              </a:rPr>
            </a:br>
            <a:r>
              <a:rPr lang="zh-CN" altLang="zh-CN" sz="2000" dirty="0" smtClean="0">
                <a:solidFill>
                  <a:srgbClr val="FF0000"/>
                </a:solidFill>
                <a:latin typeface="+mj-ea"/>
              </a:rPr>
              <a:t>施工</a:t>
            </a:r>
            <a:r>
              <a:rPr lang="zh-CN" altLang="en-US" sz="2000" dirty="0" smtClean="0">
                <a:solidFill>
                  <a:srgbClr val="FF0000"/>
                </a:solidFill>
                <a:latin typeface="+mj-ea"/>
              </a:rPr>
              <a:t>现场</a:t>
            </a:r>
            <a:r>
              <a:rPr lang="zh-CN" altLang="zh-CN" sz="2000" dirty="0" smtClean="0">
                <a:solidFill>
                  <a:srgbClr val="FF0000"/>
                </a:solidFill>
                <a:latin typeface="+mj-ea"/>
              </a:rPr>
              <a:t>安全管理</a:t>
            </a:r>
            <a:r>
              <a:rPr lang="en-US" altLang="zh-CN" sz="2000" dirty="0" smtClean="0">
                <a:solidFill>
                  <a:srgbClr val="FF0000"/>
                </a:solidFill>
                <a:latin typeface="+mj-ea"/>
              </a:rPr>
              <a:t>        </a:t>
            </a:r>
            <a:br>
              <a:rPr lang="en-US" altLang="zh-CN" sz="2000" dirty="0" smtClean="0">
                <a:solidFill>
                  <a:srgbClr val="FF0000"/>
                </a:solidFill>
                <a:latin typeface="+mj-ea"/>
              </a:rPr>
            </a:br>
            <a:r>
              <a:rPr lang="zh-CN" altLang="en-US" sz="2000" dirty="0" smtClean="0">
                <a:solidFill>
                  <a:srgbClr val="FF0000"/>
                </a:solidFill>
                <a:latin typeface="仿宋" pitchFamily="49" charset="-122"/>
                <a:ea typeface="仿宋" pitchFamily="49" charset="-122"/>
              </a:rPr>
              <a:t>工伤预防的现实意义：社会发展、人民期盼</a:t>
            </a:r>
            <a:r>
              <a:rPr lang="en-US" altLang="zh-CN" sz="2000" b="1" dirty="0" smtClean="0">
                <a:latin typeface="宋体" panose="02010600030101010101" pitchFamily="2" charset="-122"/>
                <a:ea typeface="宋体" panose="02010600030101010101" pitchFamily="2" charset="-122"/>
              </a:rPr>
              <a:t/>
            </a:r>
            <a:br>
              <a:rPr lang="en-US" altLang="zh-CN" sz="2000" b="1" dirty="0" smtClean="0">
                <a:latin typeface="宋体" panose="02010600030101010101" pitchFamily="2" charset="-122"/>
                <a:ea typeface="宋体" panose="02010600030101010101" pitchFamily="2" charset="-122"/>
              </a:rPr>
            </a:br>
            <a:r>
              <a:rPr lang="en-US" altLang="zh-CN" sz="2000" dirty="0" smtClean="0">
                <a:latin typeface="宋体" panose="02010600030101010101" pitchFamily="2" charset="-122"/>
                <a:ea typeface="宋体" panose="02010600030101010101" pitchFamily="2" charset="-122"/>
                <a:sym typeface="+mn-ea"/>
              </a:rPr>
              <a:t>             </a:t>
            </a:r>
            <a:endParaRPr lang="en-US" altLang="zh-CN" sz="3600" dirty="0" smtClean="0">
              <a:latin typeface="宋体" panose="02010600030101010101" pitchFamily="2" charset="-122"/>
              <a:ea typeface="宋体" panose="02010600030101010101" pitchFamily="2" charset="-122"/>
            </a:endParaRPr>
          </a:p>
        </p:txBody>
      </p:sp>
      <p:sp>
        <p:nvSpPr>
          <p:cNvPr id="4099" name="内容占位符 2"/>
          <p:cNvSpPr>
            <a:spLocks noGrp="1" noChangeArrowheads="1"/>
          </p:cNvSpPr>
          <p:nvPr>
            <p:ph type="subTitle" idx="1"/>
          </p:nvPr>
        </p:nvSpPr>
        <p:spPr>
          <a:xfrm>
            <a:off x="323850" y="1060450"/>
            <a:ext cx="8641080" cy="5394325"/>
          </a:xfrm>
        </p:spPr>
        <p:txBody>
          <a:bodyPr/>
          <a:lstStyle/>
          <a:p>
            <a:pPr marL="342900" indent="-342900" algn="l">
              <a:defRPr/>
            </a:pPr>
            <a:r>
              <a:rPr lang="en-US" altLang="zh-CN" sz="2000" b="1" dirty="0" smtClean="0">
                <a:solidFill>
                  <a:srgbClr val="FF0000"/>
                </a:solidFill>
                <a:latin typeface="宋体" panose="02010600030101010101" pitchFamily="2" charset="-122"/>
                <a:ea typeface="宋体" panose="02010600030101010101" pitchFamily="2" charset="-122"/>
                <a:sym typeface="+mn-ea"/>
              </a:rPr>
              <a:t> </a:t>
            </a:r>
            <a:r>
              <a:rPr lang="en-US" altLang="zh-CN" sz="1400" dirty="0" smtClean="0">
                <a:latin typeface="仿宋" panose="02010609060101010101" pitchFamily="49" charset="-122"/>
                <a:ea typeface="仿宋" panose="02010609060101010101" pitchFamily="49" charset="-122"/>
                <a:sym typeface="+mn-ea"/>
              </a:rPr>
              <a:t>2020年全国生产安全事故十大典型案例</a:t>
            </a:r>
            <a:endParaRPr lang="en-US" altLang="zh-CN" sz="1400" b="1" dirty="0" smtClean="0">
              <a:solidFill>
                <a:srgbClr val="FF0000"/>
              </a:solidFill>
              <a:sym typeface="+mn-ea"/>
            </a:endParaRPr>
          </a:p>
          <a:p>
            <a:pPr marL="342900" indent="-342900" algn="l">
              <a:defRPr/>
            </a:pP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山西太原台骀山滑世界农林生态游乐园有限公司</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“10·1”</a:t>
            </a:r>
            <a:r>
              <a:rPr lang="zh-CN"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重大火灾事故</a:t>
            </a:r>
            <a:r>
              <a:rPr lang="en-US" altLang="zh-CN" sz="14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  </a:t>
            </a:r>
            <a:r>
              <a:rPr lang="en-US" altLang="zh-CN" sz="1400" b="1" dirty="0" smtClean="0">
                <a:solidFill>
                  <a:srgbClr val="FF0000"/>
                </a:solidFill>
                <a:sym typeface="+mn-ea"/>
              </a:rPr>
              <a:t> </a:t>
            </a:r>
            <a:r>
              <a:rPr lang="en-US" altLang="zh-CN" sz="1400" b="1" dirty="0" smtClean="0">
                <a:latin typeface="仿宋" panose="02010609060101010101" pitchFamily="49" charset="-122"/>
                <a:ea typeface="仿宋" panose="02010609060101010101" pitchFamily="49" charset="-122"/>
                <a:cs typeface="仿宋" panose="02010609060101010101" pitchFamily="49" charset="-122"/>
                <a:sym typeface="+mn-ea"/>
              </a:rPr>
              <a:t>造成13人死亡、15人受伤</a:t>
            </a:r>
          </a:p>
          <a:p>
            <a:pPr marL="342900" indent="-342900" algn="l">
              <a:defRPr/>
            </a:pPr>
            <a:endParaRPr lang="zh-CN"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endParaRPr lang="en-US" altLang="zh-CN" sz="1400" b="1" dirty="0" smtClean="0">
              <a:solidFill>
                <a:schemeClr val="tx1"/>
              </a:solidFill>
              <a:latin typeface="仿宋" panose="02010609060101010101" pitchFamily="49" charset="-122"/>
              <a:ea typeface="仿宋" panose="02010609060101010101" pitchFamily="49" charset="-122"/>
              <a:cs typeface="仿宋" panose="02010609060101010101" pitchFamily="49" charset="-122"/>
              <a:sym typeface="+mn-ea"/>
            </a:endParaRPr>
          </a:p>
          <a:p>
            <a:pPr marL="342900" indent="-342900" algn="l">
              <a:defRPr/>
            </a:pPr>
            <a:r>
              <a:rPr lang="en-US" altLang="zh-CN" sz="1400" b="1" dirty="0" smtClean="0">
                <a:solidFill>
                  <a:srgbClr val="FF0000"/>
                </a:solidFill>
                <a:sym typeface="+mn-ea"/>
              </a:rPr>
              <a:t>      </a:t>
            </a:r>
            <a:endParaRPr lang="zh-CN" altLang="en-US" sz="1400" dirty="0">
              <a:latin typeface="仿宋" panose="02010609060101010101" pitchFamily="49" charset="-122"/>
              <a:ea typeface="仿宋" panose="02010609060101010101" pitchFamily="49" charset="-122"/>
              <a:sym typeface="+mn-ea"/>
            </a:endParaRPr>
          </a:p>
          <a:p>
            <a:pPr marL="342900" indent="-342900" algn="l">
              <a:defRPr/>
            </a:pPr>
            <a:endParaRPr lang="zh-CN" altLang="en-US" sz="1400" dirty="0">
              <a:latin typeface="仿宋" panose="02010609060101010101" pitchFamily="49" charset="-122"/>
              <a:ea typeface="仿宋" panose="02010609060101010101" pitchFamily="49" charset="-122"/>
              <a:sym typeface="+mn-ea"/>
            </a:endParaRPr>
          </a:p>
          <a:p>
            <a:pPr marL="342900" indent="-342900" algn="l">
              <a:defRPr/>
            </a:pPr>
            <a:r>
              <a:rPr lang="zh-CN" altLang="en-US" sz="1400" dirty="0">
                <a:latin typeface="仿宋" panose="02010609060101010101" pitchFamily="49" charset="-122"/>
                <a:ea typeface="仿宋" panose="02010609060101010101" pitchFamily="49" charset="-122"/>
                <a:sym typeface="+mn-ea"/>
              </a:rPr>
              <a:t> </a:t>
            </a:r>
            <a:r>
              <a:rPr lang="en-US" altLang="zh-CN" sz="1400" dirty="0">
                <a:latin typeface="仿宋" panose="02010609060101010101" pitchFamily="49" charset="-122"/>
                <a:ea typeface="仿宋" panose="02010609060101010101" pitchFamily="49" charset="-122"/>
                <a:sym typeface="+mn-ea"/>
              </a:rPr>
              <a:t>         </a:t>
            </a:r>
            <a:endParaRPr lang="zh-CN" altLang="en-US" sz="1400" b="1" dirty="0">
              <a:gradFill>
                <a:gsLst>
                  <a:gs pos="0">
                    <a:srgbClr val="007BD3"/>
                  </a:gs>
                  <a:gs pos="100000">
                    <a:srgbClr val="034373"/>
                  </a:gs>
                </a:gsLst>
                <a:lin scaled="0"/>
              </a:gradFill>
              <a:latin typeface="仿宋" panose="02010609060101010101" pitchFamily="49" charset="-122"/>
              <a:ea typeface="仿宋" panose="02010609060101010101" pitchFamily="49" charset="-122"/>
            </a:endParaRPr>
          </a:p>
        </p:txBody>
      </p:sp>
      <p:pic>
        <p:nvPicPr>
          <p:cNvPr id="7" name="{32890F82-5508-42A7-8196-66E405281AFE}" descr="http://www.xinhuanet.com/yingjijiuyuan/2021-01/04/1210964423_16097530126881n.jpg"/>
          <p:cNvPicPr>
            <a:picLocks noChangeAspect="1" noChangeArrowheads="1"/>
          </p:cNvPicPr>
          <p:nvPr/>
        </p:nvPicPr>
        <p:blipFill>
          <a:blip r:embed="rId2" cstate="print"/>
          <a:srcRect/>
          <a:stretch>
            <a:fillRect/>
          </a:stretch>
        </p:blipFill>
        <p:spPr>
          <a:xfrm>
            <a:off x="709930" y="2114550"/>
            <a:ext cx="7759700" cy="39903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251820" y="908050"/>
            <a:ext cx="8742955" cy="5761085"/>
          </a:xfrm>
        </p:spPr>
        <p:txBody>
          <a:bodyPr/>
          <a:lstStyle/>
          <a:p>
            <a:pPr marL="342900" indent="-342900" algn="l">
              <a:defRPr/>
            </a:pPr>
            <a:endParaRPr lang="en-US" altLang="zh-CN" sz="2000" dirty="0" smtClean="0">
              <a:solidFill>
                <a:srgbClr val="FF0000"/>
              </a:solidFill>
            </a:endParaRPr>
          </a:p>
          <a:p>
            <a:pPr marL="342900" indent="-342900" algn="l">
              <a:defRPr/>
            </a:pPr>
            <a:r>
              <a:rPr lang="zh-CN" altLang="en-US" sz="2000" dirty="0" smtClean="0">
                <a:solidFill>
                  <a:srgbClr val="FF0000"/>
                </a:solidFill>
              </a:rPr>
              <a:t>住建部</a:t>
            </a:r>
            <a:r>
              <a:rPr lang="en-US" altLang="zh-CN" sz="2000" dirty="0" smtClean="0"/>
              <a:t>2019</a:t>
            </a:r>
            <a:r>
              <a:rPr lang="zh-CN" altLang="en-US" sz="2000" dirty="0" smtClean="0"/>
              <a:t>年房屋市政工程生产安全事故情况通报</a:t>
            </a:r>
            <a:endParaRPr lang="zh-CN" altLang="en-US" sz="2000" b="1" dirty="0" smtClean="0">
              <a:latin typeface="宋体" panose="02010600030101010101" pitchFamily="2" charset="-122"/>
              <a:ea typeface="宋体" panose="02010600030101010101" pitchFamily="2" charset="-122"/>
            </a:endParaRPr>
          </a:p>
        </p:txBody>
      </p:sp>
      <p:sp>
        <p:nvSpPr>
          <p:cNvPr id="2" name="矩形 1"/>
          <p:cNvSpPr/>
          <p:nvPr/>
        </p:nvSpPr>
        <p:spPr>
          <a:xfrm>
            <a:off x="251459" y="1918970"/>
            <a:ext cx="8568717" cy="464566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r>
              <a:rPr lang="en-US" altLang="zh-CN" sz="1400" dirty="0" smtClean="0"/>
              <a:t>2019</a:t>
            </a:r>
            <a:r>
              <a:rPr lang="zh-CN" altLang="en-US" sz="1400" dirty="0" smtClean="0"/>
              <a:t>年全国房屋市政工程生产安全事故起数和死亡人数与</a:t>
            </a:r>
            <a:r>
              <a:rPr lang="en-US" altLang="zh-CN" sz="1400" dirty="0" smtClean="0"/>
              <a:t>2018</a:t>
            </a:r>
            <a:r>
              <a:rPr lang="zh-CN" altLang="en-US" sz="1400" dirty="0" smtClean="0"/>
              <a:t>年相比均有所上升，安全生产形势严峻复杂。一是部分地区</a:t>
            </a:r>
            <a:r>
              <a:rPr lang="zh-CN" altLang="en-US" dirty="0" smtClean="0">
                <a:solidFill>
                  <a:srgbClr val="FF0000"/>
                </a:solidFill>
              </a:rPr>
              <a:t>事故总量较大</a:t>
            </a:r>
            <a:r>
              <a:rPr lang="zh-CN" altLang="en-US" sz="1400" dirty="0" smtClean="0"/>
              <a:t>，如四川（</a:t>
            </a:r>
            <a:r>
              <a:rPr lang="en-US" altLang="zh-CN" sz="1400" dirty="0" smtClean="0"/>
              <a:t>117</a:t>
            </a:r>
            <a:r>
              <a:rPr lang="zh-CN" altLang="en-US" sz="1400" dirty="0" smtClean="0"/>
              <a:t>起，</a:t>
            </a:r>
            <a:r>
              <a:rPr lang="en-US" altLang="zh-CN" sz="1400" dirty="0" smtClean="0"/>
              <a:t>126</a:t>
            </a:r>
            <a:r>
              <a:rPr lang="zh-CN" altLang="en-US" sz="1400" dirty="0" smtClean="0"/>
              <a:t>人死亡）、江苏（</a:t>
            </a:r>
            <a:r>
              <a:rPr lang="en-US" altLang="zh-CN" sz="1400" dirty="0" smtClean="0"/>
              <a:t>75</a:t>
            </a:r>
            <a:r>
              <a:rPr lang="zh-CN" altLang="en-US" sz="1400" dirty="0" smtClean="0"/>
              <a:t>起，</a:t>
            </a:r>
            <a:r>
              <a:rPr lang="en-US" altLang="zh-CN" sz="1400" dirty="0" smtClean="0"/>
              <a:t>88</a:t>
            </a:r>
            <a:r>
              <a:rPr lang="zh-CN" altLang="en-US" sz="1400" dirty="0" smtClean="0"/>
              <a:t>人死亡）、安徽（</a:t>
            </a:r>
            <a:r>
              <a:rPr lang="en-US" altLang="zh-CN" sz="1400" dirty="0" smtClean="0"/>
              <a:t>60</a:t>
            </a:r>
            <a:r>
              <a:rPr lang="zh-CN" altLang="en-US" sz="1400" dirty="0" smtClean="0"/>
              <a:t>起，</a:t>
            </a:r>
            <a:r>
              <a:rPr lang="en-US" altLang="zh-CN" sz="1400" dirty="0" smtClean="0"/>
              <a:t>67</a:t>
            </a:r>
            <a:r>
              <a:rPr lang="zh-CN" altLang="en-US" sz="1400" dirty="0" smtClean="0"/>
              <a:t>人死亡）、重庆（</a:t>
            </a:r>
            <a:r>
              <a:rPr lang="en-US" altLang="zh-CN" sz="1400" dirty="0" smtClean="0"/>
              <a:t>59</a:t>
            </a:r>
            <a:r>
              <a:rPr lang="zh-CN" altLang="en-US" sz="1400" dirty="0" smtClean="0"/>
              <a:t>起，</a:t>
            </a:r>
            <a:r>
              <a:rPr lang="en-US" altLang="zh-CN" sz="1400" dirty="0" smtClean="0"/>
              <a:t>61</a:t>
            </a:r>
            <a:r>
              <a:rPr lang="zh-CN" altLang="en-US" sz="1400" dirty="0" smtClean="0"/>
              <a:t>人死亡）、广东（</a:t>
            </a:r>
            <a:r>
              <a:rPr lang="en-US" altLang="zh-CN" sz="1400" dirty="0" smtClean="0"/>
              <a:t>55</a:t>
            </a:r>
            <a:r>
              <a:rPr lang="zh-CN" altLang="en-US" sz="1400" dirty="0" smtClean="0"/>
              <a:t>起，</a:t>
            </a:r>
            <a:r>
              <a:rPr lang="en-US" altLang="zh-CN" sz="1400" dirty="0" smtClean="0"/>
              <a:t>61</a:t>
            </a:r>
            <a:r>
              <a:rPr lang="zh-CN" altLang="en-US" sz="1400" dirty="0" smtClean="0"/>
              <a:t>人死亡）。二是部分地区死亡人数同比上升较多，如四川、安徽、河北、新疆等地区死亡人数同比上升均超过</a:t>
            </a:r>
            <a:r>
              <a:rPr lang="en-US" altLang="zh-CN" sz="1400" dirty="0" smtClean="0"/>
              <a:t>50%</a:t>
            </a:r>
            <a:r>
              <a:rPr lang="zh-CN" altLang="en-US" sz="1400" dirty="0" smtClean="0"/>
              <a:t>。三是</a:t>
            </a:r>
            <a:r>
              <a:rPr lang="zh-CN" altLang="en-US" sz="1400" b="1" dirty="0" smtClean="0">
                <a:solidFill>
                  <a:srgbClr val="FF0000"/>
                </a:solidFill>
              </a:rPr>
              <a:t>群死群伤事故未得到有效遏制</a:t>
            </a:r>
            <a:r>
              <a:rPr lang="zh-CN" altLang="en-US" sz="1400" dirty="0" smtClean="0"/>
              <a:t>，特别是发生了河北衡水“</a:t>
            </a:r>
            <a:r>
              <a:rPr lang="en-US" altLang="zh-CN" sz="1400" dirty="0" smtClean="0"/>
              <a:t>4·25”</a:t>
            </a:r>
            <a:r>
              <a:rPr lang="zh-CN" altLang="en-US" sz="1400" dirty="0" smtClean="0"/>
              <a:t>施工升降机坠落（</a:t>
            </a:r>
            <a:r>
              <a:rPr lang="en-US" altLang="zh-CN" sz="1400" dirty="0" smtClean="0"/>
              <a:t>11</a:t>
            </a:r>
            <a:r>
              <a:rPr lang="zh-CN" altLang="en-US" sz="1400" dirty="0" smtClean="0"/>
              <a:t>人死亡）和上海长宁“</a:t>
            </a:r>
            <a:r>
              <a:rPr lang="en-US" altLang="zh-CN" sz="1400" dirty="0" smtClean="0"/>
              <a:t>5·16”</a:t>
            </a:r>
            <a:r>
              <a:rPr lang="zh-CN" altLang="en-US" sz="1400" dirty="0" smtClean="0"/>
              <a:t>厂房坍塌（</a:t>
            </a:r>
            <a:r>
              <a:rPr lang="en-US" altLang="zh-CN" sz="1400" dirty="0" smtClean="0"/>
              <a:t>12</a:t>
            </a:r>
            <a:r>
              <a:rPr lang="zh-CN" altLang="en-US" sz="1400" dirty="0" smtClean="0"/>
              <a:t>人死亡）两起重大安全事故，人员伤亡惨重，影响极为恶劣。</a:t>
            </a:r>
          </a:p>
          <a:p>
            <a:r>
              <a:rPr lang="zh-CN" altLang="en-US" sz="1400" dirty="0" smtClean="0"/>
              <a:t>　　在较大及以上事故方面，以土方和基坑开挖、模板支撑体系、建筑起重机械为代表的</a:t>
            </a:r>
            <a:r>
              <a:rPr lang="zh-CN" altLang="en-US" sz="1400" b="1" dirty="0" smtClean="0">
                <a:solidFill>
                  <a:srgbClr val="FF0000"/>
                </a:solidFill>
              </a:rPr>
              <a:t>危险性较大的分部分项工程事故占总数的</a:t>
            </a:r>
            <a:r>
              <a:rPr lang="en-US" altLang="zh-CN" sz="1400" b="1" dirty="0" smtClean="0">
                <a:solidFill>
                  <a:srgbClr val="FF0000"/>
                </a:solidFill>
              </a:rPr>
              <a:t>82.61%</a:t>
            </a:r>
            <a:r>
              <a:rPr lang="zh-CN" altLang="en-US" sz="1400" b="1" dirty="0" smtClean="0">
                <a:solidFill>
                  <a:srgbClr val="FF0000"/>
                </a:solidFill>
              </a:rPr>
              <a:t>，</a:t>
            </a:r>
            <a:r>
              <a:rPr lang="zh-CN" altLang="en-US" sz="1400" dirty="0" smtClean="0"/>
              <a:t>依然是风险防控的重点和难点；管沟开挖坍塌事故占总数的</a:t>
            </a:r>
            <a:r>
              <a:rPr lang="en-US" altLang="zh-CN" sz="1400" dirty="0" smtClean="0"/>
              <a:t>13.04%</a:t>
            </a:r>
            <a:r>
              <a:rPr lang="zh-CN" altLang="en-US" sz="1400" dirty="0" smtClean="0"/>
              <a:t>，</a:t>
            </a:r>
            <a:r>
              <a:rPr lang="zh-CN" altLang="en-US" sz="1400" b="1" dirty="0" smtClean="0">
                <a:solidFill>
                  <a:srgbClr val="FF0000"/>
                </a:solidFill>
              </a:rPr>
              <a:t>现场管理粗放、安全防护不到位、人员麻痹大意是重要原因；</a:t>
            </a:r>
            <a:r>
              <a:rPr lang="zh-CN" altLang="en-US" sz="1400" dirty="0" smtClean="0"/>
              <a:t>既有房屋建筑改造、维修、拆除施工作业坍塌事故占总数的</a:t>
            </a:r>
            <a:r>
              <a:rPr lang="en-US" altLang="zh-CN" sz="1400" dirty="0" smtClean="0"/>
              <a:t>13.04%</a:t>
            </a:r>
            <a:r>
              <a:rPr lang="zh-CN" altLang="en-US" sz="1400" dirty="0" smtClean="0"/>
              <a:t>，相关领域风险隐患问题日益凸显；</a:t>
            </a:r>
            <a:endParaRPr lang="en-US" altLang="zh-CN" sz="1400" dirty="0" smtClean="0"/>
          </a:p>
          <a:p>
            <a:endParaRPr lang="en-US" altLang="zh-CN" sz="1400" dirty="0" smtClean="0"/>
          </a:p>
          <a:p>
            <a:r>
              <a:rPr lang="zh-CN" altLang="en-US" sz="2000" b="1" dirty="0" smtClean="0">
                <a:solidFill>
                  <a:srgbClr val="FF0000"/>
                </a:solidFill>
              </a:rPr>
              <a:t>市场主体违法违规问题突出，存在</a:t>
            </a:r>
            <a:r>
              <a:rPr lang="zh-CN" altLang="en-US" sz="2000" b="1" dirty="0" smtClean="0">
                <a:solidFill>
                  <a:srgbClr val="0070C0"/>
                </a:solidFill>
              </a:rPr>
              <a:t>违章指挥、违章作业问题</a:t>
            </a:r>
            <a:r>
              <a:rPr lang="zh-CN" altLang="en-US" sz="2000" b="1" dirty="0" smtClean="0">
                <a:solidFill>
                  <a:srgbClr val="FF0000"/>
                </a:solidFill>
              </a:rPr>
              <a:t>的事故约占总数的</a:t>
            </a:r>
            <a:r>
              <a:rPr lang="en-US" altLang="zh-CN" sz="2000" b="1" dirty="0" smtClean="0">
                <a:solidFill>
                  <a:srgbClr val="FF0000"/>
                </a:solidFill>
              </a:rPr>
              <a:t>80%</a:t>
            </a:r>
            <a:r>
              <a:rPr lang="zh-CN" altLang="en-US" sz="2000" b="1" dirty="0" smtClean="0">
                <a:solidFill>
                  <a:srgbClr val="FF0000"/>
                </a:solidFill>
              </a:rPr>
              <a:t>，存在</a:t>
            </a:r>
            <a:r>
              <a:rPr lang="zh-CN" altLang="en-US" sz="2000" b="1" dirty="0" smtClean="0">
                <a:solidFill>
                  <a:srgbClr val="0070C0"/>
                </a:solidFill>
              </a:rPr>
              <a:t>违反法定建设程序问题</a:t>
            </a:r>
            <a:r>
              <a:rPr lang="zh-CN" altLang="en-US" sz="2000" b="1" dirty="0" smtClean="0">
                <a:solidFill>
                  <a:srgbClr val="FF0000"/>
                </a:solidFill>
              </a:rPr>
              <a:t>的事故约占总数的</a:t>
            </a:r>
            <a:r>
              <a:rPr lang="en-US" altLang="zh-CN" sz="2000" b="1" dirty="0" smtClean="0">
                <a:solidFill>
                  <a:srgbClr val="FF0000"/>
                </a:solidFill>
              </a:rPr>
              <a:t>60%</a:t>
            </a:r>
            <a:r>
              <a:rPr lang="zh-CN" altLang="en-US" sz="2000" b="1" dirty="0" smtClean="0">
                <a:solidFill>
                  <a:srgbClr val="FF0000"/>
                </a:solidFill>
              </a:rPr>
              <a:t>，存在</a:t>
            </a:r>
            <a:r>
              <a:rPr lang="zh-CN" altLang="en-US" sz="2000" b="1" dirty="0" smtClean="0">
                <a:solidFill>
                  <a:srgbClr val="0070C0"/>
                </a:solidFill>
              </a:rPr>
              <a:t>关键岗位人员不到岗履职问题</a:t>
            </a:r>
            <a:r>
              <a:rPr lang="zh-CN" altLang="en-US" sz="2000" b="1" dirty="0" smtClean="0">
                <a:solidFill>
                  <a:srgbClr val="FF0000"/>
                </a:solidFill>
              </a:rPr>
              <a:t>的事故约占总数</a:t>
            </a:r>
            <a:r>
              <a:rPr lang="en-US" altLang="zh-CN" sz="2000" b="1" dirty="0" smtClean="0">
                <a:solidFill>
                  <a:srgbClr val="FF0000"/>
                </a:solidFill>
              </a:rPr>
              <a:t>40%</a:t>
            </a:r>
            <a:r>
              <a:rPr lang="zh-CN" altLang="en-US" sz="2000" b="1" dirty="0" smtClean="0">
                <a:solidFill>
                  <a:srgbClr val="FF0000"/>
                </a:solidFill>
              </a:rPr>
              <a:t>。</a:t>
            </a:r>
            <a:endParaRPr lang="zh-CN" altLang="en-US" sz="2000" b="1" dirty="0">
              <a:solidFill>
                <a:srgbClr val="FF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251820" y="908050"/>
            <a:ext cx="8742955" cy="5761085"/>
          </a:xfrm>
        </p:spPr>
        <p:txBody>
          <a:bodyPr/>
          <a:lstStyle/>
          <a:p>
            <a:pPr marL="342900" indent="-342900" algn="l">
              <a:defRPr/>
            </a:pPr>
            <a:r>
              <a:rPr lang="zh-CN" altLang="en-US" sz="1800" b="1" dirty="0" smtClean="0">
                <a:latin typeface="宋体" panose="02010600030101010101" pitchFamily="2" charset="-122"/>
                <a:ea typeface="宋体" panose="02010600030101010101" pitchFamily="2" charset="-122"/>
              </a:rPr>
              <a:t>交通运输部办公厅关于公路水运工程建设领域落实</a:t>
            </a:r>
            <a:r>
              <a:rPr lang="zh-CN" altLang="en-US" sz="1800" b="1" dirty="0" smtClean="0">
                <a:solidFill>
                  <a:srgbClr val="FF0000"/>
                </a:solidFill>
                <a:latin typeface="宋体" panose="02010600030101010101" pitchFamily="2" charset="-122"/>
                <a:ea typeface="宋体" panose="02010600030101010101" pitchFamily="2" charset="-122"/>
              </a:rPr>
              <a:t>安全生产强化年</a:t>
            </a:r>
            <a:r>
              <a:rPr lang="zh-CN" altLang="en-US" sz="1800" b="1" dirty="0" smtClean="0">
                <a:latin typeface="宋体" panose="02010600030101010101" pitchFamily="2" charset="-122"/>
                <a:ea typeface="宋体" panose="02010600030101010101" pitchFamily="2" charset="-122"/>
              </a:rPr>
              <a:t>工作部署的通知</a:t>
            </a:r>
            <a:endParaRPr lang="en-US" altLang="zh-CN" sz="1800" b="1" dirty="0" smtClean="0">
              <a:latin typeface="宋体" panose="02010600030101010101" pitchFamily="2" charset="-122"/>
              <a:ea typeface="宋体" panose="02010600030101010101" pitchFamily="2" charset="-122"/>
            </a:endParaRPr>
          </a:p>
          <a:p>
            <a:pPr marL="342900" indent="-342900" algn="l">
              <a:defRPr/>
            </a:pPr>
            <a:r>
              <a:rPr lang="zh-CN" altLang="en-US" sz="1800" dirty="0" smtClean="0">
                <a:latin typeface="宋体" panose="02010600030101010101" pitchFamily="2" charset="-122"/>
                <a:ea typeface="宋体" panose="02010600030101010101" pitchFamily="2" charset="-122"/>
              </a:rPr>
              <a:t>交办安监函</a:t>
            </a:r>
            <a:r>
              <a:rPr lang="en-US" altLang="zh-CN" sz="1800" dirty="0" smtClean="0">
                <a:latin typeface="宋体" panose="02010600030101010101" pitchFamily="2" charset="-122"/>
                <a:ea typeface="宋体" panose="02010600030101010101" pitchFamily="2" charset="-122"/>
              </a:rPr>
              <a:t>〔2022〕660</a:t>
            </a:r>
            <a:r>
              <a:rPr lang="zh-CN" altLang="en-US" sz="1800" dirty="0" smtClean="0">
                <a:latin typeface="宋体" panose="02010600030101010101" pitchFamily="2" charset="-122"/>
                <a:ea typeface="宋体" panose="02010600030101010101" pitchFamily="2" charset="-122"/>
              </a:rPr>
              <a:t>号              </a:t>
            </a:r>
            <a:r>
              <a:rPr lang="zh-CN" altLang="en-US" sz="2000" dirty="0" smtClean="0"/>
              <a:t>          </a:t>
            </a:r>
            <a:r>
              <a:rPr lang="en-US" altLang="zh-CN" sz="2000" dirty="0" smtClean="0">
                <a:latin typeface="宋体" panose="02010600030101010101" pitchFamily="2" charset="-122"/>
                <a:ea typeface="宋体" panose="02010600030101010101" pitchFamily="2" charset="-122"/>
              </a:rPr>
              <a:t>2022</a:t>
            </a:r>
            <a:r>
              <a:rPr lang="zh-CN" altLang="en-US" sz="2000" dirty="0" smtClean="0">
                <a:latin typeface="宋体" panose="02010600030101010101" pitchFamily="2" charset="-122"/>
                <a:ea typeface="宋体" panose="02010600030101010101" pitchFamily="2" charset="-122"/>
              </a:rPr>
              <a:t>年</a:t>
            </a:r>
            <a:r>
              <a:rPr lang="en-US" altLang="zh-CN" sz="2000" dirty="0" smtClean="0">
                <a:latin typeface="宋体" panose="02010600030101010101" pitchFamily="2" charset="-122"/>
                <a:ea typeface="宋体" panose="02010600030101010101" pitchFamily="2" charset="-122"/>
              </a:rPr>
              <a:t>04</a:t>
            </a:r>
            <a:r>
              <a:rPr lang="zh-CN" altLang="en-US" sz="2000" dirty="0" smtClean="0">
                <a:latin typeface="宋体" panose="02010600030101010101" pitchFamily="2" charset="-122"/>
                <a:ea typeface="宋体" panose="02010600030101010101" pitchFamily="2" charset="-122"/>
              </a:rPr>
              <a:t>月</a:t>
            </a:r>
            <a:r>
              <a:rPr lang="en-US" altLang="zh-CN" sz="2000" dirty="0" smtClean="0">
                <a:latin typeface="宋体" panose="02010600030101010101" pitchFamily="2" charset="-122"/>
                <a:ea typeface="宋体" panose="02010600030101010101" pitchFamily="2" charset="-122"/>
              </a:rPr>
              <a:t>29</a:t>
            </a:r>
            <a:r>
              <a:rPr lang="zh-CN" altLang="en-US" sz="2000" dirty="0" smtClean="0">
                <a:latin typeface="宋体" panose="02010600030101010101" pitchFamily="2" charset="-122"/>
                <a:ea typeface="宋体" panose="02010600030101010101" pitchFamily="2" charset="-122"/>
              </a:rPr>
              <a:t>日</a:t>
            </a:r>
          </a:p>
          <a:p>
            <a:pPr marL="342900" indent="-342900" algn="l">
              <a:defRPr/>
            </a:pPr>
            <a:endParaRPr lang="en-US" altLang="zh-CN" sz="2000" dirty="0" smtClean="0">
              <a:solidFill>
                <a:srgbClr val="FF0000"/>
              </a:solidFill>
            </a:endParaRPr>
          </a:p>
        </p:txBody>
      </p:sp>
      <p:sp>
        <p:nvSpPr>
          <p:cNvPr id="2" name="矩形 1"/>
          <p:cNvSpPr/>
          <p:nvPr/>
        </p:nvSpPr>
        <p:spPr>
          <a:xfrm>
            <a:off x="251459" y="1918970"/>
            <a:ext cx="8568717" cy="464566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r>
              <a:rPr lang="zh-CN" altLang="en-US" sz="2000" dirty="0" smtClean="0"/>
              <a:t>七、深入开展专项行动</a:t>
            </a:r>
          </a:p>
          <a:p>
            <a:r>
              <a:rPr lang="zh-CN" altLang="en-US" sz="2000" dirty="0" smtClean="0"/>
              <a:t>各地交通运输主管部门要组织工程项目参建单位深入落实交通运输安全生产强化年部署要求，对</a:t>
            </a:r>
            <a:r>
              <a:rPr lang="zh-CN" altLang="en-US" sz="2000" dirty="0" smtClean="0">
                <a:solidFill>
                  <a:srgbClr val="FF0000"/>
                </a:solidFill>
              </a:rPr>
              <a:t>高空作业平台、架桥设施设备、高陡边坡、深大基坑、大型支架</a:t>
            </a:r>
            <a:r>
              <a:rPr lang="zh-CN" altLang="en-US" sz="2000" dirty="0" smtClean="0"/>
              <a:t>等</a:t>
            </a:r>
            <a:r>
              <a:rPr lang="zh-CN" altLang="en-US" sz="2000" b="1" dirty="0" smtClean="0">
                <a:solidFill>
                  <a:srgbClr val="0070C0"/>
                </a:solidFill>
              </a:rPr>
              <a:t>关键部位</a:t>
            </a:r>
            <a:r>
              <a:rPr lang="zh-CN" altLang="en-US" sz="2000" dirty="0" smtClean="0"/>
              <a:t>和</a:t>
            </a:r>
            <a:r>
              <a:rPr lang="zh-CN" altLang="en-US" sz="2000" dirty="0" smtClean="0">
                <a:solidFill>
                  <a:srgbClr val="FF0000"/>
                </a:solidFill>
              </a:rPr>
              <a:t>施工驻地设置、高墩大跨桥梁架设、大型沉箱运输安装、施工临时围堰、大型结构预制安装</a:t>
            </a:r>
            <a:r>
              <a:rPr lang="zh-CN" altLang="en-US" sz="2000" dirty="0" smtClean="0"/>
              <a:t>等</a:t>
            </a:r>
            <a:r>
              <a:rPr lang="zh-CN" altLang="en-US" sz="2000" b="1" dirty="0" smtClean="0">
                <a:solidFill>
                  <a:srgbClr val="0070C0"/>
                </a:solidFill>
              </a:rPr>
              <a:t>作业环节</a:t>
            </a:r>
            <a:r>
              <a:rPr lang="zh-CN" altLang="en-US" sz="2000" dirty="0" smtClean="0"/>
              <a:t>加强</a:t>
            </a:r>
            <a:r>
              <a:rPr lang="zh-CN" altLang="en-US" sz="2000" b="1" dirty="0" smtClean="0">
                <a:solidFill>
                  <a:srgbClr val="0070C0"/>
                </a:solidFill>
              </a:rPr>
              <a:t>风险管控</a:t>
            </a:r>
            <a:r>
              <a:rPr lang="zh-CN" altLang="en-US" sz="2000" dirty="0" smtClean="0"/>
              <a:t>，深入开展</a:t>
            </a:r>
            <a:r>
              <a:rPr lang="zh-CN" altLang="en-US" sz="2000" b="1" dirty="0" smtClean="0">
                <a:solidFill>
                  <a:srgbClr val="0070C0"/>
                </a:solidFill>
              </a:rPr>
              <a:t>隐患排查治理</a:t>
            </a:r>
            <a:r>
              <a:rPr lang="zh-CN" altLang="en-US" sz="2000" dirty="0" smtClean="0"/>
              <a:t>。按照事故隐患“零容忍”要求，强化整改措施，提高整改时效。</a:t>
            </a:r>
            <a:endParaRPr lang="en-US" altLang="zh-CN" sz="2000" dirty="0" smtClean="0"/>
          </a:p>
          <a:p>
            <a:endParaRPr lang="en-US" altLang="zh-CN" sz="2000" dirty="0" smtClean="0"/>
          </a:p>
          <a:p>
            <a:endParaRPr lang="en-US" altLang="zh-CN" sz="2000" dirty="0" smtClean="0"/>
          </a:p>
          <a:p>
            <a:r>
              <a:rPr lang="zh-CN" altLang="en-US" sz="1600" dirty="0" smtClean="0">
                <a:latin typeface="仿宋" panose="02010609060101010101" pitchFamily="49" charset="-122"/>
                <a:ea typeface="仿宋" panose="02010609060101010101" pitchFamily="49" charset="-122"/>
              </a:rPr>
              <a:t>为深入贯彻落实习近平总书记关于</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3·21”</a:t>
            </a:r>
            <a:r>
              <a:rPr lang="zh-CN" altLang="en-US" dirty="0" smtClean="0">
                <a:solidFill>
                  <a:srgbClr val="FF0000"/>
                </a:solidFill>
                <a:latin typeface="仿宋" panose="02010609060101010101" pitchFamily="49" charset="-122"/>
                <a:ea typeface="仿宋" panose="02010609060101010101" pitchFamily="49" charset="-122"/>
              </a:rPr>
              <a:t>东航</a:t>
            </a:r>
            <a:r>
              <a:rPr lang="en-US" altLang="zh-CN" dirty="0" smtClean="0">
                <a:solidFill>
                  <a:srgbClr val="FF0000"/>
                </a:solidFill>
                <a:latin typeface="仿宋" panose="02010609060101010101" pitchFamily="49" charset="-122"/>
                <a:ea typeface="仿宋" panose="02010609060101010101" pitchFamily="49" charset="-122"/>
              </a:rPr>
              <a:t>MU5735</a:t>
            </a:r>
            <a:r>
              <a:rPr lang="zh-CN" altLang="en-US" dirty="0" smtClean="0">
                <a:solidFill>
                  <a:srgbClr val="FF0000"/>
                </a:solidFill>
                <a:latin typeface="仿宋" panose="02010609060101010101" pitchFamily="49" charset="-122"/>
                <a:ea typeface="仿宋" panose="02010609060101010101" pitchFamily="49" charset="-122"/>
              </a:rPr>
              <a:t>航空器飞行事故</a:t>
            </a:r>
            <a:r>
              <a:rPr lang="zh-CN" altLang="en-US" sz="1600" dirty="0" smtClean="0">
                <a:latin typeface="仿宋" panose="02010609060101010101" pitchFamily="49" charset="-122"/>
                <a:ea typeface="仿宋" panose="02010609060101010101" pitchFamily="49" charset="-122"/>
              </a:rPr>
              <a:t>重要指示精神</a:t>
            </a:r>
            <a:endParaRPr lang="en-US" altLang="zh-CN" sz="1600" dirty="0" smtClean="0">
              <a:latin typeface="仿宋" panose="02010609060101010101" pitchFamily="49" charset="-122"/>
              <a:ea typeface="仿宋" panose="02010609060101010101" pitchFamily="49" charset="-122"/>
            </a:endParaRPr>
          </a:p>
          <a:p>
            <a:endParaRPr lang="en-US" altLang="zh-CN" sz="2000" dirty="0" smtClean="0"/>
          </a:p>
          <a:p>
            <a:endParaRPr lang="en-US" altLang="zh-CN" sz="2000" dirty="0" smtClean="0"/>
          </a:p>
          <a:p>
            <a:endParaRPr lang="en-US" altLang="zh-CN" sz="2000" dirty="0" smtClean="0"/>
          </a:p>
          <a:p>
            <a:endParaRPr lang="en-US" altLang="zh-CN" sz="2000" dirty="0" smtClean="0"/>
          </a:p>
          <a:p>
            <a:endParaRPr lang="zh-CN" altLang="en-US" sz="20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noChangeArrowheads="1"/>
          </p:cNvSpPr>
          <p:nvPr>
            <p:ph type="ctrTitle"/>
          </p:nvPr>
        </p:nvSpPr>
        <p:spPr>
          <a:xfrm>
            <a:off x="395288" y="274638"/>
            <a:ext cx="8291512" cy="633412"/>
          </a:xfrm>
        </p:spPr>
        <p:txBody>
          <a:bodyPr/>
          <a:lstStyle/>
          <a:p>
            <a:pPr algn="l"/>
            <a:r>
              <a:rPr lang="zh-CN" altLang="en-US" b="0" smtClean="0"/>
              <a:t>      </a:t>
            </a:r>
            <a:r>
              <a:rPr lang="zh-CN" altLang="en-US" sz="2800" smtClean="0">
                <a:latin typeface="宋体" panose="02010600030101010101" pitchFamily="2" charset="-122"/>
                <a:ea typeface="宋体" panose="02010600030101010101" pitchFamily="2" charset="-122"/>
              </a:rPr>
              <a:t>贯彻落实</a:t>
            </a:r>
            <a:r>
              <a:rPr lang="en-US" altLang="zh-CN" sz="2800" smtClean="0">
                <a:latin typeface="宋体" panose="02010600030101010101" pitchFamily="2" charset="-122"/>
                <a:ea typeface="宋体" panose="02010600030101010101" pitchFamily="2" charset="-122"/>
              </a:rPr>
              <a:t>《</a:t>
            </a:r>
            <a:r>
              <a:rPr lang="zh-CN" altLang="en-US" sz="2800" smtClean="0">
                <a:latin typeface="宋体" panose="02010600030101010101" pitchFamily="2" charset="-122"/>
                <a:ea typeface="宋体" panose="02010600030101010101" pitchFamily="2" charset="-122"/>
              </a:rPr>
              <a:t>安全生产法</a:t>
            </a:r>
            <a:r>
              <a:rPr lang="en-US" altLang="zh-CN" sz="2800" smtClean="0">
                <a:latin typeface="宋体" panose="02010600030101010101" pitchFamily="2" charset="-122"/>
                <a:ea typeface="宋体" panose="02010600030101010101" pitchFamily="2" charset="-122"/>
              </a:rPr>
              <a:t>》  </a:t>
            </a:r>
            <a:r>
              <a:rPr lang="zh-CN" altLang="en-US" sz="2800" smtClean="0">
                <a:latin typeface="宋体" panose="02010600030101010101" pitchFamily="2" charset="-122"/>
                <a:ea typeface="宋体" panose="02010600030101010101" pitchFamily="2" charset="-122"/>
              </a:rPr>
              <a:t>推动安全发展</a:t>
            </a:r>
          </a:p>
        </p:txBody>
      </p:sp>
      <p:sp>
        <p:nvSpPr>
          <p:cNvPr id="4099" name="内容占位符 2"/>
          <p:cNvSpPr>
            <a:spLocks noGrp="1" noChangeArrowheads="1"/>
          </p:cNvSpPr>
          <p:nvPr>
            <p:ph type="subTitle" idx="1"/>
          </p:nvPr>
        </p:nvSpPr>
        <p:spPr>
          <a:xfrm>
            <a:off x="323850" y="908050"/>
            <a:ext cx="8640763" cy="5546725"/>
          </a:xfrm>
        </p:spPr>
        <p:txBody>
          <a:bodyPr/>
          <a:lstStyle/>
          <a:p>
            <a:pPr marL="342900" indent="-342900" algn="l">
              <a:defRPr/>
            </a:pPr>
            <a:endParaRPr lang="en-US" altLang="zh-CN" sz="2000" b="1" dirty="0" smtClean="0">
              <a:solidFill>
                <a:srgbClr val="FF0000"/>
              </a:solidFill>
              <a:latin typeface="宋体" panose="02010600030101010101" pitchFamily="2" charset="-122"/>
              <a:ea typeface="宋体" panose="02010600030101010101" pitchFamily="2" charset="-122"/>
            </a:endParaRPr>
          </a:p>
          <a:p>
            <a:pPr marL="342900" indent="-342900" algn="l">
              <a:defRPr/>
            </a:pPr>
            <a:r>
              <a:rPr lang="en-US" altLang="zh-CN" sz="2000" b="1" dirty="0" smtClean="0">
                <a:solidFill>
                  <a:srgbClr val="FF0000"/>
                </a:solidFill>
                <a:latin typeface="宋体" panose="02010600030101010101" pitchFamily="2" charset="-122"/>
                <a:ea typeface="宋体" panose="02010600030101010101" pitchFamily="2" charset="-122"/>
              </a:rPr>
              <a:t>PDCA--</a:t>
            </a:r>
            <a:r>
              <a:rPr lang="zh-CN" altLang="zh-CN" sz="2000" dirty="0" smtClean="0"/>
              <a:t> “</a:t>
            </a:r>
            <a:r>
              <a:rPr lang="zh-CN" altLang="zh-CN" sz="2000" dirty="0" smtClean="0">
                <a:solidFill>
                  <a:srgbClr val="0070C0"/>
                </a:solidFill>
              </a:rPr>
              <a:t>策划、实施、检查、改进</a:t>
            </a:r>
            <a:r>
              <a:rPr lang="zh-CN" altLang="zh-CN" sz="2000" dirty="0" smtClean="0"/>
              <a:t>”动态循环模式</a:t>
            </a:r>
            <a:endParaRPr lang="zh-CN" altLang="en-US" sz="2000" dirty="0" smtClean="0">
              <a:latin typeface="宋体" panose="02010600030101010101" pitchFamily="2" charset="-122"/>
              <a:ea typeface="宋体" panose="02010600030101010101" pitchFamily="2" charset="-122"/>
            </a:endParaRPr>
          </a:p>
          <a:p>
            <a:pPr marL="342900" indent="-342900" algn="l">
              <a:defRPr/>
            </a:pPr>
            <a:endParaRPr lang="en-US" altLang="zh-CN" sz="2400" b="1" dirty="0" smtClean="0">
              <a:latin typeface="宋体" panose="02010600030101010101" pitchFamily="2" charset="-122"/>
              <a:ea typeface="宋体" panose="02010600030101010101" pitchFamily="2" charset="-122"/>
            </a:endParaRPr>
          </a:p>
          <a:p>
            <a:pPr marL="342900" indent="-342900" algn="l">
              <a:defRPr/>
            </a:pPr>
            <a:endParaRPr lang="en-US" altLang="zh-CN" sz="2400" b="1" smtClean="0">
              <a:latin typeface="宋体" panose="02010600030101010101" pitchFamily="2" charset="-122"/>
              <a:ea typeface="宋体" panose="02010600030101010101" pitchFamily="2" charset="-122"/>
            </a:endParaRPr>
          </a:p>
          <a:p>
            <a:pPr marL="342900" indent="-342900" algn="l">
              <a:defRPr/>
            </a:pPr>
            <a:r>
              <a:rPr lang="zh-CN" altLang="en-US" sz="2400" b="1" smtClean="0">
                <a:latin typeface="宋体" panose="02010600030101010101" pitchFamily="2" charset="-122"/>
                <a:ea typeface="宋体" panose="02010600030101010101" pitchFamily="2" charset="-122"/>
              </a:rPr>
              <a:t>六</a:t>
            </a:r>
            <a:r>
              <a:rPr lang="zh-CN" altLang="en-US" sz="2400" b="1" dirty="0" smtClean="0">
                <a:latin typeface="宋体" panose="02010600030101010101" pitchFamily="2" charset="-122"/>
                <a:ea typeface="宋体" panose="02010600030101010101" pitchFamily="2" charset="-122"/>
              </a:rPr>
              <a:t>何法</a:t>
            </a:r>
            <a:r>
              <a:rPr lang="en-US" altLang="zh-CN" sz="2400" b="1" dirty="0" smtClean="0">
                <a:latin typeface="宋体" panose="02010600030101010101" pitchFamily="2" charset="-122"/>
                <a:ea typeface="宋体" panose="02010600030101010101" pitchFamily="2" charset="-122"/>
              </a:rPr>
              <a:t>--</a:t>
            </a:r>
            <a:r>
              <a:rPr lang="zh-CN" altLang="zh-CN" sz="2400" dirty="0" smtClean="0"/>
              <a:t> 5W1H</a:t>
            </a:r>
            <a:r>
              <a:rPr lang="zh-CN" altLang="en-US" sz="2400" dirty="0" smtClean="0"/>
              <a:t>（</a:t>
            </a:r>
            <a:r>
              <a:rPr lang="zh-CN" altLang="en-US" sz="1600" dirty="0" smtClean="0">
                <a:solidFill>
                  <a:srgbClr val="0070C0"/>
                </a:solidFill>
              </a:rPr>
              <a:t>何人、何时、何地、何事</a:t>
            </a:r>
            <a:r>
              <a:rPr lang="zh-CN" altLang="en-US" sz="1600" dirty="0" smtClean="0"/>
              <a:t>、</a:t>
            </a:r>
            <a:r>
              <a:rPr lang="zh-CN" altLang="en-US" sz="1600" dirty="0" smtClean="0">
                <a:solidFill>
                  <a:srgbClr val="FF0000"/>
                </a:solidFill>
              </a:rPr>
              <a:t>何因、如何</a:t>
            </a:r>
            <a:r>
              <a:rPr lang="zh-CN" altLang="en-US" sz="2400" dirty="0" smtClean="0"/>
              <a:t>）</a:t>
            </a:r>
            <a:endParaRPr lang="en-US" altLang="zh-CN" sz="2400" dirty="0" smtClean="0"/>
          </a:p>
          <a:p>
            <a:pPr marL="342900" indent="-342900" algn="l">
              <a:defRPr/>
            </a:pPr>
            <a:r>
              <a:rPr lang="en-US" altLang="zh-CN" sz="2400" b="1" dirty="0" smtClean="0">
                <a:latin typeface="宋体" panose="02010600030101010101" pitchFamily="2" charset="-122"/>
                <a:ea typeface="宋体" panose="02010600030101010101" pitchFamily="2" charset="-122"/>
              </a:rPr>
              <a:t>             </a:t>
            </a:r>
            <a:r>
              <a:rPr lang="zh-CN" altLang="en-US" sz="1600" b="1" dirty="0" smtClean="0">
                <a:latin typeface="宋体" panose="02010600030101010101" pitchFamily="2" charset="-122"/>
                <a:ea typeface="宋体" panose="02010600030101010101" pitchFamily="2" charset="-122"/>
              </a:rPr>
              <a:t>（</a:t>
            </a:r>
            <a:r>
              <a:rPr lang="zh-CN" altLang="zh-CN" sz="2400" dirty="0" smtClean="0"/>
              <a:t> </a:t>
            </a:r>
            <a:r>
              <a:rPr lang="zh-CN" altLang="zh-CN" sz="1600" dirty="0" smtClean="0"/>
              <a:t>Who</a:t>
            </a:r>
            <a:r>
              <a:rPr lang="zh-CN" altLang="en-US" sz="1600" dirty="0" smtClean="0"/>
              <a:t>、</a:t>
            </a:r>
            <a:r>
              <a:rPr lang="zh-CN" altLang="zh-CN" sz="1600" dirty="0" smtClean="0"/>
              <a:t> When</a:t>
            </a:r>
            <a:r>
              <a:rPr lang="zh-CN" altLang="en-US" sz="1600" dirty="0" smtClean="0"/>
              <a:t>、</a:t>
            </a:r>
            <a:r>
              <a:rPr lang="zh-CN" altLang="zh-CN" sz="1600" dirty="0" smtClean="0"/>
              <a:t> Where</a:t>
            </a:r>
            <a:r>
              <a:rPr lang="zh-CN" altLang="en-US" sz="1600" dirty="0" smtClean="0"/>
              <a:t>、</a:t>
            </a:r>
            <a:r>
              <a:rPr lang="zh-CN" altLang="zh-CN" sz="1600" dirty="0" smtClean="0"/>
              <a:t> What</a:t>
            </a:r>
            <a:r>
              <a:rPr lang="zh-CN" altLang="en-US" sz="1600" dirty="0" smtClean="0">
                <a:solidFill>
                  <a:srgbClr val="FF0000"/>
                </a:solidFill>
              </a:rPr>
              <a:t>、</a:t>
            </a:r>
            <a:r>
              <a:rPr lang="zh-CN" altLang="zh-CN" sz="1600" dirty="0" smtClean="0">
                <a:solidFill>
                  <a:srgbClr val="FF0000"/>
                </a:solidFill>
              </a:rPr>
              <a:t> Way</a:t>
            </a:r>
            <a:r>
              <a:rPr lang="zh-CN" altLang="en-US" sz="1600" dirty="0" smtClean="0">
                <a:solidFill>
                  <a:srgbClr val="FF0000"/>
                </a:solidFill>
              </a:rPr>
              <a:t>、</a:t>
            </a:r>
            <a:r>
              <a:rPr lang="zh-CN" altLang="zh-CN" sz="1600" dirty="0" smtClean="0">
                <a:solidFill>
                  <a:srgbClr val="FF0000"/>
                </a:solidFill>
              </a:rPr>
              <a:t> How</a:t>
            </a:r>
            <a:r>
              <a:rPr lang="zh-CN" altLang="en-US" sz="1600" dirty="0" smtClean="0"/>
              <a:t>）</a:t>
            </a:r>
            <a:endParaRPr lang="en-US" altLang="zh-CN" sz="1600" dirty="0" smtClean="0"/>
          </a:p>
          <a:p>
            <a:pPr marL="342900" indent="-342900" algn="l">
              <a:defRPr/>
            </a:pPr>
            <a:endParaRPr lang="en-US" altLang="zh-CN" sz="1600" b="1" dirty="0" smtClean="0">
              <a:latin typeface="宋体" panose="02010600030101010101" pitchFamily="2" charset="-122"/>
              <a:ea typeface="宋体" panose="02010600030101010101" pitchFamily="2" charset="-122"/>
            </a:endParaRPr>
          </a:p>
          <a:p>
            <a:pPr marL="342900" indent="-342900" algn="l">
              <a:defRPr/>
            </a:pPr>
            <a:endParaRPr lang="en-US" altLang="zh-CN" sz="1600" b="1" dirty="0" smtClean="0">
              <a:solidFill>
                <a:srgbClr val="0070C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标题 1"/>
          <p:cNvSpPr>
            <a:spLocks noGrp="1" noChangeArrowheads="1"/>
          </p:cNvSpPr>
          <p:nvPr>
            <p:ph type="ctrTitle"/>
          </p:nvPr>
        </p:nvSpPr>
        <p:spPr>
          <a:xfrm>
            <a:off x="395288" y="274638"/>
            <a:ext cx="8291512" cy="633412"/>
          </a:xfrm>
        </p:spPr>
        <p:txBody>
          <a:bodyPr/>
          <a:lstStyle/>
          <a:p>
            <a:r>
              <a:rPr lang="zh-CN" altLang="en-US" sz="2800" dirty="0" smtClean="0">
                <a:solidFill>
                  <a:srgbClr val="FF0000"/>
                </a:solidFill>
                <a:latin typeface="宋体" panose="02010600030101010101" pitchFamily="2" charset="-122"/>
                <a:ea typeface="宋体" panose="02010600030101010101" pitchFamily="2" charset="-122"/>
              </a:rPr>
              <a:t> </a:t>
            </a:r>
            <a:r>
              <a:rPr lang="en-US" altLang="zh-CN" sz="2800" dirty="0" smtClean="0">
                <a:latin typeface="宋体" panose="02010600030101010101" pitchFamily="2" charset="-122"/>
                <a:ea typeface="宋体" panose="02010600030101010101" pitchFamily="2" charset="-122"/>
                <a:sym typeface="+mn-ea"/>
              </a:rPr>
              <a:t> </a:t>
            </a:r>
            <a:endParaRPr lang="zh-CN" altLang="en-US" sz="2800" dirty="0" smtClean="0">
              <a:latin typeface="宋体" panose="02010600030101010101" pitchFamily="2" charset="-122"/>
              <a:ea typeface="宋体" panose="02010600030101010101" pitchFamily="2" charset="-122"/>
            </a:endParaRPr>
          </a:p>
        </p:txBody>
      </p:sp>
      <p:sp>
        <p:nvSpPr>
          <p:cNvPr id="6146" name="内容占位符 2"/>
          <p:cNvSpPr>
            <a:spLocks noGrp="1" noChangeArrowheads="1"/>
          </p:cNvSpPr>
          <p:nvPr>
            <p:ph type="subTitle" idx="1"/>
          </p:nvPr>
        </p:nvSpPr>
        <p:spPr>
          <a:xfrm>
            <a:off x="323850" y="313055"/>
            <a:ext cx="8641080" cy="6356350"/>
          </a:xfrm>
        </p:spPr>
        <p:txBody>
          <a:bodyPr/>
          <a:lstStyle/>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ctr"/>
            <a:r>
              <a:rPr lang="zh-CN" sz="20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施工项目安全管理</a:t>
            </a:r>
            <a:endParaRPr lang="zh-CN" altLang="en-US" sz="2000" b="1" dirty="0" smtClean="0">
              <a:solidFill>
                <a:srgbClr val="00B0F0"/>
              </a:solidFill>
              <a:latin typeface="宋体" panose="02010600030101010101" pitchFamily="2" charset="-122"/>
              <a:ea typeface="宋体" panose="02010600030101010101" pitchFamily="2" charset="-122"/>
            </a:endParaRPr>
          </a:p>
          <a:p>
            <a:pPr marL="342900" indent="-342900" algn="l"/>
            <a:endParaRPr lang="zh-CN" altLang="en-US" sz="2000" b="1" dirty="0" smtClean="0">
              <a:solidFill>
                <a:srgbClr val="00B0F0"/>
              </a:solidFill>
              <a:latin typeface="宋体" panose="02010600030101010101" pitchFamily="2" charset="-122"/>
              <a:ea typeface="宋体" panose="02010600030101010101" pitchFamily="2" charset="-122"/>
            </a:endParaRPr>
          </a:p>
          <a:p>
            <a:pPr marL="342900" indent="-342900" algn="l"/>
            <a:r>
              <a:rPr lang="zh-CN" altLang="en-US" sz="2000" b="1" dirty="0" smtClean="0">
                <a:solidFill>
                  <a:srgbClr val="00B0F0"/>
                </a:solidFill>
                <a:latin typeface="宋体" panose="02010600030101010101" pitchFamily="2" charset="-122"/>
                <a:ea typeface="宋体" panose="02010600030101010101" pitchFamily="2" charset="-122"/>
              </a:rPr>
              <a:t>集中宣教活动：</a:t>
            </a:r>
            <a:r>
              <a:rPr lang="zh-CN" altLang="en-US" sz="3600" b="1" dirty="0" smtClean="0">
                <a:solidFill>
                  <a:srgbClr val="FF0000"/>
                </a:solidFill>
                <a:latin typeface="宋体" panose="02010600030101010101" pitchFamily="2" charset="-122"/>
                <a:ea typeface="宋体" panose="02010600030101010101" pitchFamily="2" charset="-122"/>
              </a:rPr>
              <a:t>普及</a:t>
            </a:r>
            <a:r>
              <a:rPr lang="zh-CN" altLang="en-US" b="1" dirty="0" smtClean="0">
                <a:latin typeface="宋体" panose="02010600030101010101" pitchFamily="2" charset="-122"/>
                <a:ea typeface="宋体" panose="02010600030101010101" pitchFamily="2" charset="-122"/>
              </a:rPr>
              <a:t>安全</a:t>
            </a:r>
            <a:r>
              <a:rPr lang="zh-CN" altLang="en-US" sz="3600" b="1" dirty="0" smtClean="0">
                <a:solidFill>
                  <a:srgbClr val="FF0000"/>
                </a:solidFill>
                <a:latin typeface="宋体" panose="02010600030101010101" pitchFamily="2" charset="-122"/>
                <a:ea typeface="宋体" panose="02010600030101010101" pitchFamily="2" charset="-122"/>
              </a:rPr>
              <a:t>知识</a:t>
            </a:r>
            <a:endParaRPr lang="en-US" altLang="zh-CN" sz="3600" b="1" dirty="0" smtClean="0">
              <a:solidFill>
                <a:srgbClr val="FF0000"/>
              </a:solidFill>
              <a:latin typeface="宋体" panose="02010600030101010101" pitchFamily="2" charset="-122"/>
              <a:ea typeface="宋体" panose="02010600030101010101" pitchFamily="2" charset="-122"/>
            </a:endParaRPr>
          </a:p>
          <a:p>
            <a:pPr marL="342900" indent="-342900" algn="l"/>
            <a:r>
              <a:rPr lang="en-US" altLang="zh-CN" sz="3600" b="1" dirty="0" smtClean="0">
                <a:solidFill>
                  <a:srgbClr val="FF0000"/>
                </a:solidFill>
                <a:latin typeface="宋体" panose="02010600030101010101" pitchFamily="2" charset="-122"/>
                <a:ea typeface="宋体" panose="02010600030101010101" pitchFamily="2" charset="-122"/>
              </a:rPr>
              <a:t>        </a:t>
            </a:r>
            <a:r>
              <a:rPr lang="zh-CN" altLang="en-US" sz="3600" b="1" dirty="0" smtClean="0">
                <a:solidFill>
                  <a:srgbClr val="FF0000"/>
                </a:solidFill>
                <a:latin typeface="宋体" panose="02010600030101010101" pitchFamily="2" charset="-122"/>
                <a:ea typeface="宋体" panose="02010600030101010101" pitchFamily="2" charset="-122"/>
              </a:rPr>
              <a:t>提高</a:t>
            </a:r>
            <a:r>
              <a:rPr lang="zh-CN" altLang="en-US" b="1" dirty="0" smtClean="0">
                <a:latin typeface="宋体" panose="02010600030101010101" pitchFamily="2" charset="-122"/>
                <a:ea typeface="宋体" panose="02010600030101010101" pitchFamily="2" charset="-122"/>
              </a:rPr>
              <a:t>安全</a:t>
            </a:r>
            <a:r>
              <a:rPr lang="zh-CN" altLang="en-US" sz="3600" b="1" dirty="0" smtClean="0">
                <a:solidFill>
                  <a:srgbClr val="FF0000"/>
                </a:solidFill>
                <a:latin typeface="宋体" panose="02010600030101010101" pitchFamily="2" charset="-122"/>
                <a:ea typeface="宋体" panose="02010600030101010101" pitchFamily="2" charset="-122"/>
              </a:rPr>
              <a:t>意识</a:t>
            </a:r>
            <a:endParaRPr lang="en-US" altLang="zh-CN" sz="3600" b="1" dirty="0" smtClean="0">
              <a:solidFill>
                <a:srgbClr val="FF0000"/>
              </a:solidFill>
              <a:latin typeface="宋体" panose="02010600030101010101" pitchFamily="2" charset="-122"/>
              <a:ea typeface="宋体" panose="02010600030101010101" pitchFamily="2" charset="-122"/>
            </a:endParaRPr>
          </a:p>
          <a:p>
            <a:pPr marL="342900" indent="-342900" algn="l"/>
            <a:r>
              <a:rPr lang="en-US" altLang="zh-CN" sz="3600" b="1" dirty="0" smtClean="0">
                <a:solidFill>
                  <a:srgbClr val="FF0000"/>
                </a:solidFill>
                <a:latin typeface="宋体" panose="02010600030101010101" pitchFamily="2" charset="-122"/>
                <a:ea typeface="宋体" panose="02010600030101010101" pitchFamily="2" charset="-122"/>
              </a:rPr>
              <a:t>        </a:t>
            </a:r>
            <a:r>
              <a:rPr lang="zh-CN" altLang="en-US" sz="3600" b="1" dirty="0" smtClean="0">
                <a:solidFill>
                  <a:srgbClr val="FF0000"/>
                </a:solidFill>
                <a:latin typeface="宋体" panose="02010600030101010101" pitchFamily="2" charset="-122"/>
                <a:ea typeface="宋体" panose="02010600030101010101" pitchFamily="2" charset="-122"/>
              </a:rPr>
              <a:t>落实</a:t>
            </a:r>
            <a:r>
              <a:rPr lang="zh-CN" altLang="en-US" sz="3600" b="1" dirty="0" smtClean="0">
                <a:solidFill>
                  <a:srgbClr val="0070C0"/>
                </a:solidFill>
                <a:latin typeface="宋体" panose="02010600030101010101" pitchFamily="2" charset="-122"/>
                <a:ea typeface="宋体" panose="02010600030101010101" pitchFamily="2" charset="-122"/>
              </a:rPr>
              <a:t>安全责任</a:t>
            </a:r>
            <a:endParaRPr lang="en-US" altLang="zh-CN" sz="3600" b="1" dirty="0" smtClean="0">
              <a:solidFill>
                <a:srgbClr val="FF0000"/>
              </a:solidFill>
              <a:latin typeface="宋体" panose="02010600030101010101" pitchFamily="2" charset="-122"/>
              <a:ea typeface="宋体" panose="02010600030101010101" pitchFamily="2" charset="-122"/>
            </a:endParaRPr>
          </a:p>
          <a:p>
            <a:pPr marL="342900" indent="-342900" algn="l"/>
            <a:r>
              <a:rPr lang="en-US" altLang="zh-CN" sz="3600" b="1" dirty="0" smtClean="0">
                <a:solidFill>
                  <a:srgbClr val="FF0000"/>
                </a:solidFill>
                <a:latin typeface="宋体" panose="02010600030101010101" pitchFamily="2" charset="-122"/>
                <a:ea typeface="宋体" panose="02010600030101010101" pitchFamily="2" charset="-122"/>
              </a:rPr>
              <a:t>        </a:t>
            </a:r>
            <a:r>
              <a:rPr lang="zh-CN" altLang="en-US" sz="3600" b="1" dirty="0" smtClean="0">
                <a:solidFill>
                  <a:srgbClr val="FF0000"/>
                </a:solidFill>
                <a:latin typeface="宋体" panose="02010600030101010101" pitchFamily="2" charset="-122"/>
                <a:ea typeface="宋体" panose="02010600030101010101" pitchFamily="2" charset="-122"/>
              </a:rPr>
              <a:t>营造</a:t>
            </a:r>
            <a:r>
              <a:rPr lang="zh-CN" altLang="en-US" b="1" dirty="0" smtClean="0">
                <a:latin typeface="宋体" panose="02010600030101010101" pitchFamily="2" charset="-122"/>
                <a:ea typeface="宋体" panose="02010600030101010101" pitchFamily="2" charset="-122"/>
              </a:rPr>
              <a:t>安全</a:t>
            </a:r>
            <a:r>
              <a:rPr lang="zh-CN" altLang="en-US" sz="3600" b="1" dirty="0" smtClean="0">
                <a:solidFill>
                  <a:srgbClr val="FF0000"/>
                </a:solidFill>
                <a:latin typeface="宋体" panose="02010600030101010101" pitchFamily="2" charset="-122"/>
                <a:ea typeface="宋体" panose="02010600030101010101" pitchFamily="2" charset="-122"/>
              </a:rPr>
              <a:t>氛围</a:t>
            </a:r>
            <a:endParaRPr lang="en-US" altLang="zh-CN" sz="3600" b="1" dirty="0" smtClean="0">
              <a:solidFill>
                <a:srgbClr val="FF0000"/>
              </a:solidFill>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r>
              <a:rPr lang="en-US" altLang="zh-CN" sz="1400" b="1" dirty="0" smtClean="0">
                <a:latin typeface="宋体" panose="02010600030101010101" pitchFamily="2" charset="-122"/>
                <a:ea typeface="宋体" panose="02010600030101010101" pitchFamily="2" charset="-122"/>
              </a:rPr>
              <a:t>                                                                </a:t>
            </a:r>
            <a:r>
              <a:rPr lang="zh-CN" altLang="en-US" sz="1400" b="1" dirty="0" smtClean="0">
                <a:latin typeface="宋体" panose="02010600030101010101" pitchFamily="2" charset="-122"/>
                <a:ea typeface="宋体" panose="02010600030101010101" pitchFamily="2" charset="-122"/>
              </a:rPr>
              <a:t>省安全生产委员会办公室</a:t>
            </a:r>
            <a:endParaRPr lang="en-US" altLang="zh-CN" sz="1400" b="1" dirty="0" smtClean="0">
              <a:latin typeface="宋体" panose="02010600030101010101" pitchFamily="2" charset="-122"/>
              <a:ea typeface="宋体" panose="02010600030101010101" pitchFamily="2" charset="-122"/>
            </a:endParaRPr>
          </a:p>
          <a:p>
            <a:pPr marL="342900" indent="-342900" algn="l"/>
            <a:r>
              <a:rPr lang="en-US" altLang="zh-CN" sz="1400" b="1" dirty="0" smtClean="0">
                <a:latin typeface="宋体" panose="02010600030101010101" pitchFamily="2" charset="-122"/>
                <a:ea typeface="宋体" panose="02010600030101010101" pitchFamily="2" charset="-122"/>
              </a:rPr>
              <a:t>                                                                       2022.6.16</a:t>
            </a: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endParaRPr lang="en-US" altLang="zh-CN" sz="1400" b="1" dirty="0" smtClean="0">
              <a:latin typeface="宋体" panose="02010600030101010101" pitchFamily="2" charset="-122"/>
              <a:ea typeface="宋体" panose="02010600030101010101" pitchFamily="2" charset="-122"/>
            </a:endParaRPr>
          </a:p>
          <a:p>
            <a:pPr marL="342900" indent="-342900" algn="l"/>
            <a:r>
              <a:rPr lang="en-US" altLang="zh-CN" sz="1400" b="1" dirty="0" smtClean="0">
                <a:latin typeface="宋体" panose="02010600030101010101" pitchFamily="2" charset="-122"/>
                <a:ea typeface="宋体" panose="02010600030101010101" pitchFamily="2" charset="-122"/>
              </a:rPr>
              <a:t>3</a:t>
            </a:r>
            <a:endParaRPr lang="zh-CN" altLang="en-US" sz="1400" b="1" dirty="0" smtClean="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1"/>
          <p:cNvSpPr>
            <a:spLocks noGrp="1" noChangeArrowheads="1"/>
          </p:cNvSpPr>
          <p:nvPr>
            <p:ph type="ctrTitle"/>
          </p:nvPr>
        </p:nvSpPr>
        <p:spPr>
          <a:xfrm>
            <a:off x="395288" y="274638"/>
            <a:ext cx="8320087" cy="2725737"/>
          </a:xfrm>
        </p:spPr>
        <p:txBody>
          <a:bodyPr/>
          <a:lstStyle/>
          <a:p>
            <a:pPr algn="l"/>
            <a:r>
              <a:rPr lang="en-US" altLang="zh-CN" sz="4400" dirty="0" smtClean="0">
                <a:latin typeface="宋体" panose="02010600030101010101" pitchFamily="2" charset="-122"/>
                <a:ea typeface="宋体" panose="02010600030101010101" pitchFamily="2" charset="-122"/>
              </a:rPr>
              <a:t/>
            </a:r>
            <a:br>
              <a:rPr lang="en-US" altLang="zh-CN" sz="4400" dirty="0" smtClean="0">
                <a:latin typeface="宋体" panose="02010600030101010101" pitchFamily="2" charset="-122"/>
                <a:ea typeface="宋体" panose="02010600030101010101" pitchFamily="2" charset="-122"/>
              </a:rPr>
            </a:br>
            <a:r>
              <a:rPr lang="en-US" altLang="zh-CN" sz="4400" dirty="0" smtClean="0">
                <a:latin typeface="宋体" panose="02010600030101010101" pitchFamily="2" charset="-122"/>
                <a:ea typeface="宋体" panose="02010600030101010101" pitchFamily="2" charset="-122"/>
              </a:rPr>
              <a:t>      </a:t>
            </a:r>
            <a:br>
              <a:rPr lang="en-US" altLang="zh-CN" sz="4400" dirty="0" smtClean="0">
                <a:latin typeface="宋体" panose="02010600030101010101" pitchFamily="2" charset="-122"/>
                <a:ea typeface="宋体" panose="02010600030101010101" pitchFamily="2" charset="-122"/>
              </a:rPr>
            </a:br>
            <a:r>
              <a:rPr lang="en-US" altLang="zh-CN" sz="4400" dirty="0" smtClean="0">
                <a:latin typeface="宋体" panose="02010600030101010101" pitchFamily="2" charset="-122"/>
                <a:ea typeface="宋体" panose="02010600030101010101" pitchFamily="2" charset="-122"/>
              </a:rPr>
              <a:t>       </a:t>
            </a:r>
            <a:endParaRPr lang="zh-CN" altLang="en-US" sz="4400" dirty="0" smtClean="0">
              <a:latin typeface="宋体" panose="02010600030101010101" pitchFamily="2" charset="-122"/>
              <a:ea typeface="宋体" panose="02010600030101010101" pitchFamily="2" charset="-122"/>
            </a:endParaRPr>
          </a:p>
        </p:txBody>
      </p:sp>
      <p:sp>
        <p:nvSpPr>
          <p:cNvPr id="4098" name="内容占位符 2"/>
          <p:cNvSpPr>
            <a:spLocks noGrp="1" noChangeArrowheads="1"/>
          </p:cNvSpPr>
          <p:nvPr>
            <p:ph type="subTitle" idx="1"/>
          </p:nvPr>
        </p:nvSpPr>
        <p:spPr>
          <a:xfrm>
            <a:off x="323824" y="764816"/>
            <a:ext cx="8640790" cy="2952195"/>
          </a:xfrm>
        </p:spPr>
        <p:txBody>
          <a:bodyPr>
            <a:noAutofit/>
          </a:bodyPr>
          <a:lstStyle/>
          <a:p>
            <a:pPr marL="342900" indent="-342900" algn="l"/>
            <a:r>
              <a:rPr lang="zh-CN" altLang="en-US" sz="2400" b="1" dirty="0" smtClean="0">
                <a:latin typeface="宋体" panose="02010600030101010101" pitchFamily="2" charset="-122"/>
                <a:ea typeface="宋体" panose="02010600030101010101" pitchFamily="2" charset="-122"/>
              </a:rPr>
              <a:t>                         </a:t>
            </a:r>
            <a:endParaRPr lang="en-US" altLang="zh-CN" sz="2400" b="1" dirty="0" smtClean="0">
              <a:latin typeface="宋体" panose="02010600030101010101" pitchFamily="2" charset="-122"/>
              <a:ea typeface="宋体" panose="02010600030101010101" pitchFamily="2" charset="-122"/>
            </a:endParaRPr>
          </a:p>
          <a:p>
            <a:pPr marL="342900" indent="-342900"/>
            <a:r>
              <a:rPr lang="zh-CN" altLang="en-US" sz="2800" b="1" dirty="0" smtClean="0">
                <a:solidFill>
                  <a:srgbClr val="FF0000"/>
                </a:solidFill>
                <a:latin typeface="宋体" panose="02010600030101010101" pitchFamily="2" charset="-122"/>
                <a:ea typeface="宋体" panose="02010600030101010101" pitchFamily="2" charset="-122"/>
              </a:rPr>
              <a:t>黄山高速公路管理公司安全生产培训</a:t>
            </a:r>
            <a:endParaRPr lang="en-US" altLang="zh-CN" sz="2800" b="1" dirty="0" smtClean="0">
              <a:solidFill>
                <a:srgbClr val="FF0000"/>
              </a:solidFill>
              <a:latin typeface="宋体" panose="02010600030101010101" pitchFamily="2" charset="-122"/>
              <a:ea typeface="宋体" panose="02010600030101010101" pitchFamily="2" charset="-122"/>
            </a:endParaRPr>
          </a:p>
          <a:p>
            <a:pPr marL="342900" indent="-342900" algn="l"/>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gn="l"/>
            <a:endParaRPr lang="en-US" altLang="zh-CN" sz="2000" b="1" dirty="0" smtClean="0">
              <a:solidFill>
                <a:srgbClr val="FF0000"/>
              </a:solidFill>
              <a:latin typeface="仿宋" panose="02010609060101010101" pitchFamily="49" charset="-122"/>
              <a:ea typeface="仿宋" panose="02010609060101010101" pitchFamily="49" charset="-122"/>
            </a:endParaRPr>
          </a:p>
          <a:p>
            <a:pPr marL="342900" indent="-342900" algn="l"/>
            <a:r>
              <a:rPr lang="zh-CN" altLang="en-US" sz="2000" b="1" dirty="0" smtClean="0">
                <a:solidFill>
                  <a:srgbClr val="FF0000"/>
                </a:solidFill>
                <a:latin typeface="仿宋" panose="02010609060101010101" pitchFamily="49" charset="-122"/>
                <a:ea typeface="仿宋" panose="02010609060101010101" pitchFamily="49" charset="-122"/>
              </a:rPr>
              <a:t>相关法规宣贯（</a:t>
            </a:r>
            <a:r>
              <a:rPr lang="zh-CN" altLang="en-US" sz="2000" b="1" dirty="0" smtClean="0">
                <a:solidFill>
                  <a:srgbClr val="0070C0"/>
                </a:solidFill>
                <a:latin typeface="仿宋" panose="02010609060101010101" pitchFamily="49" charset="-122"/>
                <a:ea typeface="仿宋" panose="02010609060101010101" pitchFamily="49" charset="-122"/>
              </a:rPr>
              <a:t>一部法律、二个重点</a:t>
            </a:r>
            <a:r>
              <a:rPr lang="zh-CN" altLang="en-US" sz="2000" b="1" dirty="0" smtClean="0">
                <a:solidFill>
                  <a:srgbClr val="FF0000"/>
                </a:solidFill>
                <a:latin typeface="仿宋" panose="02010609060101010101" pitchFamily="49" charset="-122"/>
                <a:ea typeface="仿宋" panose="02010609060101010101" pitchFamily="49" charset="-122"/>
              </a:rPr>
              <a:t>）</a:t>
            </a:r>
            <a:endParaRPr lang="en-US" altLang="zh-CN" sz="2000" b="1" dirty="0" smtClean="0">
              <a:solidFill>
                <a:srgbClr val="FF0000"/>
              </a:solidFill>
              <a:latin typeface="仿宋" panose="02010609060101010101" pitchFamily="49" charset="-122"/>
              <a:ea typeface="仿宋" panose="02010609060101010101" pitchFamily="49" charset="-122"/>
            </a:endParaRPr>
          </a:p>
          <a:p>
            <a:pPr marL="342900" indent="-342900" algn="l"/>
            <a:endParaRPr lang="en-US" altLang="zh-CN" sz="2000" b="1" dirty="0" smtClean="0">
              <a:solidFill>
                <a:srgbClr val="FF0000"/>
              </a:solidFill>
              <a:latin typeface="仿宋" panose="02010609060101010101" pitchFamily="49" charset="-122"/>
              <a:ea typeface="仿宋" panose="02010609060101010101" pitchFamily="49" charset="-122"/>
            </a:endParaRPr>
          </a:p>
          <a:p>
            <a:pPr marL="342900" indent="-342900" algn="l"/>
            <a:r>
              <a:rPr lang="zh-CN" altLang="en-US" sz="2000" b="1" dirty="0" smtClean="0">
                <a:solidFill>
                  <a:srgbClr val="FF0000"/>
                </a:solidFill>
                <a:latin typeface="仿宋" panose="02010609060101010101" pitchFamily="49" charset="-122"/>
                <a:ea typeface="仿宋" panose="02010609060101010101" pitchFamily="49" charset="-122"/>
              </a:rPr>
              <a:t>现场安全管理</a:t>
            </a:r>
            <a:r>
              <a:rPr lang="en-US" altLang="zh-CN" sz="2000" b="1" dirty="0" smtClean="0">
                <a:solidFill>
                  <a:srgbClr val="FF0000"/>
                </a:solidFill>
                <a:latin typeface="仿宋" panose="02010609060101010101" pitchFamily="49" charset="-122"/>
                <a:ea typeface="仿宋" panose="02010609060101010101" pitchFamily="49" charset="-122"/>
              </a:rPr>
              <a:t>—</a:t>
            </a:r>
            <a:r>
              <a:rPr lang="zh-CN" altLang="en-US" sz="2000" b="1" dirty="0" smtClean="0">
                <a:solidFill>
                  <a:srgbClr val="FF0000"/>
                </a:solidFill>
                <a:latin typeface="仿宋" panose="02010609060101010101" pitchFamily="49" charset="-122"/>
                <a:ea typeface="仿宋" panose="02010609060101010101" pitchFamily="49" charset="-122"/>
              </a:rPr>
              <a:t>（</a:t>
            </a:r>
            <a:r>
              <a:rPr lang="zh-CN" altLang="en-US" sz="2000" b="1" dirty="0" smtClean="0">
                <a:solidFill>
                  <a:srgbClr val="0070C0"/>
                </a:solidFill>
                <a:latin typeface="仿宋" panose="02010609060101010101" pitchFamily="49" charset="-122"/>
                <a:ea typeface="仿宋" panose="02010609060101010101" pitchFamily="49" charset="-122"/>
              </a:rPr>
              <a:t>三个能力</a:t>
            </a:r>
            <a:r>
              <a:rPr lang="zh-CN" altLang="en-US" sz="2000" b="1" dirty="0" smtClean="0">
                <a:solidFill>
                  <a:srgbClr val="FF0000"/>
                </a:solidFill>
                <a:latin typeface="仿宋" panose="02010609060101010101" pitchFamily="49" charset="-122"/>
                <a:ea typeface="仿宋" panose="02010609060101010101" pitchFamily="49" charset="-122"/>
              </a:rPr>
              <a:t>）</a:t>
            </a:r>
            <a:endParaRPr lang="en-US" altLang="zh-CN" sz="2000" b="1" dirty="0" smtClean="0">
              <a:solidFill>
                <a:srgbClr val="FF0000"/>
              </a:solidFill>
              <a:latin typeface="仿宋" panose="02010609060101010101" pitchFamily="49" charset="-122"/>
              <a:ea typeface="仿宋" panose="02010609060101010101" pitchFamily="49" charset="-122"/>
            </a:endParaRPr>
          </a:p>
          <a:p>
            <a:pPr marL="342900" indent="-342900" algn="l"/>
            <a:r>
              <a:rPr lang="en-US" altLang="zh-CN" sz="2400" b="1" dirty="0" smtClean="0">
                <a:solidFill>
                  <a:srgbClr val="FF0000"/>
                </a:solidFill>
                <a:latin typeface="宋体" panose="02010600030101010101" pitchFamily="2" charset="-122"/>
                <a:ea typeface="宋体" panose="02010600030101010101" pitchFamily="2" charset="-122"/>
              </a:rPr>
              <a:t>                  </a:t>
            </a:r>
          </a:p>
          <a:p>
            <a:pPr marL="342900" indent="-342900" algn="l"/>
            <a:r>
              <a:rPr lang="en-US" altLang="zh-CN" sz="2400" b="1" dirty="0" smtClean="0">
                <a:solidFill>
                  <a:srgbClr val="FF0000"/>
                </a:solidFill>
                <a:latin typeface="宋体" panose="02010600030101010101" pitchFamily="2" charset="-122"/>
                <a:ea typeface="宋体" panose="02010600030101010101" pitchFamily="2" charset="-122"/>
              </a:rPr>
              <a:t>             </a:t>
            </a:r>
            <a:r>
              <a:rPr lang="en-US" altLang="zh-CN" sz="2400" b="1" dirty="0" smtClean="0">
                <a:latin typeface="宋体" panose="02010600030101010101" pitchFamily="2" charset="-122"/>
                <a:ea typeface="宋体" panose="02010600030101010101" pitchFamily="2" charset="-122"/>
              </a:rPr>
              <a:t>                 </a:t>
            </a:r>
            <a:r>
              <a:rPr lang="zh-CN" altLang="en-US" sz="2000" b="1" dirty="0" smtClean="0">
                <a:latin typeface="宋体" panose="02010600030101010101" pitchFamily="2" charset="-122"/>
                <a:ea typeface="宋体" panose="02010600030101010101" pitchFamily="2" charset="-122"/>
              </a:rPr>
              <a:t>吴继成</a:t>
            </a:r>
            <a:r>
              <a:rPr lang="en-US" altLang="zh-CN" sz="2000" b="1" dirty="0" smtClean="0">
                <a:latin typeface="宋体" panose="02010600030101010101" pitchFamily="2" charset="-122"/>
                <a:ea typeface="宋体" panose="02010600030101010101" pitchFamily="2" charset="-122"/>
              </a:rPr>
              <a:t>13515596266</a:t>
            </a:r>
          </a:p>
          <a:p>
            <a:pPr marL="342900" indent="-342900" algn="l"/>
            <a:r>
              <a:rPr lang="en-US" altLang="zh-CN" sz="2000" b="1" dirty="0" smtClean="0">
                <a:latin typeface="宋体" panose="02010600030101010101" pitchFamily="2" charset="-122"/>
                <a:ea typeface="宋体" panose="02010600030101010101" pitchFamily="2" charset="-122"/>
              </a:rPr>
              <a:t>                                         </a:t>
            </a:r>
          </a:p>
          <a:p>
            <a:pPr marL="342900" indent="-342900" algn="l"/>
            <a:r>
              <a:rPr lang="en-US" altLang="zh-CN" sz="2000" b="1" dirty="0" smtClean="0">
                <a:latin typeface="宋体" panose="02010600030101010101" pitchFamily="2" charset="-122"/>
                <a:ea typeface="宋体" panose="02010600030101010101" pitchFamily="2" charset="-122"/>
              </a:rPr>
              <a:t>                                         2022.11.10</a:t>
            </a:r>
            <a:endParaRPr lang="zh-CN" altLang="en-US" sz="2000" b="1" dirty="0" smtClean="0">
              <a:latin typeface="宋体" panose="02010600030101010101" pitchFamily="2" charset="-122"/>
              <a:ea typeface="宋体" panose="02010600030101010101" pitchFamily="2" charset="-122"/>
            </a:endParaRPr>
          </a:p>
          <a:p>
            <a:pPr marL="342900" indent="-342900" algn="l"/>
            <a:endParaRPr lang="zh-CN" altLang="en-US" sz="2400" b="1" dirty="0" smtClean="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ctrTitle"/>
          </p:nvPr>
        </p:nvSpPr>
        <p:spPr>
          <a:xfrm>
            <a:off x="468313" y="274638"/>
            <a:ext cx="8218487" cy="561975"/>
          </a:xfrm>
        </p:spPr>
        <p:txBody>
          <a:bodyPr/>
          <a:lstStyle/>
          <a:p>
            <a:r>
              <a:rPr lang="zh-CN" altLang="en-US" sz="2400" dirty="0" smtClean="0">
                <a:solidFill>
                  <a:srgbClr val="FF0000"/>
                </a:solidFill>
                <a:latin typeface="宋体" panose="02010600030101010101" pitchFamily="2" charset="-122"/>
                <a:ea typeface="宋体" panose="02010600030101010101" pitchFamily="2" charset="-122"/>
                <a:sym typeface="+mn-ea"/>
              </a:rPr>
              <a:t>顺应新形势新要求</a:t>
            </a:r>
            <a:r>
              <a:rPr lang="en-US" altLang="zh-CN" sz="2400" dirty="0" smtClean="0">
                <a:solidFill>
                  <a:srgbClr val="FF0000"/>
                </a:solidFill>
                <a:latin typeface="宋体" panose="02010600030101010101" pitchFamily="2" charset="-122"/>
                <a:ea typeface="宋体" panose="02010600030101010101" pitchFamily="2" charset="-122"/>
                <a:sym typeface="+mn-ea"/>
              </a:rPr>
              <a:t>   </a:t>
            </a:r>
            <a:r>
              <a:rPr lang="zh-CN" altLang="en-US" sz="2400" dirty="0" smtClean="0">
                <a:solidFill>
                  <a:srgbClr val="FF0000"/>
                </a:solidFill>
                <a:latin typeface="宋体" panose="02010600030101010101" pitchFamily="2" charset="-122"/>
                <a:ea typeface="宋体" panose="02010600030101010101" pitchFamily="2" charset="-122"/>
                <a:sym typeface="+mn-ea"/>
              </a:rPr>
              <a:t>展示新作为新担当</a:t>
            </a:r>
            <a:endParaRPr lang="zh-CN" altLang="en-US" sz="2400" dirty="0" smtClean="0">
              <a:latin typeface="宋体" panose="02010600030101010101" pitchFamily="2" charset="-122"/>
              <a:ea typeface="宋体" panose="02010600030101010101" pitchFamily="2" charset="-122"/>
            </a:endParaRPr>
          </a:p>
        </p:txBody>
      </p:sp>
      <p:sp>
        <p:nvSpPr>
          <p:cNvPr id="11266" name="内容占位符 2"/>
          <p:cNvSpPr>
            <a:spLocks noGrp="1" noChangeArrowheads="1"/>
          </p:cNvSpPr>
          <p:nvPr>
            <p:ph type="subTitle" idx="1"/>
          </p:nvPr>
        </p:nvSpPr>
        <p:spPr>
          <a:xfrm>
            <a:off x="179388" y="836613"/>
            <a:ext cx="8964611" cy="5688602"/>
          </a:xfrm>
        </p:spPr>
        <p:txBody>
          <a:bodyPr/>
          <a:lstStyle/>
          <a:p>
            <a:pPr algn="l"/>
            <a:endParaRPr lang="zh-CN" altLang="zh-CN" sz="2000" dirty="0" smtClean="0">
              <a:solidFill>
                <a:srgbClr val="0070C0"/>
              </a:solidFill>
              <a:latin typeface="仿宋" panose="02010609060101010101" pitchFamily="49" charset="-122"/>
              <a:ea typeface="仿宋" panose="02010609060101010101" pitchFamily="49" charset="-122"/>
            </a:endParaRPr>
          </a:p>
        </p:txBody>
      </p:sp>
      <p:pic>
        <p:nvPicPr>
          <p:cNvPr id="1026" name="Picture 2" descr="C:\Users\admin\Desktop\t013b3cc4c29c7088ae.jpg"/>
          <p:cNvPicPr>
            <a:picLocks noChangeAspect="1" noChangeArrowheads="1"/>
          </p:cNvPicPr>
          <p:nvPr/>
        </p:nvPicPr>
        <p:blipFill>
          <a:blip r:embed="rId2" cstate="print"/>
          <a:srcRect/>
          <a:stretch>
            <a:fillRect/>
          </a:stretch>
        </p:blipFill>
        <p:spPr bwMode="auto">
          <a:xfrm>
            <a:off x="683839" y="1124904"/>
            <a:ext cx="7992332" cy="518421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272"/>
          </a:xfrm>
        </p:spPr>
        <p:txBody>
          <a:bodyPr/>
          <a:lstStyle/>
          <a:p>
            <a:pPr algn="ctr"/>
            <a:r>
              <a:rPr lang="zh-CN" altLang="zh-CN" b="1" dirty="0" smtClean="0">
                <a:solidFill>
                  <a:srgbClr val="FF0000"/>
                </a:solidFill>
                <a:latin typeface="+mj-ea"/>
              </a:rPr>
              <a:t>施工</a:t>
            </a:r>
            <a:r>
              <a:rPr lang="zh-CN" altLang="en-US" b="1" dirty="0" smtClean="0">
                <a:solidFill>
                  <a:srgbClr val="FF0000"/>
                </a:solidFill>
                <a:latin typeface="+mj-ea"/>
              </a:rPr>
              <a:t>现场</a:t>
            </a:r>
            <a:r>
              <a:rPr lang="zh-CN" altLang="zh-CN" b="1" dirty="0" smtClean="0">
                <a:solidFill>
                  <a:srgbClr val="FF0000"/>
                </a:solidFill>
                <a:latin typeface="+mj-ea"/>
              </a:rPr>
              <a:t>安全管理</a:t>
            </a:r>
            <a:r>
              <a:rPr lang="en-US" altLang="zh-CN" b="1" dirty="0" smtClean="0">
                <a:solidFill>
                  <a:srgbClr val="FF0000"/>
                </a:solidFill>
                <a:latin typeface="+mj-ea"/>
              </a:rPr>
              <a:t/>
            </a:r>
            <a:br>
              <a:rPr lang="en-US" altLang="zh-CN" b="1" dirty="0" smtClean="0">
                <a:solidFill>
                  <a:srgbClr val="FF0000"/>
                </a:solidFill>
                <a:latin typeface="+mj-ea"/>
              </a:rPr>
            </a:br>
            <a:endParaRPr lang="zh-CN" altLang="en-US" dirty="0"/>
          </a:p>
        </p:txBody>
      </p:sp>
      <p:sp>
        <p:nvSpPr>
          <p:cNvPr id="4" name="内容占位符 3"/>
          <p:cNvSpPr>
            <a:spLocks noGrp="1"/>
          </p:cNvSpPr>
          <p:nvPr>
            <p:ph idx="1"/>
          </p:nvPr>
        </p:nvSpPr>
        <p:spPr/>
        <p:txBody>
          <a:bodyPr/>
          <a:lstStyle/>
          <a:p>
            <a:endParaRPr lang="zh-CN" altLang="en-US"/>
          </a:p>
        </p:txBody>
      </p:sp>
      <p:pic>
        <p:nvPicPr>
          <p:cNvPr id="4098" name="Picture 2" descr="C:\Users\ADMINI~1\AppData\Local\Temp\WeChat Files\7224fb8f2a59604d22e6fec0503f976.jpg"/>
          <p:cNvPicPr>
            <a:picLocks noChangeAspect="1" noChangeArrowheads="1"/>
          </p:cNvPicPr>
          <p:nvPr/>
        </p:nvPicPr>
        <p:blipFill>
          <a:blip r:embed="rId2" cstate="print"/>
          <a:srcRect/>
          <a:stretch>
            <a:fillRect/>
          </a:stretch>
        </p:blipFill>
        <p:spPr bwMode="auto">
          <a:xfrm>
            <a:off x="251820" y="980898"/>
            <a:ext cx="8640360" cy="5616234"/>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DNhNWViZjE5OWFmNjJkZTdhOGE0YWQwMzIyYjJkYzkifQ=="/>
  <p:tag name="KSO_WPP_MARK_KEY" val="b857583f-dd67-434e-858e-fb4b90c8812e"/>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229,&quot;width&quot;:8306}"/>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975,&quot;width&quot;:10500}"/>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80,&quot;width&quot;:8253}"/>
</p:tagLst>
</file>

<file path=ppt/theme/theme1.xml><?xml version="1.0" encoding="utf-8"?>
<a:theme xmlns:a="http://schemas.openxmlformats.org/drawingml/2006/main" name="绿色清爽的植物类PPT模板">
  <a:themeElements>
    <a:clrScheme name="绿色清爽的植物类PPT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绿色清爽的植物类PPT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绿色清爽的植物类PPT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绿色清爽的植物类PPT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绿色清爽的植物类PPT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绿色清爽的植物类PPT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绿色清爽的植物类PPT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绿色清爽的植物类PPT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绿色清爽的植物类PPT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绿色清爽的植物类PPT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绿色清爽的植物类PPT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绿色清爽的植物类PPT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绿色清爽的植物类PPT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绿色清爽的植物类PPT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8671</Words>
  <Application>Microsoft Office PowerPoint</Application>
  <PresentationFormat>全屏显示(4:3)</PresentationFormat>
  <Paragraphs>785</Paragraphs>
  <Slides>85</Slides>
  <Notes>1</Notes>
  <HiddenSlides>0</HiddenSlides>
  <MMClips>0</MMClips>
  <ScaleCrop>false</ScaleCrop>
  <HeadingPairs>
    <vt:vector size="4" baseType="variant">
      <vt:variant>
        <vt:lpstr>主题</vt:lpstr>
      </vt:variant>
      <vt:variant>
        <vt:i4>1</vt:i4>
      </vt:variant>
      <vt:variant>
        <vt:lpstr>幻灯片标题</vt:lpstr>
      </vt:variant>
      <vt:variant>
        <vt:i4>85</vt:i4>
      </vt:variant>
    </vt:vector>
  </HeadingPairs>
  <TitlesOfParts>
    <vt:vector size="86" baseType="lpstr">
      <vt:lpstr>绿色清爽的植物类PPT模板</vt:lpstr>
      <vt:lpstr>               </vt:lpstr>
      <vt:lpstr>               </vt:lpstr>
      <vt:lpstr>               </vt:lpstr>
      <vt:lpstr>施工现场安全管理 </vt:lpstr>
      <vt:lpstr>                     施工现场安全管理         工伤预防的现实意义：社会发展、人民期盼 </vt:lpstr>
      <vt:lpstr>                    9      </vt:lpstr>
      <vt:lpstr>                      施工现场安全管理         工伤预防的现实意义：社会发展、人民期盼              </vt:lpstr>
      <vt:lpstr> 施工现场安全管理         工伤预防的现实意义：社会发展、人民期盼              </vt:lpstr>
      <vt:lpstr>施工现场安全管理 </vt:lpstr>
      <vt:lpstr>    安全生产事关：        国家尊严地位</vt:lpstr>
      <vt:lpstr>施工现场安全管理 </vt:lpstr>
      <vt:lpstr>应急管理部：企业不消灭事故，事故就会消灭企业  </vt:lpstr>
      <vt:lpstr>               </vt:lpstr>
      <vt:lpstr>施工现场安全管理</vt:lpstr>
      <vt:lpstr>施工现场安全管理</vt:lpstr>
      <vt:lpstr>施工现场安全管理</vt:lpstr>
      <vt:lpstr>施工现场安全管理</vt:lpstr>
      <vt:lpstr>      贯彻落实《安全生产法》  推动安全发展</vt:lpstr>
      <vt:lpstr>      贯彻落实《安全生产法》  推动安全发展</vt:lpstr>
      <vt:lpstr>      贯彻落实《安全生产法》  推动安全发展</vt:lpstr>
      <vt:lpstr>      贯彻落实《安全生产法》  推动安全发展</vt:lpstr>
      <vt:lpstr>      贯彻落实《安全生产法》  推动安全发展</vt:lpstr>
      <vt:lpstr>      贯彻落实《安全生产法》  推动安全发展</vt:lpstr>
      <vt:lpstr>中华人民共和国安全生产法2014           中华人民共和国安全生产法2021</vt:lpstr>
      <vt:lpstr>中华人民共和国安全生产法2014           中华人民共和国安全生产法2021</vt:lpstr>
      <vt:lpstr>中华人民共和国安全生产法2014           中华人民共和国安全生产法2021</vt:lpstr>
      <vt:lpstr> 施工现场安全管理 </vt:lpstr>
      <vt:lpstr>施工现场安全管理 </vt:lpstr>
      <vt:lpstr>施工现场安全管理</vt:lpstr>
      <vt:lpstr>施工现场安全管理</vt:lpstr>
      <vt:lpstr>施工现场安全管理</vt:lpstr>
      <vt:lpstr>施工现场安全管理</vt:lpstr>
      <vt:lpstr>施工现场安全管理</vt:lpstr>
      <vt:lpstr> 施工现场安全管理         如何预防安全生产事故？</vt:lpstr>
      <vt:lpstr> 施工现场安全管理 </vt:lpstr>
      <vt:lpstr>  </vt:lpstr>
      <vt:lpstr>顺应新形势新要求   展示新作为新担当</vt:lpstr>
      <vt:lpstr>               </vt:lpstr>
      <vt:lpstr> 顺应新形势新要求   展现新作为新担当                         </vt:lpstr>
      <vt:lpstr>应急管理部：企业不消灭事故，事故就会消灭企业  </vt:lpstr>
      <vt:lpstr>               </vt:lpstr>
      <vt:lpstr> 顺应新形势新要求   展现新作为新担当                         </vt:lpstr>
      <vt:lpstr> 顺应新形势新要求   展现新作为新担当                         </vt:lpstr>
      <vt:lpstr> 顺应新形势新要求   展现新作为新担当                         </vt:lpstr>
      <vt:lpstr> 顺应新形势新要求   展现新作为新担当                         </vt:lpstr>
      <vt:lpstr> 顺应新形势新要求   展现新作为新担当                         </vt:lpstr>
      <vt:lpstr> 顺应新形势新要求   展现新作为新担当                         </vt:lpstr>
      <vt:lpstr> 顺应新形势新要求   展现新作为新担当                         </vt:lpstr>
      <vt:lpstr> 顺应新形势新要求   展现新作为新担当                         </vt:lpstr>
      <vt:lpstr> 顺应新形势新要求   展现新作为新担当                         </vt:lpstr>
      <vt:lpstr> 顺应新形势新要求   展现新作为新担当                         </vt:lpstr>
      <vt:lpstr> 顺应新形势新要求   展现新作为新担当                         </vt:lpstr>
      <vt:lpstr>               </vt:lpstr>
      <vt:lpstr>中华人民共和国安全生产法2014           中华人民共和国安全生产法2021</vt:lpstr>
      <vt:lpstr>中华人民共和国安全生产法2014           中华人民共和国安全生产法2021</vt:lpstr>
      <vt:lpstr> 顺应新形势新要求   展现新作为新担当                         </vt:lpstr>
      <vt:lpstr>  安全生产事关：  社会稳定发展        </vt:lpstr>
      <vt:lpstr>  安全生产事关：  社会稳定发展       13 </vt:lpstr>
      <vt:lpstr>         </vt:lpstr>
      <vt:lpstr> 顺应新形势新要求   展现新作为新担当                         </vt:lpstr>
      <vt:lpstr>顺应新形势新要求   展示新作为新担当</vt:lpstr>
      <vt:lpstr> 顺应新形势新要求   展现新作为新担当                         </vt:lpstr>
      <vt:lpstr> 顺应新形势新要求   展现新作为新担当                         </vt:lpstr>
      <vt:lpstr> 顺应新形势新要求   展现新作为新担当                         </vt:lpstr>
      <vt:lpstr>顺应新形势新要求   展现新作为新担当 </vt:lpstr>
      <vt:lpstr>顺应新形势新要求   展现新作为新担当</vt:lpstr>
      <vt:lpstr>顺应新形势新要求   展现新作为新担当</vt:lpstr>
      <vt:lpstr>  顺应新形势新要求   展现新作为新担当 </vt:lpstr>
      <vt:lpstr>施工现场安全管理</vt:lpstr>
      <vt:lpstr>施工现场安全管理</vt:lpstr>
      <vt:lpstr>施工现场安全管理</vt:lpstr>
      <vt:lpstr>施工现场安全管理</vt:lpstr>
      <vt:lpstr>顺应新形势新要求   展现新作为新担当 </vt:lpstr>
      <vt:lpstr>顺应新形势新要求   展现新作为新担当</vt:lpstr>
      <vt:lpstr>安全生产管理“三会能力”建设 </vt:lpstr>
      <vt:lpstr>安全生产管理“三会能力”建设 </vt:lpstr>
      <vt:lpstr>安全生产管理“三会能力”建设 </vt:lpstr>
      <vt:lpstr>      贯彻落实《安全生产法》  推动安全发展</vt:lpstr>
      <vt:lpstr>      贯彻落实《安全生产法》  推动安全发展</vt:lpstr>
      <vt:lpstr>      贯彻落实《安全生产法》  推动安全发展</vt:lpstr>
      <vt:lpstr>      贯彻落实《安全生产法》  推动安全发展</vt:lpstr>
      <vt:lpstr>      贯彻落实《安全生产法》  推动安全发展</vt:lpstr>
      <vt:lpstr>  </vt:lpstr>
      <vt:lpstr>               </vt:lpstr>
      <vt:lpstr>顺应新形势新要求   展示新作为新担当</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贯彻落实《安全生产法》                推动安全发展</dc:title>
  <dc:creator>admin</dc:creator>
  <cp:lastModifiedBy>admin</cp:lastModifiedBy>
  <cp:revision>452</cp:revision>
  <dcterms:created xsi:type="dcterms:W3CDTF">2014-09-12T00:39:00Z</dcterms:created>
  <dcterms:modified xsi:type="dcterms:W3CDTF">2022-12-15T14:15:56Z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74280339EC524AE881B2B4CAADF70E81</vt:lpwstr>
  </property>
</Properties>
</file>