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handoutMasterIdLst>
    <p:handoutMasterId r:id="rId32"/>
  </p:handoutMasterIdLst>
  <p:sldIdLst>
    <p:sldId id="257" r:id="rId3"/>
    <p:sldId id="346" r:id="rId4"/>
    <p:sldId id="349" r:id="rId6"/>
    <p:sldId id="327" r:id="rId7"/>
    <p:sldId id="348" r:id="rId8"/>
    <p:sldId id="350" r:id="rId9"/>
    <p:sldId id="351" r:id="rId10"/>
    <p:sldId id="352" r:id="rId11"/>
    <p:sldId id="362" r:id="rId12"/>
    <p:sldId id="353" r:id="rId13"/>
    <p:sldId id="363" r:id="rId14"/>
    <p:sldId id="354" r:id="rId15"/>
    <p:sldId id="355" r:id="rId16"/>
    <p:sldId id="356" r:id="rId17"/>
    <p:sldId id="366" r:id="rId18"/>
    <p:sldId id="364" r:id="rId19"/>
    <p:sldId id="365" r:id="rId20"/>
    <p:sldId id="358" r:id="rId21"/>
    <p:sldId id="360" r:id="rId22"/>
    <p:sldId id="361" r:id="rId23"/>
    <p:sldId id="367" r:id="rId24"/>
    <p:sldId id="298" r:id="rId25"/>
    <p:sldId id="339" r:id="rId26"/>
    <p:sldId id="300" r:id="rId27"/>
    <p:sldId id="310" r:id="rId28"/>
    <p:sldId id="319" r:id="rId29"/>
    <p:sldId id="368" r:id="rId30"/>
    <p:sldId id="279" r:id="rId31"/>
  </p:sldIdLst>
  <p:sldSz cx="12192000" cy="6858000"/>
  <p:notesSz cx="6858000" cy="9144000"/>
  <p:embeddedFontLst>
    <p:embeddedFont>
      <p:font typeface="思源黑体 CN Bold" panose="020B0800000000000000" charset="-122"/>
      <p:bold r:id="rId36"/>
    </p:embeddedFont>
    <p:embeddedFont>
      <p:font typeface="微软雅黑" panose="020B0503020204020204" charset="-122"/>
      <p:regular r:id="rId37"/>
    </p:embeddedFont>
    <p:embeddedFont>
      <p:font typeface="黑体" panose="02010609060101010101" charset="-122"/>
      <p:regular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85" userDrawn="1">
          <p15:clr>
            <a:srgbClr val="A4A3A4"/>
          </p15:clr>
        </p15:guide>
        <p15:guide id="2" pos="38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CAAE"/>
    <a:srgbClr val="CAAF84"/>
    <a:srgbClr val="30559B"/>
    <a:srgbClr val="2D3D65"/>
    <a:srgbClr val="FFFFFF"/>
    <a:srgbClr val="DCDCDC"/>
    <a:srgbClr val="F0F0F0"/>
    <a:srgbClr val="E6E6E6"/>
    <a:srgbClr val="C8C8C8"/>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B373B9E-429D-4410-A77A-1C67836DE693}" styleName="表样式 1 25">
    <a:wholeTbl>
      <a:tcTxStyle>
        <a:fontRef idx="none">
          <a:srgbClr val="000000"/>
        </a:fontRef>
      </a:tcTxStyle>
      <a:tcStyle>
        <a:tcBdr>
          <a:left>
            <a:ln w="9525" cmpd="sng">
              <a:solidFill>
                <a:srgbClr val="1A356C"/>
              </a:solidFill>
            </a:ln>
          </a:left>
          <a:right>
            <a:ln w="9525" cmpd="sng">
              <a:solidFill>
                <a:srgbClr val="1A356C"/>
              </a:solidFill>
            </a:ln>
          </a:right>
          <a:top>
            <a:ln w="9525" cmpd="sng">
              <a:solidFill>
                <a:srgbClr val="1A356C"/>
              </a:solidFill>
            </a:ln>
          </a:top>
          <a:bottom>
            <a:ln w="9525" cmpd="sng">
              <a:solidFill>
                <a:srgbClr val="1A356C"/>
              </a:solidFill>
            </a:ln>
          </a:bottom>
          <a:insideH>
            <a:ln w="9525" cmpd="sng">
              <a:solidFill>
                <a:srgbClr val="1A356C">
                  <a:lumMod val="40000"/>
                  <a:lumOff val="60000"/>
                </a:srgbClr>
              </a:solidFill>
            </a:ln>
          </a:insideH>
          <a:insideV>
            <a:ln w="9525" cmpd="sng">
              <a:solidFill>
                <a:srgbClr val="1A356C">
                  <a:lumMod val="40000"/>
                  <a:lumOff val="60000"/>
                </a:srgbClr>
              </a:solidFill>
            </a:ln>
          </a:insideV>
        </a:tcBdr>
        <a:fill>
          <a:solidFill>
            <a:srgbClr val="FFFFFF"/>
          </a:solidFill>
        </a:fill>
      </a:tcStyle>
    </a:wholeTbl>
    <a:band2H>
      <a:tcStyle>
        <a:tcBdr/>
        <a:fill>
          <a:solidFill>
            <a:srgbClr val="1A356C">
              <a:lumMod val="10000"/>
              <a:lumOff val="90000"/>
            </a:srgbClr>
          </a:solidFill>
        </a:fill>
      </a:tcStyle>
    </a:band2H>
    <a:band1V>
      <a:tcStyle>
        <a:tcBdr>
          <a:left>
            <a:ln w="9525" cmpd="sng">
              <a:solidFill>
                <a:srgbClr val="1A356C"/>
              </a:solidFill>
            </a:ln>
          </a:left>
          <a:right>
            <a:ln w="9525" cmpd="sng">
              <a:solidFill>
                <a:srgbClr val="1A356C"/>
              </a:solidFill>
            </a:ln>
          </a:right>
          <a:top>
            <a:ln w="9525" cmpd="sng">
              <a:solidFill>
                <a:srgbClr val="1A356C"/>
              </a:solidFill>
            </a:ln>
          </a:top>
          <a:bottom>
            <a:ln w="9525" cmpd="sng">
              <a:solidFill>
                <a:srgbClr val="1A356C"/>
              </a:solidFill>
            </a:ln>
          </a:bottom>
          <a:insideH>
            <a:ln w="9525" cmpd="sng">
              <a:solidFill>
                <a:srgbClr val="1A356C">
                  <a:lumMod val="40000"/>
                  <a:lumOff val="60000"/>
                </a:srgbClr>
              </a:solidFill>
            </a:ln>
          </a:insideH>
          <a:insideV>
            <a:ln w="9525" cmpd="sng">
              <a:solidFill>
                <a:srgbClr val="1A356C">
                  <a:lumMod val="40000"/>
                  <a:lumOff val="60000"/>
                </a:srgbClr>
              </a:solidFill>
            </a:ln>
          </a:insideV>
        </a:tcBdr>
        <a:fill>
          <a:solidFill>
            <a:srgbClr val="1A356C">
              <a:lumMod val="10000"/>
              <a:lumOff val="90000"/>
            </a:srgbClr>
          </a:solidFill>
        </a:fill>
      </a:tcStyle>
    </a:band1V>
    <a:band2V>
      <a:tcStyle>
        <a:tcBdr>
          <a:left>
            <a:ln w="9525" cmpd="sng">
              <a:solidFill>
                <a:srgbClr val="1A356C">
                  <a:lumMod val="40000"/>
                  <a:lumOff val="60000"/>
                </a:srgbClr>
              </a:solidFill>
            </a:ln>
          </a:left>
          <a:right>
            <a:ln w="9525" cmpd="sng">
              <a:solidFill>
                <a:srgbClr val="1A356C">
                  <a:lumMod val="40000"/>
                  <a:lumOff val="60000"/>
                </a:srgbClr>
              </a:solidFill>
            </a:ln>
          </a:right>
          <a:top>
            <a:ln w="9525" cmpd="sng">
              <a:solidFill>
                <a:srgbClr val="1A356C"/>
              </a:solidFill>
            </a:ln>
          </a:top>
          <a:bottom>
            <a:ln w="9525" cmpd="sng">
              <a:solidFill>
                <a:srgbClr val="1A356C"/>
              </a:solidFill>
            </a:ln>
          </a:bottom>
          <a:insideH>
            <a:ln w="9525" cmpd="sng">
              <a:solidFill>
                <a:srgbClr val="1A356C">
                  <a:lumMod val="40000"/>
                  <a:lumOff val="60000"/>
                </a:srgbClr>
              </a:solidFill>
            </a:ln>
          </a:insideH>
          <a:insideV>
            <a:ln>
              <a:noFill/>
            </a:ln>
          </a:insideV>
        </a:tcBdr>
      </a:tcStyle>
    </a:band2V>
    <a:lastCol>
      <a:tcTxStyle b="on">
        <a:fontRef idx="none">
          <a:srgbClr val="08090C"/>
        </a:fontRef>
      </a:tcTxStyle>
      <a:tcStyle>
        <a:tcBdr>
          <a:left>
            <a:ln w="9525" cmpd="sng">
              <a:solidFill>
                <a:srgbClr val="1A356C">
                  <a:lumMod val="40000"/>
                  <a:lumOff val="60000"/>
                </a:srgbClr>
              </a:solidFill>
            </a:ln>
          </a:left>
          <a:right>
            <a:ln w="9525" cmpd="sng">
              <a:solidFill>
                <a:srgbClr val="1A356C"/>
              </a:solidFill>
            </a:ln>
          </a:right>
          <a:top>
            <a:ln w="9525" cmpd="sng">
              <a:solidFill>
                <a:srgbClr val="1A356C"/>
              </a:solidFill>
            </a:ln>
          </a:top>
          <a:bottom>
            <a:ln w="9525" cmpd="sng">
              <a:solidFill>
                <a:srgbClr val="1A356C"/>
              </a:solidFill>
            </a:ln>
          </a:bottom>
          <a:insideH>
            <a:ln w="9525" cmpd="sng">
              <a:solidFill>
                <a:srgbClr val="1A356C">
                  <a:lumMod val="40000"/>
                  <a:lumOff val="60000"/>
                </a:srgbClr>
              </a:solidFill>
            </a:ln>
          </a:insideH>
          <a:insideV>
            <a:ln>
              <a:noFill/>
            </a:ln>
          </a:insideV>
        </a:tcBdr>
        <a:fill>
          <a:solidFill>
            <a:srgbClr val="1A356C">
              <a:lumMod val="20000"/>
              <a:lumOff val="80000"/>
            </a:srgbClr>
          </a:solidFill>
        </a:fill>
      </a:tcStyle>
    </a:lastCol>
    <a:firstCol>
      <a:tcTxStyle b="on">
        <a:fontRef idx="none">
          <a:srgbClr val="08090C"/>
        </a:fontRef>
      </a:tcTxStyle>
      <a:tcStyle>
        <a:tcBdr>
          <a:left>
            <a:ln w="9525" cmpd="sng">
              <a:solidFill>
                <a:srgbClr val="1A356C"/>
              </a:solidFill>
            </a:ln>
          </a:left>
          <a:right>
            <a:ln w="9525" cmpd="sng">
              <a:solidFill>
                <a:srgbClr val="1A356C">
                  <a:lumMod val="40000"/>
                  <a:lumOff val="60000"/>
                </a:srgbClr>
              </a:solidFill>
            </a:ln>
          </a:right>
          <a:top>
            <a:ln w="9525" cmpd="sng">
              <a:solidFill>
                <a:srgbClr val="1A356C"/>
              </a:solidFill>
            </a:ln>
          </a:top>
          <a:bottom>
            <a:ln w="9525" cmpd="sng">
              <a:solidFill>
                <a:srgbClr val="1A356C"/>
              </a:solidFill>
            </a:ln>
          </a:bottom>
          <a:insideH>
            <a:ln w="9525" cmpd="sng">
              <a:solidFill>
                <a:srgbClr val="1A356C">
                  <a:lumMod val="40000"/>
                  <a:lumOff val="60000"/>
                </a:srgbClr>
              </a:solidFill>
            </a:ln>
          </a:insideH>
          <a:insideV>
            <a:ln>
              <a:noFill/>
            </a:ln>
          </a:insideV>
        </a:tcBdr>
        <a:fill>
          <a:solidFill>
            <a:srgbClr val="1A356C">
              <a:lumMod val="20000"/>
              <a:lumOff val="80000"/>
            </a:srgbClr>
          </a:solidFill>
        </a:fill>
      </a:tcStyle>
    </a:firstCol>
    <a:lastRow>
      <a:tcTxStyle b="on">
        <a:fontRef idx="none">
          <a:srgbClr val="1A356C"/>
        </a:fontRef>
      </a:tcTxStyle>
      <a:tcStyle>
        <a:tcBdr>
          <a:left>
            <a:ln w="9525" cmpd="sng">
              <a:solidFill>
                <a:srgbClr val="1A356C"/>
              </a:solidFill>
            </a:ln>
          </a:left>
          <a:right>
            <a:ln w="9525" cmpd="sng">
              <a:solidFill>
                <a:srgbClr val="1A356C"/>
              </a:solidFill>
            </a:ln>
          </a:right>
          <a:top>
            <a:ln w="9525" cmpd="sng">
              <a:solidFill>
                <a:srgbClr val="1A356C"/>
              </a:solidFill>
            </a:ln>
          </a:top>
          <a:bottom>
            <a:ln w="9525" cmpd="sng">
              <a:solidFill>
                <a:srgbClr val="1A356C"/>
              </a:solidFill>
            </a:ln>
          </a:bottom>
          <a:insideH>
            <a:ln>
              <a:noFill/>
            </a:ln>
          </a:insideH>
          <a:insideV>
            <a:ln>
              <a:noFill/>
            </a:ln>
          </a:insideV>
        </a:tcBdr>
        <a:fill>
          <a:solidFill>
            <a:srgbClr val="FFFFFF"/>
          </a:solidFill>
        </a:fill>
      </a:tcStyle>
    </a:lastRow>
    <a:firstRow>
      <a:tcTxStyle b="on">
        <a:fontRef idx="none">
          <a:srgbClr val="FFFFFF"/>
        </a:fontRef>
      </a:tcTxStyle>
      <a:tcStyle>
        <a:tcBdr>
          <a:left>
            <a:ln w="9525" cmpd="sng">
              <a:solidFill>
                <a:srgbClr val="1A356C"/>
              </a:solidFill>
            </a:ln>
          </a:left>
          <a:right>
            <a:ln w="9525" cmpd="sng">
              <a:solidFill>
                <a:srgbClr val="1A356C"/>
              </a:solidFill>
            </a:ln>
          </a:right>
          <a:top>
            <a:ln w="9525" cmpd="sng">
              <a:solidFill>
                <a:srgbClr val="1A356C"/>
              </a:solidFill>
            </a:ln>
          </a:top>
          <a:bottom>
            <a:ln w="9525" cmpd="sng">
              <a:solidFill>
                <a:srgbClr val="1A356C"/>
              </a:solidFill>
            </a:ln>
          </a:bottom>
          <a:insideH>
            <a:ln>
              <a:noFill/>
            </a:ln>
          </a:insideH>
          <a:insideV>
            <a:ln w="9525" cmpd="sng">
              <a:solidFill>
                <a:srgbClr val="1A356C">
                  <a:lumMod val="40000"/>
                  <a:lumOff val="60000"/>
                </a:srgbClr>
              </a:solidFill>
            </a:ln>
          </a:insideV>
        </a:tcBdr>
        <a:fill>
          <a:solidFill>
            <a:srgbClr val="1A356C"/>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1885"/>
        <p:guide pos="382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9" Type="http://schemas.openxmlformats.org/officeDocument/2006/relationships/tags" Target="tags/tag108.xml"/><Relationship Id="rId38" Type="http://schemas.openxmlformats.org/officeDocument/2006/relationships/font" Target="fonts/font3.fntdata"/><Relationship Id="rId37" Type="http://schemas.openxmlformats.org/officeDocument/2006/relationships/font" Target="fonts/font2.fntdata"/><Relationship Id="rId36" Type="http://schemas.openxmlformats.org/officeDocument/2006/relationships/font" Target="fonts/font1.fntdata"/><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charset="-122"/>
              <a:ea typeface="思源黑体 CN Bold" panose="020B0800000000000000" charset="-122"/>
              <a:cs typeface="思源黑体 CN Bold" panose="020B08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charset="-122"/>
              </a:rPr>
            </a:fld>
            <a:endParaRPr lang="zh-CN" altLang="en-US">
              <a:cs typeface="思源黑体 CN Bold" panose="020B08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charset="-122"/>
              <a:ea typeface="思源黑体 CN Bold" panose="020B0800000000000000" charset="-122"/>
              <a:cs typeface="思源黑体 CN Bold" panose="020B08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charset="-122"/>
              </a:rPr>
            </a:fld>
            <a:endParaRPr lang="zh-CN" altLang="en-US">
              <a:cs typeface="思源黑体 CN Bold" panose="020B08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charset="-122"/>
                <a:ea typeface="思源黑体 CN Bold" panose="020B0800000000000000" charset="-122"/>
                <a:cs typeface="思源黑体 CN Bold" panose="020B08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charset="-122"/>
                <a:ea typeface="思源黑体 CN Bold" panose="020B0800000000000000" charset="-122"/>
                <a:cs typeface="思源黑体 CN Bold" panose="020B0800000000000000"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charset="-122"/>
                <a:ea typeface="思源黑体 CN Bold" panose="020B0800000000000000" charset="-122"/>
                <a:cs typeface="思源黑体 CN Bold" panose="020B08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charset="-122"/>
                <a:ea typeface="思源黑体 CN Bold" panose="020B0800000000000000" charset="-122"/>
                <a:cs typeface="思源黑体 CN Bold" panose="020B0800000000000000"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a:lvl2pPr marL="457200" algn="l" defTabSz="914400" rtl="0" eaLnBrk="1" latinLnBrk="0" hangingPunct="1">
      <a:defRPr sz="1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2pPr>
    <a:lvl3pPr marL="914400" algn="l" defTabSz="914400" rtl="0" eaLnBrk="1" latinLnBrk="0" hangingPunct="1">
      <a:defRPr sz="1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3pPr>
    <a:lvl4pPr marL="1371600" algn="l" defTabSz="914400" rtl="0" eaLnBrk="1" latinLnBrk="0" hangingPunct="1">
      <a:defRPr sz="1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4pPr>
    <a:lvl5pPr marL="1828800" algn="l" defTabSz="914400" rtl="0" eaLnBrk="1" latinLnBrk="0" hangingPunct="1">
      <a:defRPr sz="1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城市居住区规划设计标准</a:t>
            </a:r>
            <a:r>
              <a:rPr lang="en-US" altLang="zh-CN"/>
              <a:t>GB50180-2018</a:t>
            </a:r>
            <a:r>
              <a:rPr lang="zh-CN" altLang="en-US"/>
              <a:t>中的强条没有提到废止？？。涵盖建筑、市政、消防、节能等多个领域。《建筑与市政地基基础通用规范》（</a:t>
            </a:r>
            <a:r>
              <a:rPr lang="en-US" altLang="zh-CN"/>
              <a:t>GB 55003-2021</a:t>
            </a:r>
            <a:r>
              <a:rPr lang="zh-CN" altLang="en-US"/>
              <a:t>）实施时间：</a:t>
            </a:r>
            <a:r>
              <a:rPr lang="en-US" altLang="zh-CN"/>
              <a:t>2022</a:t>
            </a:r>
            <a:r>
              <a:rPr lang="zh-CN" altLang="en-US"/>
              <a:t>年</a:t>
            </a:r>
            <a:r>
              <a:rPr lang="en-US" altLang="zh-CN"/>
              <a:t>1</a:t>
            </a:r>
            <a:r>
              <a:rPr lang="zh-CN" altLang="en-US"/>
              <a:t>月</a:t>
            </a:r>
            <a:r>
              <a:rPr lang="en-US" altLang="zh-CN"/>
              <a:t>1</a:t>
            </a:r>
            <a:r>
              <a:rPr lang="zh-CN" altLang="en-US"/>
              <a:t>日。《园林绿化工程项目规范》（</a:t>
            </a:r>
            <a:r>
              <a:rPr lang="en-US" altLang="zh-CN"/>
              <a:t>GB 55014-2021</a:t>
            </a:r>
            <a:r>
              <a:rPr lang="zh-CN" altLang="en-US"/>
              <a:t>）实施时间：</a:t>
            </a:r>
            <a:r>
              <a:rPr lang="en-US" altLang="zh-CN"/>
              <a:t>2022</a:t>
            </a:r>
            <a:r>
              <a:rPr lang="zh-CN" altLang="en-US"/>
              <a:t>年</a:t>
            </a:r>
            <a:r>
              <a:rPr lang="en-US" altLang="zh-CN"/>
              <a:t>1</a:t>
            </a:r>
            <a:r>
              <a:rPr lang="zh-CN" altLang="en-US"/>
              <a:t>月</a:t>
            </a:r>
            <a:r>
              <a:rPr lang="en-US" altLang="zh-CN"/>
              <a:t>1</a:t>
            </a:r>
            <a:r>
              <a:rPr lang="zh-CN" altLang="en-US"/>
              <a:t>日，建筑防火通用规范</a:t>
            </a:r>
            <a:r>
              <a:rPr lang="en-US" altLang="zh-CN"/>
              <a:t>GB55037-2022</a:t>
            </a:r>
            <a:r>
              <a:rPr lang="zh-CN" altLang="en-US"/>
              <a:t>实施时间：</a:t>
            </a:r>
            <a:r>
              <a:rPr lang="en-US" altLang="zh-CN"/>
              <a:t>2023</a:t>
            </a:r>
            <a:r>
              <a:rPr lang="zh-CN" altLang="en-US"/>
              <a:t>年</a:t>
            </a:r>
            <a:r>
              <a:rPr lang="en-US" altLang="zh-CN"/>
              <a:t>6</a:t>
            </a:r>
            <a:r>
              <a:rPr lang="zh-CN" altLang="en-US"/>
              <a:t>月</a:t>
            </a:r>
            <a:r>
              <a:rPr lang="en-US" altLang="zh-CN"/>
              <a:t>1</a:t>
            </a:r>
            <a:r>
              <a:rPr lang="zh-CN" altLang="en-US"/>
              <a:t>日，《建筑节能与可再生能源利用通用规范》（</a:t>
            </a:r>
            <a:r>
              <a:rPr lang="en-US" altLang="zh-CN"/>
              <a:t>GB 55015-2021</a:t>
            </a:r>
            <a:r>
              <a:rPr lang="zh-CN" altLang="en-US"/>
              <a:t>）实施时间：</a:t>
            </a:r>
            <a:r>
              <a:rPr lang="en-US" altLang="zh-CN"/>
              <a:t>2022</a:t>
            </a:r>
            <a:r>
              <a:rPr lang="zh-CN" altLang="en-US"/>
              <a:t>年</a:t>
            </a:r>
            <a:r>
              <a:rPr lang="en-US" altLang="zh-CN"/>
              <a:t>4</a:t>
            </a:r>
            <a:r>
              <a:rPr lang="zh-CN" altLang="en-US"/>
              <a:t>月</a:t>
            </a:r>
            <a:r>
              <a:rPr lang="en-US" altLang="zh-CN"/>
              <a:t>1</a:t>
            </a:r>
            <a:r>
              <a:rPr lang="zh-CN" altLang="en-US"/>
              <a:t>日。</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目的：应对老龄化社会需求，规范系统强化适老化设计。方便搀扶老年人进出，或乘坐轮椅进出。</a:t>
            </a:r>
            <a:r>
              <a:rPr lang="zh-CN" altLang="en-US">
                <a:sym typeface="+mn-ea"/>
              </a:rPr>
              <a:t>住宅设计规范</a:t>
            </a:r>
            <a:r>
              <a:rPr lang="en-US" altLang="zh-CN">
                <a:sym typeface="+mn-ea"/>
              </a:rPr>
              <a:t>50096-2011</a:t>
            </a:r>
            <a:r>
              <a:rPr lang="zh-CN" altLang="en-US">
                <a:sym typeface="+mn-ea"/>
              </a:rPr>
              <a:t>第</a:t>
            </a:r>
            <a:r>
              <a:rPr lang="en-US" altLang="zh-CN">
                <a:sym typeface="+mn-ea"/>
              </a:rPr>
              <a:t>5.8.7</a:t>
            </a:r>
            <a:r>
              <a:rPr lang="zh-CN" altLang="en-US">
                <a:sym typeface="+mn-ea"/>
              </a:rPr>
              <a:t>条由门洞口宽改为通行净宽；新规更合理。门窗生产规范不同，门框宽超过</a:t>
            </a:r>
            <a:r>
              <a:rPr lang="en-US" altLang="zh-CN">
                <a:sym typeface="+mn-ea"/>
              </a:rPr>
              <a:t>10CM</a:t>
            </a:r>
            <a:r>
              <a:rPr lang="zh-CN" altLang="en-US">
                <a:sym typeface="+mn-ea"/>
              </a:rPr>
              <a:t>。</a:t>
            </a:r>
            <a:r>
              <a:rPr lang="zh-CN" altLang="en-US">
                <a:highlight>
                  <a:srgbClr val="00FFFF"/>
                </a:highlight>
              </a:rPr>
              <a:t>。</a:t>
            </a:r>
            <a:r>
              <a:rPr lang="zh-CN" altLang="en-US">
                <a:highlight>
                  <a:srgbClr val="000000">
                    <a:alpha val="0"/>
                  </a:srgbClr>
                </a:highlight>
              </a:rPr>
              <a:t>摩擦系数（</a:t>
            </a:r>
            <a:r>
              <a:rPr lang="en-US" altLang="zh-CN">
                <a:highlight>
                  <a:srgbClr val="000000">
                    <a:alpha val="0"/>
                  </a:srgbClr>
                </a:highlight>
              </a:rPr>
              <a:t>Coefficient of Friction</a:t>
            </a:r>
            <a:r>
              <a:rPr lang="zh-CN" altLang="en-US">
                <a:highlight>
                  <a:srgbClr val="000000">
                    <a:alpha val="0"/>
                  </a:srgbClr>
                </a:highlight>
              </a:rPr>
              <a:t>，</a:t>
            </a:r>
            <a:r>
              <a:rPr lang="en-US" altLang="zh-CN">
                <a:highlight>
                  <a:srgbClr val="000000">
                    <a:alpha val="0"/>
                  </a:srgbClr>
                </a:highlight>
              </a:rPr>
              <a:t> COF</a:t>
            </a:r>
            <a:r>
              <a:rPr lang="zh-CN" altLang="en-US">
                <a:highlight>
                  <a:srgbClr val="000000">
                    <a:alpha val="0"/>
                  </a:srgbClr>
                </a:highlight>
              </a:rPr>
              <a:t>）</a:t>
            </a:r>
            <a:endParaRPr lang="zh-CN" altLang="en-US">
              <a:highlight>
                <a:srgbClr val="000000">
                  <a:alpha val="0"/>
                </a:srgbClr>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GB50368-2005</a:t>
            </a:r>
            <a:r>
              <a:rPr lang="zh-CN" altLang="en-US"/>
              <a:t>第</a:t>
            </a:r>
            <a:r>
              <a:rPr lang="en-US" altLang="zh-CN"/>
              <a:t>5.1.5</a:t>
            </a:r>
            <a:r>
              <a:rPr lang="zh-CN" altLang="en-US"/>
              <a:t>条，栏杆高度由</a:t>
            </a:r>
            <a:r>
              <a:rPr lang="en-US" altLang="zh-CN"/>
              <a:t>7</a:t>
            </a:r>
            <a:r>
              <a:rPr lang="zh-CN" altLang="en-US"/>
              <a:t>层级以上的</a:t>
            </a:r>
            <a:r>
              <a:rPr lang="en-US" altLang="zh-CN"/>
              <a:t>1.1</a:t>
            </a:r>
            <a:r>
              <a:rPr lang="zh-CN" altLang="en-US"/>
              <a:t>米，六层级以下的</a:t>
            </a:r>
            <a:r>
              <a:rPr lang="en-US" altLang="zh-CN"/>
              <a:t>1.05</a:t>
            </a:r>
            <a:r>
              <a:rPr lang="zh-CN" altLang="en-US"/>
              <a:t>米统一改为</a:t>
            </a:r>
            <a:r>
              <a:rPr lang="en-US" altLang="zh-CN"/>
              <a:t>1.2</a:t>
            </a:r>
            <a:r>
              <a:rPr lang="zh-CN" altLang="en-US"/>
              <a:t>米。</a:t>
            </a:r>
            <a:r>
              <a:rPr lang="zh-CN" altLang="en-US">
                <a:sym typeface="+mn-ea"/>
              </a:rPr>
              <a:t>老龄化社会的需要。文字和数据的严谨：入户层不含跃层，轿厢尺寸满足急救需要。可容纳担架的电梯轿厢尺寸</a:t>
            </a:r>
            <a:r>
              <a:rPr lang="en-US" altLang="zh-CN">
                <a:sym typeface="+mn-ea"/>
              </a:rPr>
              <a:t>1.6X1.5</a:t>
            </a:r>
            <a:r>
              <a:rPr lang="zh-CN" altLang="en-US">
                <a:sym typeface="+mn-ea"/>
              </a:rPr>
              <a:t>米，载重</a:t>
            </a:r>
            <a:r>
              <a:rPr lang="en-US" altLang="zh-CN">
                <a:sym typeface="+mn-ea"/>
              </a:rPr>
              <a:t>1000KG</a:t>
            </a:r>
            <a:r>
              <a:rPr lang="zh-CN" altLang="en-US">
                <a:sym typeface="+mn-ea"/>
              </a:rPr>
              <a:t>。急救担架及担架车常规尺寸为</a:t>
            </a:r>
            <a:r>
              <a:rPr lang="en-US" altLang="zh-CN">
                <a:sym typeface="+mn-ea"/>
              </a:rPr>
              <a:t>1.95X0.55</a:t>
            </a:r>
            <a:r>
              <a:rPr lang="zh-CN" altLang="en-US">
                <a:sym typeface="+mn-ea"/>
              </a:rPr>
              <a:t>米、</a:t>
            </a:r>
            <a:r>
              <a:rPr lang="en-US" altLang="zh-CN">
                <a:sym typeface="+mn-ea"/>
              </a:rPr>
              <a:t>1.95X0.85</a:t>
            </a:r>
            <a:r>
              <a:rPr lang="zh-CN" altLang="en-US">
                <a:sym typeface="+mn-ea"/>
              </a:rPr>
              <a:t>米。</a:t>
            </a:r>
            <a:r>
              <a:rPr lang="zh-CN" altLang="en-US">
                <a:latin typeface="微软雅黑" panose="020B0503020204020204" charset="-122"/>
                <a:ea typeface="微软雅黑" panose="020B0503020204020204" charset="-122"/>
                <a:cs typeface="微软雅黑" panose="020B0503020204020204" charset="-122"/>
                <a:sym typeface="+mn-ea"/>
              </a:rPr>
              <a:t>（如门净宽不大于</a:t>
            </a:r>
            <a:r>
              <a:rPr lang="en-US" altLang="zh-CN">
                <a:latin typeface="微软雅黑" panose="020B0503020204020204" charset="-122"/>
                <a:ea typeface="微软雅黑" panose="020B0503020204020204" charset="-122"/>
                <a:cs typeface="微软雅黑" panose="020B0503020204020204" charset="-122"/>
                <a:sym typeface="+mn-ea"/>
              </a:rPr>
              <a:t>1.6</a:t>
            </a:r>
            <a:r>
              <a:rPr lang="zh-CN" altLang="en-US">
                <a:latin typeface="微软雅黑" panose="020B0503020204020204" charset="-122"/>
                <a:ea typeface="微软雅黑" panose="020B0503020204020204" charset="-122"/>
                <a:cs typeface="微软雅黑" panose="020B0503020204020204" charset="-122"/>
                <a:sym typeface="+mn-ea"/>
              </a:rPr>
              <a:t>米，只能是子母门）</a:t>
            </a:r>
            <a:endParaRPr lang="zh-CN" altLang="en-US">
              <a:sym typeface="+mn-ea"/>
            </a:endParaRPr>
          </a:p>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由垂直杆件满足严格的垂直度要求改为竖向杆件可能包含非严格垂直的纵向构件（如倾斜支撑）。</a:t>
            </a:r>
            <a:r>
              <a:rPr lang="zh-CN" altLang="en-US">
                <a:sym typeface="+mn-ea"/>
              </a:rPr>
              <a:t>防滑等级</a:t>
            </a:r>
            <a:r>
              <a:rPr lang="en-US" altLang="zh-CN">
                <a:sym typeface="+mn-ea"/>
              </a:rPr>
              <a:t>≥R10</a:t>
            </a:r>
            <a:r>
              <a:rPr lang="zh-CN" altLang="en-US">
                <a:sym typeface="+mn-ea"/>
              </a:rPr>
              <a:t>级（对应倾斜角</a:t>
            </a:r>
            <a:r>
              <a:rPr lang="en-US" altLang="zh-CN">
                <a:sym typeface="+mn-ea"/>
              </a:rPr>
              <a:t>≥6</a:t>
            </a:r>
            <a:r>
              <a:rPr lang="en-US" altLang="en-US">
                <a:sym typeface="+mn-ea"/>
              </a:rPr>
              <a:t>°</a:t>
            </a:r>
            <a:r>
              <a:rPr lang="zh-CN" altLang="en-US">
                <a:sym typeface="+mn-ea"/>
              </a:rPr>
              <a:t>时不打滑）</a:t>
            </a:r>
            <a:r>
              <a:rPr lang="en-US" altLang="zh-CN">
                <a:sym typeface="+mn-ea"/>
              </a:rPr>
              <a:t>≈ </a:t>
            </a:r>
            <a:r>
              <a:rPr lang="zh-CN" altLang="en-US">
                <a:sym typeface="+mn-ea"/>
              </a:rPr>
              <a:t>静摩擦系数</a:t>
            </a:r>
            <a:r>
              <a:rPr lang="en-US" altLang="zh-CN">
                <a:sym typeface="+mn-ea"/>
              </a:rPr>
              <a:t>≥0.6</a:t>
            </a:r>
            <a:r>
              <a:rPr lang="zh-CN" altLang="en-US">
                <a:sym typeface="+mn-ea"/>
              </a:rPr>
              <a:t>，常见瓷砖标注：防滑砖通常标注</a:t>
            </a:r>
            <a:r>
              <a:rPr lang="en-US" altLang="zh-CN">
                <a:sym typeface="+mn-ea"/>
              </a:rPr>
              <a:t>"R10"</a:t>
            </a:r>
            <a:r>
              <a:rPr lang="zh-CN" altLang="en-US">
                <a:sym typeface="+mn-ea"/>
              </a:rPr>
              <a:t>或</a:t>
            </a:r>
            <a:r>
              <a:rPr lang="en-US" altLang="zh-CN">
                <a:sym typeface="+mn-ea"/>
              </a:rPr>
              <a:t>"R11"</a:t>
            </a:r>
            <a:r>
              <a:rPr lang="zh-CN" altLang="en-US">
                <a:sym typeface="+mn-ea"/>
              </a:rPr>
              <a:t>（</a:t>
            </a:r>
            <a:r>
              <a:rPr lang="en-US" altLang="zh-CN">
                <a:sym typeface="+mn-ea"/>
              </a:rPr>
              <a:t>R11</a:t>
            </a:r>
            <a:r>
              <a:rPr lang="zh-CN" altLang="en-US">
                <a:sym typeface="+mn-ea"/>
              </a:rPr>
              <a:t>级更优，</a:t>
            </a:r>
            <a:r>
              <a:rPr lang="en-US" altLang="zh-CN">
                <a:sym typeface="+mn-ea"/>
              </a:rPr>
              <a:t>COF≈0.7+</a:t>
            </a:r>
            <a:r>
              <a:rPr lang="zh-CN" altLang="en-US">
                <a:sym typeface="+mn-ea"/>
              </a:rPr>
              <a:t>）。石材：荔枝面花岗岩（</a:t>
            </a:r>
            <a:r>
              <a:rPr lang="en-US" altLang="zh-CN">
                <a:sym typeface="+mn-ea"/>
              </a:rPr>
              <a:t>G3</a:t>
            </a:r>
            <a:r>
              <a:rPr lang="zh-CN" altLang="en-US">
                <a:sym typeface="+mn-ea"/>
              </a:rPr>
              <a:t>级）摆式摩擦仪实测</a:t>
            </a:r>
            <a:r>
              <a:rPr lang="en-US" altLang="zh-CN">
                <a:sym typeface="+mn-ea"/>
              </a:rPr>
              <a:t>COF=0.65</a:t>
            </a:r>
            <a:r>
              <a:rPr lang="zh-CN" altLang="en-US">
                <a:sym typeface="+mn-ea"/>
              </a:rPr>
              <a:t>；防滑地坪：环氧金刚砂地坪（</a:t>
            </a:r>
            <a:r>
              <a:rPr lang="en-US" altLang="zh-CN">
                <a:sym typeface="+mn-ea"/>
              </a:rPr>
              <a:t>0.7-0.9</a:t>
            </a:r>
            <a:r>
              <a:rPr lang="zh-CN" altLang="en-US">
                <a:sym typeface="+mn-ea"/>
              </a:rPr>
              <a:t>）。注：</a:t>
            </a:r>
            <a:r>
              <a:rPr lang="en-US" altLang="zh-CN">
                <a:sym typeface="+mn-ea"/>
              </a:rPr>
              <a:t>COF≥0.6</a:t>
            </a:r>
            <a:r>
              <a:rPr lang="zh-CN" altLang="en-US">
                <a:sym typeface="+mn-ea"/>
              </a:rPr>
              <a:t>是最低安全要求，对于老年公寓、医院等场所，建议选用</a:t>
            </a:r>
            <a:r>
              <a:rPr lang="en-US" altLang="zh-CN">
                <a:sym typeface="+mn-ea"/>
              </a:rPr>
              <a:t>COF≥0.8</a:t>
            </a:r>
            <a:r>
              <a:rPr lang="zh-CN" altLang="en-US">
                <a:sym typeface="+mn-ea"/>
              </a:rPr>
              <a:t>（</a:t>
            </a:r>
            <a:r>
              <a:rPr lang="en-US" altLang="zh-CN">
                <a:sym typeface="+mn-ea"/>
              </a:rPr>
              <a:t>R11</a:t>
            </a:r>
            <a:r>
              <a:rPr lang="zh-CN" altLang="en-US">
                <a:sym typeface="+mn-ea"/>
              </a:rPr>
              <a:t>级或</a:t>
            </a:r>
            <a:r>
              <a:rPr lang="en-US" altLang="zh-CN">
                <a:sym typeface="+mn-ea"/>
              </a:rPr>
              <a:t>G4</a:t>
            </a:r>
            <a:r>
              <a:rPr lang="zh-CN" altLang="en-US">
                <a:sym typeface="+mn-ea"/>
              </a:rPr>
              <a:t>级）材料。</a:t>
            </a:r>
            <a:endParaRPr lang="zh-CN" altLang="en-US">
              <a:sym typeface="+mn-e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北侧凹口是否算天井？有待进一步探讨明确。实心楼板厚度不应小于</a:t>
            </a:r>
            <a:r>
              <a:rPr lang="en-US" altLang="zh-CN"/>
              <a:t>100mm</a:t>
            </a:r>
            <a:r>
              <a:rPr lang="zh-CN" altLang="en-US"/>
              <a:t>；而旧规的要求不应小于</a:t>
            </a:r>
            <a:r>
              <a:rPr lang="en-US" altLang="zh-CN"/>
              <a:t>60mm</a:t>
            </a:r>
            <a:r>
              <a:rPr lang="zh-CN" altLang="en-US"/>
              <a:t>。楼板厚度的提高有望解决长期困扰居民的隔音难题。</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latin typeface="微软雅黑" panose="020B0503020204020204" charset="-122"/>
                <a:ea typeface="微软雅黑" panose="020B0503020204020204" charset="-122"/>
                <a:cs typeface="微软雅黑" panose="020B0503020204020204" charset="-122"/>
                <a:sym typeface="+mn-ea"/>
              </a:rPr>
              <a:t>120</a:t>
            </a:r>
            <a:r>
              <a:rPr lang="zh-CN" altLang="en-US">
                <a:latin typeface="微软雅黑" panose="020B0503020204020204" charset="-122"/>
                <a:ea typeface="微软雅黑" panose="020B0503020204020204" charset="-122"/>
                <a:cs typeface="微软雅黑" panose="020B0503020204020204" charset="-122"/>
                <a:sym typeface="+mn-ea"/>
              </a:rPr>
              <a:t>厚钢筋混凝土楼板</a:t>
            </a:r>
            <a:r>
              <a:rPr lang="en-US" altLang="zh-CN">
                <a:latin typeface="微软雅黑" panose="020B0503020204020204" charset="-122"/>
                <a:ea typeface="微软雅黑" panose="020B0503020204020204" charset="-122"/>
                <a:cs typeface="微软雅黑" panose="020B0503020204020204" charset="-122"/>
                <a:sym typeface="+mn-ea"/>
              </a:rPr>
              <a:t>+40</a:t>
            </a:r>
            <a:r>
              <a:rPr lang="zh-CN" altLang="en-US">
                <a:latin typeface="微软雅黑" panose="020B0503020204020204" charset="-122"/>
                <a:ea typeface="微软雅黑" panose="020B0503020204020204" charset="-122"/>
                <a:cs typeface="微软雅黑" panose="020B0503020204020204" charset="-122"/>
                <a:sym typeface="+mn-ea"/>
              </a:rPr>
              <a:t>细石混凝土面层的</a:t>
            </a:r>
            <a:r>
              <a:rPr lang="zh-CN" altLang="en-US">
                <a:highlight>
                  <a:srgbClr val="00FFFF"/>
                </a:highlight>
                <a:latin typeface="微软雅黑" panose="020B0503020204020204" charset="-122"/>
                <a:ea typeface="微软雅黑" panose="020B0503020204020204" charset="-122"/>
                <a:cs typeface="微软雅黑" panose="020B0503020204020204" charset="-122"/>
                <a:sym typeface="+mn-ea"/>
              </a:rPr>
              <a:t>分</a:t>
            </a:r>
            <a:r>
              <a:rPr lang="zh-CN" altLang="en-US">
                <a:solidFill>
                  <a:srgbClr val="FF0000"/>
                </a:solidFill>
                <a:highlight>
                  <a:srgbClr val="00FFFF"/>
                </a:highlight>
                <a:latin typeface="微软雅黑" panose="020B0503020204020204" charset="-122"/>
                <a:ea typeface="微软雅黑" panose="020B0503020204020204" charset="-122"/>
                <a:cs typeface="微软雅黑" panose="020B0503020204020204" charset="-122"/>
                <a:sym typeface="+mn-ea"/>
              </a:rPr>
              <a:t>户楼板</a:t>
            </a:r>
            <a:r>
              <a:rPr lang="zh-CN" altLang="en-US">
                <a:highlight>
                  <a:srgbClr val="00FFFF"/>
                </a:highlight>
                <a:latin typeface="微软雅黑" panose="020B0503020204020204" charset="-122"/>
                <a:ea typeface="微软雅黑" panose="020B0503020204020204" charset="-122"/>
                <a:cs typeface="微软雅黑" panose="020B0503020204020204" charset="-122"/>
                <a:sym typeface="+mn-ea"/>
              </a:rPr>
              <a:t>空气声隔声性能</a:t>
            </a:r>
            <a:r>
              <a:rPr lang="zh-CN" altLang="en-US">
                <a:latin typeface="微软雅黑" panose="020B0503020204020204" charset="-122"/>
                <a:ea typeface="微软雅黑" panose="020B0503020204020204" charset="-122"/>
                <a:cs typeface="微软雅黑" panose="020B0503020204020204" charset="-122"/>
                <a:sym typeface="+mn-ea"/>
              </a:rPr>
              <a:t>能做到</a:t>
            </a:r>
            <a:r>
              <a:rPr lang="en-US" altLang="zh-CN">
                <a:latin typeface="微软雅黑" panose="020B0503020204020204" charset="-122"/>
                <a:ea typeface="微软雅黑" panose="020B0503020204020204" charset="-122"/>
                <a:cs typeface="微软雅黑" panose="020B0503020204020204" charset="-122"/>
                <a:sym typeface="+mn-ea"/>
              </a:rPr>
              <a:t>50−52dB</a:t>
            </a:r>
            <a:r>
              <a:rPr lang="zh-CN" altLang="en-US">
                <a:latin typeface="微软雅黑" panose="020B0503020204020204" charset="-122"/>
                <a:ea typeface="微软雅黑" panose="020B0503020204020204" charset="-122"/>
                <a:cs typeface="微软雅黑" panose="020B0503020204020204" charset="-122"/>
                <a:sym typeface="+mn-ea"/>
              </a:rPr>
              <a:t>，满足要求。</a:t>
            </a:r>
            <a:r>
              <a:rPr lang="en-US" altLang="zh-CN">
                <a:latin typeface="微软雅黑" panose="020B0503020204020204" charset="-122"/>
                <a:ea typeface="微软雅黑" panose="020B0503020204020204" charset="-122"/>
                <a:cs typeface="微软雅黑" panose="020B0503020204020204" charset="-122"/>
                <a:sym typeface="+mn-ea"/>
              </a:rPr>
              <a:t>100</a:t>
            </a:r>
            <a:r>
              <a:rPr lang="zh-CN" altLang="en-US">
                <a:latin typeface="微软雅黑" panose="020B0503020204020204" charset="-122"/>
                <a:ea typeface="微软雅黑" panose="020B0503020204020204" charset="-122"/>
                <a:cs typeface="微软雅黑" panose="020B0503020204020204" charset="-122"/>
                <a:sym typeface="+mn-ea"/>
              </a:rPr>
              <a:t>厚楼板加</a:t>
            </a:r>
            <a:r>
              <a:rPr lang="en-US" altLang="zh-CN">
                <a:latin typeface="微软雅黑" panose="020B0503020204020204" charset="-122"/>
                <a:ea typeface="微软雅黑" panose="020B0503020204020204" charset="-122"/>
                <a:cs typeface="微软雅黑" panose="020B0503020204020204" charset="-122"/>
                <a:sym typeface="+mn-ea"/>
              </a:rPr>
              <a:t>20</a:t>
            </a:r>
            <a:r>
              <a:rPr lang="zh-CN" altLang="en-US">
                <a:latin typeface="微软雅黑" panose="020B0503020204020204" charset="-122"/>
                <a:ea typeface="微软雅黑" panose="020B0503020204020204" charset="-122"/>
                <a:cs typeface="微软雅黑" panose="020B0503020204020204" charset="-122"/>
                <a:sym typeface="+mn-ea"/>
              </a:rPr>
              <a:t>厚砂浆找平的</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计权标准化</a:t>
            </a:r>
            <a:r>
              <a:rPr lang="zh-CN" altLang="en-US">
                <a:solidFill>
                  <a:srgbClr val="FF0000"/>
                </a:solidFill>
                <a:highlight>
                  <a:srgbClr val="00FFFF"/>
                </a:highlight>
                <a:latin typeface="微软雅黑" panose="020B0503020204020204" charset="-122"/>
                <a:ea typeface="微软雅黑" panose="020B0503020204020204" charset="-122"/>
                <a:cs typeface="微软雅黑" panose="020B0503020204020204" charset="-122"/>
                <a:sym typeface="+mn-ea"/>
              </a:rPr>
              <a:t>撞击声</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压级通常在</a:t>
            </a:r>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 76-79dB </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范围内，浮筑地板构造：</a:t>
            </a:r>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100mm</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楼板</a:t>
            </a:r>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 </a:t>
            </a:r>
            <a:r>
              <a:rPr lang="en-US" altLang="en-US">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a:solidFill>
                  <a:srgbClr val="FF0000"/>
                </a:solidFill>
                <a:highlight>
                  <a:srgbClr val="00FFFF"/>
                </a:highlight>
                <a:latin typeface="微软雅黑" panose="020B0503020204020204" charset="-122"/>
                <a:ea typeface="微软雅黑" panose="020B0503020204020204" charset="-122"/>
                <a:cs typeface="微软雅黑" panose="020B0503020204020204" charset="-122"/>
                <a:sym typeface="+mn-ea"/>
              </a:rPr>
              <a:t> 3mm</a:t>
            </a:r>
            <a:r>
              <a:rPr lang="zh-CN" altLang="en-US">
                <a:solidFill>
                  <a:srgbClr val="FF0000"/>
                </a:solidFill>
                <a:highlight>
                  <a:srgbClr val="00FFFF"/>
                </a:highlight>
                <a:latin typeface="微软雅黑" panose="020B0503020204020204" charset="-122"/>
                <a:ea typeface="微软雅黑" panose="020B0503020204020204" charset="-122"/>
                <a:cs typeface="微软雅黑" panose="020B0503020204020204" charset="-122"/>
                <a:sym typeface="+mn-ea"/>
              </a:rPr>
              <a:t>隔声垫（如</a:t>
            </a:r>
            <a:r>
              <a:rPr lang="en-US" altLang="zh-CN">
                <a:solidFill>
                  <a:srgbClr val="FF0000"/>
                </a:solidFill>
                <a:highlight>
                  <a:srgbClr val="00FFFF"/>
                </a:highlight>
                <a:latin typeface="微软雅黑" panose="020B0503020204020204" charset="-122"/>
                <a:ea typeface="微软雅黑" panose="020B0503020204020204" charset="-122"/>
                <a:cs typeface="微软雅黑" panose="020B0503020204020204" charset="-122"/>
                <a:sym typeface="+mn-ea"/>
              </a:rPr>
              <a:t>EPDM</a:t>
            </a:r>
            <a:r>
              <a:rPr lang="zh-CN" altLang="en-US">
                <a:solidFill>
                  <a:srgbClr val="FF0000"/>
                </a:solidFill>
                <a:highlight>
                  <a:srgbClr val="00FFFF"/>
                </a:highlight>
                <a:latin typeface="微软雅黑" panose="020B0503020204020204" charset="-122"/>
                <a:ea typeface="微软雅黑" panose="020B0503020204020204" charset="-122"/>
                <a:cs typeface="微软雅黑" panose="020B0503020204020204" charset="-122"/>
                <a:sym typeface="+mn-ea"/>
              </a:rPr>
              <a:t>橡胶即三元乙丙橡胶）</a:t>
            </a:r>
            <a:r>
              <a:rPr lang="en-US" altLang="en-US">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 40mm</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细石混凝土</a:t>
            </a:r>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 </a:t>
            </a:r>
            <a:r>
              <a:rPr lang="en-US" altLang="en-US">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 </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地面装饰层，</a:t>
            </a:r>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L n,w</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降至</a:t>
            </a:r>
            <a:r>
              <a:rPr lang="en-US" altLang="zh-CN">
                <a:solidFill>
                  <a:srgbClr val="FF0000"/>
                </a:solidFill>
                <a:highlight>
                  <a:srgbClr val="00FFFF"/>
                </a:highlight>
                <a:latin typeface="微软雅黑" panose="020B0503020204020204" charset="-122"/>
                <a:ea typeface="微软雅黑" panose="020B0503020204020204" charset="-122"/>
                <a:cs typeface="微软雅黑" panose="020B0503020204020204" charset="-122"/>
                <a:sym typeface="+mn-ea"/>
              </a:rPr>
              <a:t> 62-65dB</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（满足住宅要求，成本增加：</a:t>
            </a:r>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120-180</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元</a:t>
            </a:r>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zuomu</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柞木</a:t>
            </a:r>
            <a:endParaRPr lang="zh-CN" altLang="en-US">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latin typeface="微软雅黑" panose="020B0503020204020204" charset="-122"/>
                <a:ea typeface="微软雅黑" panose="020B0503020204020204" charset="-122"/>
                <a:cs typeface="微软雅黑" panose="020B0503020204020204" charset="-122"/>
                <a:sym typeface="+mn-ea"/>
              </a:rPr>
              <a:t>楼板的</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计权标准化撞击声压级不应大于</a:t>
            </a:r>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75dB</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2010</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年国务院办公厅《关于进一步推进墙体材料革新和推广节能建筑的通知》规定：</a:t>
            </a:r>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2010</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年底，中国境内的所有城市都要禁止使用实心粘土砖。裁量</a:t>
            </a:r>
            <a:endParaRPr lang="zh-CN" altLang="en-US">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latin typeface="微软雅黑" panose="020B0503020204020204" charset="-122"/>
                <a:ea typeface="微软雅黑" panose="020B0503020204020204" charset="-122"/>
                <a:cs typeface="微软雅黑" panose="020B0503020204020204" charset="-122"/>
                <a:sym typeface="+mn-ea"/>
              </a:rPr>
              <a:t>楼板的</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计权标准化撞击声压级不应大于</a:t>
            </a:r>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75dB</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zh-CN" altLang="en-US">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1</a:t>
            </a:r>
            <a:r>
              <a:rPr lang="zh-CN" altLang="en-US"/>
              <a:t>解决水压不足的问题，消除烦心事，提升居住体验。</a:t>
            </a:r>
            <a:r>
              <a:rPr lang="en-US" altLang="zh-CN"/>
              <a:t>2</a:t>
            </a:r>
            <a:r>
              <a:rPr lang="zh-CN" altLang="en-US"/>
              <a:t>解决有害气体串味问题，杜绝病菌污染，保障居住环境质量，提升健康水平。</a:t>
            </a:r>
            <a:r>
              <a:rPr lang="en-US" altLang="zh-CN"/>
              <a:t>3</a:t>
            </a:r>
            <a:r>
              <a:rPr lang="zh-CN" altLang="en-US"/>
              <a:t>解决噪音滋扰问题，消除耳边烦恼。</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按照民用建筑电气设计标准</a:t>
            </a:r>
            <a:r>
              <a:rPr lang="en-US" altLang="zh-CN">
                <a:sym typeface="+mn-ea"/>
              </a:rPr>
              <a:t>GB51348-2019</a:t>
            </a:r>
            <a:r>
              <a:rPr lang="zh-CN" altLang="en-US">
                <a:sym typeface="+mn-ea"/>
              </a:rPr>
              <a:t>要求一类高层应按一级做，没多少内容不麻烦。铜材质导体要求，</a:t>
            </a:r>
            <a:r>
              <a:rPr lang="zh-CN" altLang="en-US"/>
              <a:t>安徽省地标：住宅设计标准</a:t>
            </a:r>
            <a:r>
              <a:rPr lang="en-US" altLang="zh-CN"/>
              <a:t>DB34/T3467-2019</a:t>
            </a:r>
            <a:r>
              <a:rPr lang="zh-CN" altLang="en-US"/>
              <a:t>第</a:t>
            </a:r>
            <a:r>
              <a:rPr lang="en-US" altLang="zh-CN"/>
              <a:t>9.1.14</a:t>
            </a:r>
            <a:r>
              <a:rPr lang="zh-CN" altLang="en-US"/>
              <a:t>条要求一致。</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回路多了，使用控制方便、故障影响范围小，安全可靠性能高。其他功能用房的电源插座</a:t>
            </a:r>
            <a:r>
              <a:rPr lang="zh-CN" altLang="en-US">
                <a:latin typeface="微软雅黑" panose="020B0503020204020204" charset="-122"/>
                <a:ea typeface="微软雅黑" panose="020B0503020204020204" charset="-122"/>
                <a:cs typeface="微软雅黑" panose="020B0503020204020204" charset="-122"/>
                <a:sym typeface="+mn-ea"/>
              </a:rPr>
              <a:t>回路、卧室、书房、客厅、卫生间等都是单独回路，超过</a:t>
            </a:r>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2kW</a:t>
            </a:r>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及以上功率的用电设备都要设单独回路。住宅电气总控制箱内。</a:t>
            </a:r>
            <a:r>
              <a:rPr lang="zh-CN" altLang="en-US"/>
              <a:t>当有突发事件时，可及时对外联络。这一新要求有助于提升住户的安全感。</a:t>
            </a:r>
            <a:endParaRPr lang="zh-CN" altLang="en-US">
              <a:highlight>
                <a:srgbClr val="00FFFF"/>
              </a:high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2020</a:t>
            </a:r>
            <a:r>
              <a:rPr lang="zh-CN" altLang="en-US"/>
              <a:t>年</a:t>
            </a:r>
            <a:r>
              <a:rPr lang="en-US" altLang="zh-CN"/>
              <a:t>06</a:t>
            </a:r>
            <a:r>
              <a:rPr lang="zh-CN" altLang="en-US"/>
              <a:t>月</a:t>
            </a:r>
            <a:r>
              <a:rPr lang="en-US" altLang="zh-CN"/>
              <a:t>25</a:t>
            </a:r>
            <a:r>
              <a:rPr lang="zh-CN" altLang="en-US"/>
              <a:t>日实施，是对</a:t>
            </a:r>
            <a:r>
              <a:rPr lang="en-US" altLang="zh-CN"/>
              <a:t>06</a:t>
            </a:r>
            <a:r>
              <a:rPr lang="zh-CN" altLang="en-US"/>
              <a:t>年</a:t>
            </a:r>
            <a:r>
              <a:rPr lang="en-US" altLang="zh-CN"/>
              <a:t>03</a:t>
            </a:r>
            <a:r>
              <a:rPr lang="zh-CN" altLang="en-US"/>
              <a:t>月实施的住宅建筑规范、</a:t>
            </a:r>
            <a:r>
              <a:rPr lang="en-US" altLang="zh-CN"/>
              <a:t>12</a:t>
            </a:r>
            <a:r>
              <a:rPr lang="zh-CN" altLang="en-US"/>
              <a:t>年</a:t>
            </a:r>
            <a:r>
              <a:rPr lang="en-US" altLang="zh-CN"/>
              <a:t>08</a:t>
            </a:r>
            <a:r>
              <a:rPr lang="zh-CN" altLang="en-US"/>
              <a:t>月实施的住宅设计规范的补充提升。</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2020</a:t>
            </a:r>
            <a:r>
              <a:rPr lang="zh-CN" altLang="en-US"/>
              <a:t>年</a:t>
            </a:r>
            <a:r>
              <a:rPr lang="en-US" altLang="zh-CN"/>
              <a:t>6</a:t>
            </a:r>
            <a:r>
              <a:rPr lang="zh-CN" altLang="en-US"/>
              <a:t>月</a:t>
            </a:r>
            <a:r>
              <a:rPr lang="en-US" altLang="zh-CN"/>
              <a:t>25</a:t>
            </a:r>
            <a:r>
              <a:rPr lang="zh-CN" altLang="en-US"/>
              <a:t>日执行</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highlight>
                  <a:srgbClr val="00FFFF"/>
                </a:highlight>
                <a:sym typeface="+mn-ea"/>
              </a:rPr>
              <a:t>新规范提高了住宅标准的底线，将推动住宅高质量发展，有助于提高居民在居住方面的获得感和满意度。在新规范的推动下，居民将住上更加安全、舒适、绿色、智慧的</a:t>
            </a:r>
            <a:r>
              <a:rPr lang="en-US" altLang="zh-CN">
                <a:highlight>
                  <a:srgbClr val="00FFFF"/>
                </a:highlight>
                <a:sym typeface="+mn-ea"/>
              </a:rPr>
              <a:t>“</a:t>
            </a:r>
            <a:r>
              <a:rPr lang="zh-CN" altLang="en-US">
                <a:highlight>
                  <a:srgbClr val="00FFFF"/>
                </a:highlight>
                <a:sym typeface="+mn-ea"/>
              </a:rPr>
              <a:t>好房子</a:t>
            </a:r>
            <a:r>
              <a:rPr lang="en-US" altLang="zh-CN">
                <a:highlight>
                  <a:srgbClr val="00FFFF"/>
                </a:highlight>
                <a:sym typeface="+mn-ea"/>
              </a:rPr>
              <a:t>”</a:t>
            </a:r>
            <a:r>
              <a:rPr lang="zh-CN" altLang="en-US">
                <a:highlight>
                  <a:srgbClr val="00FFFF"/>
                </a:highlight>
                <a:sym typeface="+mn-ea"/>
              </a:rPr>
              <a:t>。</a:t>
            </a:r>
            <a:endParaRPr lang="zh-CN" altLang="en-US"/>
          </a:p>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b="1">
                <a:sym typeface="+mn-ea"/>
              </a:rPr>
              <a:t>全文约</a:t>
            </a:r>
            <a:r>
              <a:rPr lang="en-US" altLang="zh-CN" b="1">
                <a:sym typeface="+mn-ea"/>
              </a:rPr>
              <a:t>11167</a:t>
            </a:r>
            <a:r>
              <a:rPr lang="zh-CN" altLang="en-US" b="1">
                <a:sym typeface="+mn-ea"/>
              </a:rPr>
              <a:t>字，</a:t>
            </a:r>
            <a:r>
              <a:rPr lang="en-US" altLang="zh-CN" b="1">
                <a:latin typeface="微软雅黑" panose="020B0503020204020204" charset="-122"/>
                <a:ea typeface="微软雅黑" panose="020B0503020204020204" charset="-122"/>
                <a:cs typeface="微软雅黑" panose="020B0503020204020204" charset="-122"/>
                <a:sym typeface="+mn-ea"/>
              </a:rPr>
              <a:t>   </a:t>
            </a:r>
            <a:r>
              <a:rPr lang="zh-CN" altLang="en-US" b="1">
                <a:latin typeface="微软雅黑" panose="020B0503020204020204" charset="-122"/>
                <a:ea typeface="微软雅黑" panose="020B0503020204020204" charset="-122"/>
                <a:cs typeface="微软雅黑" panose="020B0503020204020204" charset="-122"/>
                <a:sym typeface="+mn-ea"/>
              </a:rPr>
              <a:t>前两章是通用模式，后面五章分为规、建、结、环境、设备</a:t>
            </a:r>
            <a:r>
              <a:rPr lang="zh-CN" altLang="en-US">
                <a:latin typeface="微软雅黑" panose="020B0503020204020204" charset="-122"/>
                <a:ea typeface="微软雅黑" panose="020B0503020204020204" charset="-122"/>
                <a:cs typeface="微软雅黑" panose="020B0503020204020204" charset="-122"/>
                <a:sym typeface="+mn-ea"/>
              </a:rPr>
              <a:t>（</a:t>
            </a:r>
            <a:r>
              <a:rPr lang="en-US" altLang="zh-CN">
                <a:latin typeface="微软雅黑" panose="020B0503020204020204" charset="-122"/>
                <a:ea typeface="微软雅黑" panose="020B0503020204020204" charset="-122"/>
                <a:cs typeface="微软雅黑" panose="020B0503020204020204" charset="-122"/>
                <a:sym typeface="+mn-ea"/>
              </a:rPr>
              <a:t>GB 55038-2025</a:t>
            </a:r>
            <a:r>
              <a:rPr lang="zh-CN" altLang="en-US">
                <a:latin typeface="微软雅黑" panose="020B0503020204020204" charset="-122"/>
                <a:ea typeface="微软雅黑" panose="020B0503020204020204" charset="-122"/>
                <a:cs typeface="微软雅黑" panose="020B0503020204020204" charset="-122"/>
                <a:sym typeface="+mn-ea"/>
              </a:rPr>
              <a:t>）差</a:t>
            </a:r>
            <a:r>
              <a:rPr lang="en-US" altLang="zh-CN">
                <a:latin typeface="微软雅黑" panose="020B0503020204020204" charset="-122"/>
                <a:ea typeface="微软雅黑" panose="020B0503020204020204" charset="-122"/>
                <a:cs typeface="微软雅黑" panose="020B0503020204020204" charset="-122"/>
                <a:sym typeface="+mn-ea"/>
              </a:rPr>
              <a:t>20</a:t>
            </a:r>
            <a:r>
              <a:rPr lang="zh-CN" altLang="en-US">
                <a:latin typeface="微软雅黑" panose="020B0503020204020204" charset="-122"/>
                <a:ea typeface="微软雅黑" panose="020B0503020204020204" charset="-122"/>
                <a:cs typeface="微软雅黑" panose="020B0503020204020204" charset="-122"/>
                <a:sym typeface="+mn-ea"/>
              </a:rPr>
              <a:t>年，（</a:t>
            </a:r>
            <a:r>
              <a:rPr lang="en-US" altLang="zh-CN">
                <a:latin typeface="微软雅黑" panose="020B0503020204020204" charset="-122"/>
                <a:ea typeface="微软雅黑" panose="020B0503020204020204" charset="-122"/>
                <a:cs typeface="微软雅黑" panose="020B0503020204020204" charset="-122"/>
                <a:sym typeface="+mn-ea"/>
              </a:rPr>
              <a:t>GB 50368-2005</a:t>
            </a:r>
            <a:r>
              <a:rPr lang="zh-CN" altLang="en-US">
                <a:latin typeface="微软雅黑" panose="020B0503020204020204" charset="-122"/>
                <a:ea typeface="微软雅黑" panose="020B0503020204020204" charset="-122"/>
                <a:cs typeface="微软雅黑" panose="020B0503020204020204" charset="-122"/>
                <a:sym typeface="+mn-ea"/>
              </a:rPr>
              <a:t>）住宅建筑规范编制目的：规范住宅的基本功能和性能要求，符合节能、节地、节水、节材的要求。</a:t>
            </a:r>
            <a:r>
              <a:rPr lang="zh-CN" altLang="en-US">
                <a:latin typeface="微软雅黑" panose="020B0503020204020204" charset="-122"/>
                <a:ea typeface="微软雅黑" panose="020B0503020204020204" charset="-122"/>
                <a:cs typeface="微软雅黑" panose="020B0503020204020204" charset="-122"/>
                <a:sym typeface="+mn-ea"/>
              </a:rPr>
              <a:t>（</a:t>
            </a:r>
            <a:r>
              <a:rPr lang="en-US" altLang="zh-CN">
                <a:latin typeface="微软雅黑" panose="020B0503020204020204" charset="-122"/>
                <a:ea typeface="微软雅黑" panose="020B0503020204020204" charset="-122"/>
                <a:cs typeface="微软雅黑" panose="020B0503020204020204" charset="-122"/>
                <a:sym typeface="+mn-ea"/>
              </a:rPr>
              <a:t>GB 50096-2011</a:t>
            </a:r>
            <a:r>
              <a:rPr lang="zh-CN" altLang="en-US">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住宅设计规范编制目的：保障居民的基本住房条件和功能质量，使住宅设计满足安全、卫生、适用、经济等性能要求。现规范目的与</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好房子</a:t>
            </a:r>
            <a:r>
              <a:rPr lang="en-US" altLang="zh-CN">
                <a:latin typeface="微软雅黑" panose="020B0503020204020204" charset="-122"/>
                <a:ea typeface="微软雅黑" panose="020B0503020204020204" charset="-122"/>
                <a:cs typeface="微软雅黑" panose="020B0503020204020204" charset="-122"/>
                <a:sym typeface="+mn-ea"/>
              </a:rPr>
              <a:t>”</a:t>
            </a:r>
            <a:r>
              <a:rPr lang="zh-CN" altLang="en-US">
                <a:latin typeface="微软雅黑" panose="020B0503020204020204" charset="-122"/>
                <a:ea typeface="微软雅黑" panose="020B0503020204020204" charset="-122"/>
                <a:cs typeface="微软雅黑" panose="020B0503020204020204" charset="-122"/>
                <a:sym typeface="+mn-ea"/>
              </a:rPr>
              <a:t>要求目标是一致的。</a:t>
            </a:r>
            <a:endParaRPr lang="en-US" altLang="zh-CN">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强调居民居住环境的底线保障，气候三区，夏热冬冷区。防水工程设计工作年限的提高，这将在很大程度上提高住宅建筑的品质。</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algn="l">
              <a:buNone/>
            </a:pPr>
            <a:r>
              <a:rPr lang="zh-CN" altLang="en-US" b="1" u="sng">
                <a:solidFill>
                  <a:srgbClr val="C00000"/>
                </a:solidFill>
                <a:latin typeface="微软雅黑" panose="020B0503020204020204" charset="-122"/>
                <a:ea typeface="微软雅黑" panose="020B0503020204020204" charset="-122"/>
                <a:cs typeface="微软雅黑" panose="020B0503020204020204" charset="-122"/>
                <a:sym typeface="+mn-ea"/>
              </a:rPr>
              <a:t>使用要求，明确不得擅自拆改占用以及影响消防、安全的行为</a:t>
            </a:r>
            <a:r>
              <a:rPr lang="zh-CN" altLang="en-US">
                <a:sym typeface="+mn-ea"/>
              </a:rPr>
              <a:t>。总计</a:t>
            </a:r>
            <a:r>
              <a:rPr lang="en-US" altLang="zh-CN">
                <a:sym typeface="+mn-ea"/>
              </a:rPr>
              <a:t>131.7</a:t>
            </a:r>
            <a:r>
              <a:rPr lang="zh-CN" altLang="en-US">
                <a:sym typeface="+mn-ea"/>
              </a:rPr>
              <a:t>万人，屯溪区</a:t>
            </a:r>
            <a:r>
              <a:rPr lang="en-US" altLang="zh-CN">
                <a:sym typeface="+mn-ea"/>
              </a:rPr>
              <a:t>30.5</a:t>
            </a:r>
            <a:r>
              <a:rPr lang="zh-CN" altLang="en-US">
                <a:sym typeface="+mn-ea"/>
              </a:rPr>
              <a:t>、黄山区</a:t>
            </a:r>
            <a:r>
              <a:rPr lang="en-US" altLang="zh-CN">
                <a:sym typeface="+mn-ea"/>
              </a:rPr>
              <a:t>14.5</a:t>
            </a:r>
            <a:r>
              <a:rPr lang="zh-CN" altLang="en-US">
                <a:sym typeface="+mn-ea"/>
              </a:rPr>
              <a:t>、徽州区</a:t>
            </a:r>
            <a:r>
              <a:rPr lang="en-US" altLang="zh-CN">
                <a:sym typeface="+mn-ea"/>
              </a:rPr>
              <a:t>9.9</a:t>
            </a:r>
            <a:r>
              <a:rPr lang="zh-CN" altLang="en-US">
                <a:sym typeface="+mn-ea"/>
              </a:rPr>
              <a:t>、歙县</a:t>
            </a:r>
            <a:r>
              <a:rPr lang="en-US" altLang="zh-CN">
                <a:sym typeface="+mn-ea"/>
              </a:rPr>
              <a:t>34.9</a:t>
            </a:r>
            <a:r>
              <a:rPr lang="zh-CN" altLang="en-US">
                <a:sym typeface="+mn-ea"/>
              </a:rPr>
              <a:t>、休宁</a:t>
            </a:r>
            <a:r>
              <a:rPr lang="en-US" altLang="zh-CN">
                <a:sym typeface="+mn-ea"/>
              </a:rPr>
              <a:t>20.4</a:t>
            </a:r>
            <a:r>
              <a:rPr lang="zh-CN" altLang="en-US">
                <a:sym typeface="+mn-ea"/>
              </a:rPr>
              <a:t>、黟县</a:t>
            </a:r>
            <a:r>
              <a:rPr lang="en-US" altLang="zh-CN">
                <a:sym typeface="+mn-ea"/>
              </a:rPr>
              <a:t>7.4</a:t>
            </a:r>
            <a:r>
              <a:rPr lang="zh-CN" altLang="en-US">
                <a:sym typeface="+mn-ea"/>
              </a:rPr>
              <a:t>、祁门县</a:t>
            </a:r>
            <a:r>
              <a:rPr lang="en-US" altLang="zh-CN">
                <a:sym typeface="+mn-ea"/>
              </a:rPr>
              <a:t>14.1</a:t>
            </a:r>
            <a:r>
              <a:rPr lang="zh-CN" altLang="en-US">
                <a:sym typeface="+mn-ea"/>
              </a:rPr>
              <a:t>万人。</a:t>
            </a:r>
            <a:endParaRPr lang="zh-CN" altLang="en-US"/>
          </a:p>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城市居住区规划设计标准</a:t>
            </a:r>
            <a:r>
              <a:rPr lang="en-US" altLang="zh-CN"/>
              <a:t>GB50180-</a:t>
            </a:r>
            <a:r>
              <a:rPr lang="en-US" altLang="zh-CN">
                <a:highlight>
                  <a:srgbClr val="00FFFF"/>
                </a:highlight>
              </a:rPr>
              <a:t>2018</a:t>
            </a:r>
            <a:r>
              <a:rPr lang="zh-CN" altLang="en-US"/>
              <a:t>，表</a:t>
            </a:r>
            <a:r>
              <a:rPr lang="en-US" altLang="zh-CN"/>
              <a:t>4.0.2</a:t>
            </a:r>
            <a:r>
              <a:rPr lang="zh-CN" altLang="en-US"/>
              <a:t>和表</a:t>
            </a:r>
            <a:r>
              <a:rPr lang="en-US" altLang="zh-CN"/>
              <a:t>4.0.3</a:t>
            </a:r>
            <a:r>
              <a:rPr lang="zh-CN" altLang="en-US"/>
              <a:t>一样，抄了规划师的作业。对容积率这一块没有调整改动，土地开发强度太高。中国城市的问题就在于无节制的高层低密度房地产开发模式。低层高密度、混合街区、围合式布局很困难实现。日照要求</a:t>
            </a:r>
            <a:r>
              <a:rPr lang="en-US" altLang="zh-CN">
                <a:sym typeface="+mn-ea"/>
              </a:rPr>
              <a:t>GB50180-2018</a:t>
            </a:r>
            <a:r>
              <a:rPr lang="zh-CN" altLang="en-US"/>
              <a:t>第</a:t>
            </a:r>
            <a:r>
              <a:rPr lang="en-US" altLang="zh-CN"/>
              <a:t>4.0.9</a:t>
            </a:r>
            <a:r>
              <a:rPr lang="zh-CN" altLang="en-US"/>
              <a:t>条一样，提高城区或镇区常住人口规模和日照时间。比住宅建筑规范</a:t>
            </a:r>
            <a:r>
              <a:rPr lang="en-US" altLang="zh-CN"/>
              <a:t>GB50368-2005</a:t>
            </a:r>
            <a:r>
              <a:rPr lang="zh-CN" altLang="en-US"/>
              <a:t>第</a:t>
            </a:r>
            <a:r>
              <a:rPr lang="en-US" altLang="zh-CN"/>
              <a:t>4.1.1</a:t>
            </a:r>
            <a:r>
              <a:rPr lang="zh-CN" altLang="en-US"/>
              <a:t>条好。大城市、中小城市</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适老化做出明确规定。住宅建筑规范</a:t>
            </a:r>
            <a:r>
              <a:rPr lang="en-US" altLang="zh-CN">
                <a:sym typeface="+mn-ea"/>
              </a:rPr>
              <a:t>GB50368-2005</a:t>
            </a:r>
            <a:r>
              <a:rPr lang="zh-CN" altLang="en-US"/>
              <a:t>，第</a:t>
            </a:r>
            <a:r>
              <a:rPr lang="en-US" altLang="zh-CN"/>
              <a:t>4.1.2</a:t>
            </a:r>
            <a:r>
              <a:rPr lang="zh-CN" altLang="en-US"/>
              <a:t>条，明确了建筑外墙至道路的距离，规定了道路性质、建筑高度、退让要求。</a:t>
            </a:r>
            <a:endParaRPr lang="en-US" altLang="zh-CN" strike="sngStrik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信报箱改为快递箱。三同步只提了两个：同步规划、同步建设、</a:t>
            </a:r>
            <a:r>
              <a:rPr lang="zh-CN" altLang="en-US" strike="sngStrike"/>
              <a:t>同期交付</a:t>
            </a:r>
            <a:endParaRPr lang="en-US" altLang="zh-CN" strike="sngStrik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住宅建筑规范</a:t>
            </a:r>
            <a:r>
              <a:rPr lang="en-US" altLang="zh-CN">
                <a:sym typeface="+mn-ea"/>
              </a:rPr>
              <a:t>GB50368-2005</a:t>
            </a:r>
            <a:r>
              <a:rPr lang="zh-CN" altLang="en-US"/>
              <a:t>，第</a:t>
            </a:r>
            <a:r>
              <a:rPr lang="en-US" altLang="zh-CN"/>
              <a:t>5.1.6</a:t>
            </a:r>
            <a:r>
              <a:rPr lang="zh-CN" altLang="en-US"/>
              <a:t>条由</a:t>
            </a:r>
            <a:r>
              <a:rPr lang="en-US" altLang="zh-CN"/>
              <a:t>2.4</a:t>
            </a:r>
            <a:r>
              <a:rPr lang="zh-CN" altLang="en-US"/>
              <a:t>米增加至</a:t>
            </a:r>
            <a:r>
              <a:rPr lang="en-US" altLang="zh-CN"/>
              <a:t>2.6</a:t>
            </a:r>
            <a:r>
              <a:rPr lang="zh-CN" altLang="en-US"/>
              <a:t>米，</a:t>
            </a:r>
            <a:r>
              <a:rPr lang="en-US" altLang="zh-CN"/>
              <a:t>2.1</a:t>
            </a:r>
            <a:r>
              <a:rPr lang="zh-CN" altLang="en-US"/>
              <a:t>米增加至</a:t>
            </a:r>
            <a:r>
              <a:rPr lang="en-US" altLang="zh-CN"/>
              <a:t>2.2</a:t>
            </a:r>
            <a:r>
              <a:rPr lang="zh-CN" altLang="en-US"/>
              <a:t>米。建筑高度定义：平屋面室外设计地面至其屋面面层的高度。坡屋面室外设计地面至其檐口与屋脊的平均高度。住宅设计规范</a:t>
            </a:r>
            <a:r>
              <a:rPr lang="en-US" altLang="zh-CN"/>
              <a:t>GB50096-2011</a:t>
            </a:r>
            <a:r>
              <a:rPr lang="zh-CN" altLang="en-US"/>
              <a:t>第</a:t>
            </a:r>
            <a:r>
              <a:rPr lang="en-US" altLang="zh-CN"/>
              <a:t>5.2.1</a:t>
            </a:r>
            <a:r>
              <a:rPr lang="zh-CN" altLang="en-US"/>
              <a:t>条。</a:t>
            </a:r>
            <a:r>
              <a:rPr lang="zh-CN" altLang="en-US">
                <a:highlight>
                  <a:srgbClr val="00FFFF"/>
                </a:highlight>
                <a:sym typeface="+mn-ea"/>
              </a:rPr>
              <a:t>注意</a:t>
            </a:r>
            <a:r>
              <a:rPr lang="en-US" altLang="zh-CN"/>
              <a:t>5.3.1</a:t>
            </a:r>
            <a:r>
              <a:rPr lang="zh-CN" altLang="en-US"/>
              <a:t>条</a:t>
            </a:r>
            <a:r>
              <a:rPr lang="zh-CN" altLang="en-US">
                <a:highlight>
                  <a:srgbClr val="00FFFF"/>
                </a:highlight>
              </a:rPr>
              <a:t>成套住宅的厨房不应小于</a:t>
            </a:r>
            <a:r>
              <a:rPr lang="en-US" altLang="zh-CN">
                <a:highlight>
                  <a:srgbClr val="00FFFF"/>
                </a:highlight>
              </a:rPr>
              <a:t>4.0</a:t>
            </a:r>
            <a:r>
              <a:rPr lang="zh-CN" altLang="en-US">
                <a:highlight>
                  <a:srgbClr val="00FFFF"/>
                </a:highlight>
              </a:rPr>
              <a:t>㎡。</a:t>
            </a:r>
            <a:endParaRPr lang="zh-CN" altLang="en-US">
              <a:highlight>
                <a:srgbClr val="000000">
                  <a:alpha val="0"/>
                </a:srgbClr>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思源黑体 CN Bold" panose="020B0800000000000000" charset="-122"/>
          <a:ea typeface="思源黑体 CN Bold" panose="020B0800000000000000" charset="-122"/>
          <a:cs typeface="思源黑体 CN Bold" panose="020B0800000000000000"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思源黑体 CN Bold" panose="020B0800000000000000" charset="-122"/>
          <a:ea typeface="思源黑体 CN Bold" panose="020B0800000000000000" charset="-122"/>
          <a:cs typeface="思源黑体 CN Bold" panose="020B0800000000000000"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思源黑体 CN Bold" panose="020B0800000000000000" charset="-122"/>
          <a:ea typeface="思源黑体 CN Bold" panose="020B0800000000000000" charset="-122"/>
          <a:cs typeface="思源黑体 CN Bold" panose="020B0800000000000000"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思源黑体 CN Bold" panose="020B0800000000000000" charset="-122"/>
          <a:ea typeface="思源黑体 CN Bold" panose="020B0800000000000000" charset="-122"/>
          <a:cs typeface="思源黑体 CN Bold" panose="020B08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思源黑体 CN Bold" panose="020B0800000000000000" charset="-122"/>
          <a:ea typeface="思源黑体 CN Bold" panose="020B0800000000000000" charset="-122"/>
          <a:cs typeface="思源黑体 CN Bold" panose="020B0800000000000000"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思源黑体 CN Bold" panose="020B0800000000000000" charset="-122"/>
          <a:ea typeface="思源黑体 CN Bold" panose="020B0800000000000000" charset="-122"/>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3.xml"/><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2.xml"/><Relationship Id="rId5" Type="http://schemas.openxmlformats.org/officeDocument/2006/relationships/tags" Target="../tags/tag83.xml"/><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ags" Target="../tags/tag82.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tags" Target="../tags/tag84.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tags" Target="../tags/tag8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tags" Target="../tags/tag88.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tags" Target="../tags/tag91.xml"/><Relationship Id="rId1" Type="http://schemas.openxmlformats.org/officeDocument/2006/relationships/tags" Target="../tags/tag90.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tags" Target="../tags/tag92.xml"/><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tags" Target="../tags/tag9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xml"/><Relationship Id="rId1" Type="http://schemas.openxmlformats.org/officeDocument/2006/relationships/tags" Target="../tags/tag101.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tags" Target="../tags/tag104.xml"/><Relationship Id="rId1" Type="http://schemas.openxmlformats.org/officeDocument/2006/relationships/tags" Target="../tags/tag103.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tags" Target="../tags/tag106.xml"/><Relationship Id="rId1" Type="http://schemas.openxmlformats.org/officeDocument/2006/relationships/tags" Target="../tags/tag105.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07.xml"/><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0np8kVYAqe"/>
          <p:cNvPicPr>
            <a:picLocks noChangeAspect="1"/>
          </p:cNvPicPr>
          <p:nvPr/>
        </p:nvPicPr>
        <p:blipFill>
          <a:blip r:embed="rId1">
            <a:alphaModFix amt="13000"/>
            <a:grayscl/>
            <a:lum contrast="-6000"/>
          </a:blip>
          <a:srcRect l="20703" r="8984"/>
          <a:stretch>
            <a:fillRect/>
          </a:stretch>
        </p:blipFill>
        <p:spPr>
          <a:xfrm rot="5400000">
            <a:off x="2668270" y="-2670810"/>
            <a:ext cx="6858000" cy="12192000"/>
          </a:xfrm>
          <a:custGeom>
            <a:avLst/>
            <a:gdLst/>
            <a:ahLst/>
            <a:cxnLst>
              <a:cxn ang="3">
                <a:pos x="hc" y="t"/>
              </a:cxn>
              <a:cxn ang="cd2">
                <a:pos x="l" y="vc"/>
              </a:cxn>
              <a:cxn ang="cd4">
                <a:pos x="hc" y="b"/>
              </a:cxn>
              <a:cxn ang="0">
                <a:pos x="r" y="vc"/>
              </a:cxn>
            </a:cxnLst>
            <a:rect l="l" t="t" r="r" b="b"/>
            <a:pathLst>
              <a:path w="10800" h="19200">
                <a:moveTo>
                  <a:pt x="0" y="0"/>
                </a:moveTo>
                <a:lnTo>
                  <a:pt x="10800" y="0"/>
                </a:lnTo>
                <a:lnTo>
                  <a:pt x="10800" y="19200"/>
                </a:lnTo>
                <a:lnTo>
                  <a:pt x="0" y="19200"/>
                </a:lnTo>
                <a:lnTo>
                  <a:pt x="0" y="0"/>
                </a:lnTo>
                <a:close/>
              </a:path>
            </a:pathLst>
          </a:custGeom>
        </p:spPr>
      </p:pic>
      <p:sp>
        <p:nvSpPr>
          <p:cNvPr id="12" name="任意多边形 11"/>
          <p:cNvSpPr/>
          <p:nvPr/>
        </p:nvSpPr>
        <p:spPr>
          <a:xfrm>
            <a:off x="9217660" y="3487420"/>
            <a:ext cx="2974340" cy="323786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5119" h="5573">
                <a:moveTo>
                  <a:pt x="2787" y="0"/>
                </a:moveTo>
                <a:cubicBezTo>
                  <a:pt x="3748" y="0"/>
                  <a:pt x="4596" y="487"/>
                  <a:pt x="5097" y="1229"/>
                </a:cubicBezTo>
                <a:lnTo>
                  <a:pt x="5119" y="1262"/>
                </a:lnTo>
                <a:lnTo>
                  <a:pt x="5119" y="4311"/>
                </a:lnTo>
                <a:lnTo>
                  <a:pt x="5097" y="4344"/>
                </a:lnTo>
                <a:cubicBezTo>
                  <a:pt x="4596" y="5086"/>
                  <a:pt x="3748" y="5573"/>
                  <a:pt x="2787" y="5573"/>
                </a:cubicBezTo>
                <a:cubicBezTo>
                  <a:pt x="1248" y="5573"/>
                  <a:pt x="0" y="4325"/>
                  <a:pt x="0" y="2787"/>
                </a:cubicBezTo>
                <a:cubicBezTo>
                  <a:pt x="0" y="1248"/>
                  <a:pt x="1248" y="0"/>
                  <a:pt x="2787" y="0"/>
                </a:cubicBezTo>
                <a:close/>
              </a:path>
            </a:pathLst>
          </a:custGeom>
          <a:gradFill>
            <a:gsLst>
              <a:gs pos="0">
                <a:srgbClr val="2D3D65"/>
              </a:gs>
              <a:gs pos="100000">
                <a:srgbClr val="30559B"/>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思源黑体 CN Bold" panose="020B0800000000000000" charset="-122"/>
              <a:ea typeface="思源黑体 CN Bold" panose="020B0800000000000000" charset="-122"/>
              <a:cs typeface="思源黑体 CN Bold" panose="020B0800000000000000" charset="-122"/>
            </a:endParaRPr>
          </a:p>
        </p:txBody>
      </p:sp>
      <p:pic>
        <p:nvPicPr>
          <p:cNvPr id="2" name="图片 1" descr="city-7605939"/>
          <p:cNvPicPr>
            <a:picLocks noChangeAspect="1"/>
          </p:cNvPicPr>
          <p:nvPr/>
        </p:nvPicPr>
        <p:blipFill>
          <a:blip r:embed="rId2"/>
          <a:srcRect l="31654" t="37926" r="26963"/>
          <a:stretch>
            <a:fillRect/>
          </a:stretch>
        </p:blipFill>
        <p:spPr>
          <a:xfrm>
            <a:off x="7107555" y="1300480"/>
            <a:ext cx="4257040" cy="4257040"/>
          </a:xfrm>
          <a:custGeom>
            <a:avLst/>
            <a:gdLst/>
            <a:ahLst/>
            <a:cxnLst>
              <a:cxn ang="3">
                <a:pos x="hc" y="t"/>
              </a:cxn>
              <a:cxn ang="cd2">
                <a:pos x="l" y="vc"/>
              </a:cxn>
              <a:cxn ang="cd4">
                <a:pos x="hc" y="b"/>
              </a:cxn>
              <a:cxn ang="0">
                <a:pos x="r" y="vc"/>
              </a:cxn>
            </a:cxnLst>
            <a:rect l="l" t="t" r="r" b="b"/>
            <a:pathLst>
              <a:path w="6704" h="6704">
                <a:moveTo>
                  <a:pt x="3352" y="0"/>
                </a:moveTo>
                <a:cubicBezTo>
                  <a:pt x="5203" y="0"/>
                  <a:pt x="6704" y="1501"/>
                  <a:pt x="6704" y="3352"/>
                </a:cubicBezTo>
                <a:cubicBezTo>
                  <a:pt x="6704" y="5203"/>
                  <a:pt x="5203" y="6704"/>
                  <a:pt x="3352" y="6704"/>
                </a:cubicBezTo>
                <a:cubicBezTo>
                  <a:pt x="1501" y="6704"/>
                  <a:pt x="0" y="5203"/>
                  <a:pt x="0" y="3352"/>
                </a:cubicBezTo>
                <a:cubicBezTo>
                  <a:pt x="0" y="1501"/>
                  <a:pt x="1501" y="0"/>
                  <a:pt x="3352" y="0"/>
                </a:cubicBezTo>
                <a:close/>
              </a:path>
            </a:pathLst>
          </a:custGeom>
        </p:spPr>
      </p:pic>
      <p:pic>
        <p:nvPicPr>
          <p:cNvPr id="3" name="图片 2" descr="city-7605939"/>
          <p:cNvPicPr>
            <a:picLocks noChangeAspect="1"/>
          </p:cNvPicPr>
          <p:nvPr/>
        </p:nvPicPr>
        <p:blipFill>
          <a:blip r:embed="rId3"/>
          <a:srcRect l="31654" t="37926" r="26963"/>
          <a:stretch>
            <a:fillRect/>
          </a:stretch>
        </p:blipFill>
        <p:spPr>
          <a:xfrm>
            <a:off x="7107555" y="1300480"/>
            <a:ext cx="4257040" cy="4257040"/>
          </a:xfrm>
          <a:custGeom>
            <a:avLst/>
            <a:gdLst/>
            <a:ahLst/>
            <a:cxnLst>
              <a:cxn ang="3">
                <a:pos x="hc" y="t"/>
              </a:cxn>
              <a:cxn ang="cd2">
                <a:pos x="l" y="vc"/>
              </a:cxn>
              <a:cxn ang="cd4">
                <a:pos x="hc" y="b"/>
              </a:cxn>
              <a:cxn ang="0">
                <a:pos x="r" y="vc"/>
              </a:cxn>
            </a:cxnLst>
            <a:rect l="l" t="t" r="r" b="b"/>
            <a:pathLst>
              <a:path w="6704" h="6704">
                <a:moveTo>
                  <a:pt x="3352" y="0"/>
                </a:moveTo>
                <a:cubicBezTo>
                  <a:pt x="5203" y="0"/>
                  <a:pt x="6704" y="1501"/>
                  <a:pt x="6704" y="3352"/>
                </a:cubicBezTo>
                <a:cubicBezTo>
                  <a:pt x="6704" y="5203"/>
                  <a:pt x="5203" y="6704"/>
                  <a:pt x="3352" y="6704"/>
                </a:cubicBezTo>
                <a:cubicBezTo>
                  <a:pt x="1501" y="6704"/>
                  <a:pt x="0" y="5203"/>
                  <a:pt x="0" y="3352"/>
                </a:cubicBezTo>
                <a:cubicBezTo>
                  <a:pt x="0" y="1501"/>
                  <a:pt x="1501" y="0"/>
                  <a:pt x="3352" y="0"/>
                </a:cubicBezTo>
                <a:close/>
              </a:path>
            </a:pathLst>
          </a:custGeom>
        </p:spPr>
      </p:pic>
      <p:sp>
        <p:nvSpPr>
          <p:cNvPr id="10" name="任意多边形 9"/>
          <p:cNvSpPr/>
          <p:nvPr/>
        </p:nvSpPr>
        <p:spPr>
          <a:xfrm>
            <a:off x="6488430" y="0"/>
            <a:ext cx="1390650" cy="608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462" h="1077">
                <a:moveTo>
                  <a:pt x="0" y="0"/>
                </a:moveTo>
                <a:lnTo>
                  <a:pt x="2462" y="0"/>
                </a:lnTo>
                <a:lnTo>
                  <a:pt x="2459" y="24"/>
                </a:lnTo>
                <a:cubicBezTo>
                  <a:pt x="2368" y="620"/>
                  <a:pt x="1853" y="1077"/>
                  <a:pt x="1231" y="1077"/>
                </a:cubicBezTo>
                <a:cubicBezTo>
                  <a:pt x="609" y="1077"/>
                  <a:pt x="94" y="620"/>
                  <a:pt x="3" y="24"/>
                </a:cubicBezTo>
                <a:lnTo>
                  <a:pt x="0" y="0"/>
                </a:lnTo>
                <a:close/>
              </a:path>
            </a:pathLst>
          </a:custGeom>
          <a:gradFill>
            <a:gsLst>
              <a:gs pos="0">
                <a:srgbClr val="2D3D65"/>
              </a:gs>
              <a:gs pos="100000">
                <a:srgbClr val="30559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思源黑体 CN Bold" panose="020B0800000000000000" charset="-122"/>
              <a:ea typeface="思源黑体 CN Bold" panose="020B0800000000000000" charset="-122"/>
              <a:cs typeface="思源黑体 CN Bold" panose="020B0800000000000000" charset="-122"/>
            </a:endParaRPr>
          </a:p>
        </p:txBody>
      </p:sp>
      <p:sp>
        <p:nvSpPr>
          <p:cNvPr id="11" name="任意多边形 10"/>
          <p:cNvSpPr/>
          <p:nvPr/>
        </p:nvSpPr>
        <p:spPr>
          <a:xfrm>
            <a:off x="11318240" y="0"/>
            <a:ext cx="873760" cy="169989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483" h="2885">
                <a:moveTo>
                  <a:pt x="856" y="0"/>
                </a:moveTo>
                <a:lnTo>
                  <a:pt x="1483" y="0"/>
                </a:lnTo>
                <a:lnTo>
                  <a:pt x="1483" y="2885"/>
                </a:lnTo>
                <a:lnTo>
                  <a:pt x="1479" y="2885"/>
                </a:lnTo>
                <a:cubicBezTo>
                  <a:pt x="659" y="2864"/>
                  <a:pt x="0" y="2192"/>
                  <a:pt x="0" y="1367"/>
                </a:cubicBezTo>
                <a:cubicBezTo>
                  <a:pt x="0" y="777"/>
                  <a:pt x="336" y="266"/>
                  <a:pt x="827" y="14"/>
                </a:cubicBezTo>
                <a:lnTo>
                  <a:pt x="856" y="0"/>
                </a:lnTo>
                <a:close/>
              </a:path>
            </a:pathLst>
          </a:custGeom>
          <a:gradFill>
            <a:gsLst>
              <a:gs pos="0">
                <a:srgbClr val="2D3D65"/>
              </a:gs>
              <a:gs pos="100000">
                <a:srgbClr val="30559B"/>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思源黑体 CN Bold" panose="020B0800000000000000" charset="-122"/>
              <a:ea typeface="思源黑体 CN Bold" panose="020B0800000000000000" charset="-122"/>
              <a:cs typeface="思源黑体 CN Bold" panose="020B0800000000000000" charset="-122"/>
            </a:endParaRPr>
          </a:p>
        </p:txBody>
      </p:sp>
      <p:sp>
        <p:nvSpPr>
          <p:cNvPr id="15" name="弧形 14"/>
          <p:cNvSpPr/>
          <p:nvPr/>
        </p:nvSpPr>
        <p:spPr>
          <a:xfrm>
            <a:off x="6926580" y="1119505"/>
            <a:ext cx="4618800" cy="4618800"/>
          </a:xfrm>
          <a:prstGeom prst="arc">
            <a:avLst>
              <a:gd name="adj1" fmla="val 17556558"/>
              <a:gd name="adj2" fmla="val 6403640"/>
            </a:avLst>
          </a:prstGeom>
          <a:ln w="15875">
            <a:solidFill>
              <a:srgbClr val="CAAF84"/>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latin typeface="思源黑体 CN Bold" panose="020B0800000000000000" charset="-122"/>
              <a:ea typeface="思源黑体 CN Bold" panose="020B0800000000000000" charset="-122"/>
              <a:cs typeface="思源黑体 CN Bold" panose="020B0800000000000000" charset="-122"/>
            </a:endParaRPr>
          </a:p>
        </p:txBody>
      </p:sp>
      <p:sp>
        <p:nvSpPr>
          <p:cNvPr id="17" name="弧形 16"/>
          <p:cNvSpPr/>
          <p:nvPr/>
        </p:nvSpPr>
        <p:spPr>
          <a:xfrm>
            <a:off x="6746875" y="939800"/>
            <a:ext cx="4978800" cy="4978800"/>
          </a:xfrm>
          <a:prstGeom prst="arc">
            <a:avLst>
              <a:gd name="adj1" fmla="val 3666603"/>
              <a:gd name="adj2" fmla="val 10763767"/>
            </a:avLst>
          </a:prstGeom>
          <a:ln w="15875">
            <a:solidFill>
              <a:srgbClr val="CAAF84"/>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latin typeface="思源黑体 CN Bold" panose="020B0800000000000000" charset="-122"/>
              <a:ea typeface="思源黑体 CN Bold" panose="020B0800000000000000" charset="-122"/>
              <a:cs typeface="思源黑体 CN Bold" panose="020B0800000000000000" charset="-122"/>
            </a:endParaRPr>
          </a:p>
        </p:txBody>
      </p:sp>
      <p:sp>
        <p:nvSpPr>
          <p:cNvPr id="9" name="椭圆 8"/>
          <p:cNvSpPr/>
          <p:nvPr/>
        </p:nvSpPr>
        <p:spPr>
          <a:xfrm>
            <a:off x="5753100" y="3831590"/>
            <a:ext cx="2422525" cy="2422525"/>
          </a:xfrm>
          <a:prstGeom prst="ellipse">
            <a:avLst/>
          </a:prstGeom>
          <a:gradFill>
            <a:gsLst>
              <a:gs pos="0">
                <a:srgbClr val="2D3D65"/>
              </a:gs>
              <a:gs pos="100000">
                <a:srgbClr val="30559B"/>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Bold" panose="020B0800000000000000" charset="-122"/>
              <a:ea typeface="思源黑体 CN Bold" panose="020B0800000000000000" charset="-122"/>
              <a:cs typeface="思源黑体 CN Bold" panose="020B0800000000000000" charset="-122"/>
            </a:endParaRPr>
          </a:p>
        </p:txBody>
      </p:sp>
      <p:sp>
        <p:nvSpPr>
          <p:cNvPr id="18" name="弧形 17"/>
          <p:cNvSpPr/>
          <p:nvPr/>
        </p:nvSpPr>
        <p:spPr>
          <a:xfrm>
            <a:off x="6566535" y="760095"/>
            <a:ext cx="5338800" cy="5338800"/>
          </a:xfrm>
          <a:prstGeom prst="arc">
            <a:avLst>
              <a:gd name="adj1" fmla="val 8790676"/>
              <a:gd name="adj2" fmla="val 14248870"/>
            </a:avLst>
          </a:prstGeom>
          <a:ln w="15875">
            <a:solidFill>
              <a:srgbClr val="CAAF84"/>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latin typeface="思源黑体 CN Bold" panose="020B0800000000000000" charset="-122"/>
              <a:ea typeface="思源黑体 CN Bold" panose="020B0800000000000000" charset="-122"/>
              <a:cs typeface="思源黑体 CN Bold" panose="020B0800000000000000" charset="-122"/>
            </a:endParaRPr>
          </a:p>
        </p:txBody>
      </p:sp>
      <p:sp>
        <p:nvSpPr>
          <p:cNvPr id="19" name="椭圆 18"/>
          <p:cNvSpPr/>
          <p:nvPr/>
        </p:nvSpPr>
        <p:spPr>
          <a:xfrm>
            <a:off x="6926580" y="1537970"/>
            <a:ext cx="443230" cy="443230"/>
          </a:xfrm>
          <a:prstGeom prst="ellipse">
            <a:avLst/>
          </a:prstGeom>
          <a:gradFill>
            <a:gsLst>
              <a:gs pos="0">
                <a:srgbClr val="2D3D65"/>
              </a:gs>
              <a:gs pos="100000">
                <a:srgbClr val="30559B"/>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思源黑体 CN Bold" panose="020B0800000000000000" charset="-122"/>
              <a:ea typeface="思源黑体 CN Bold" panose="020B0800000000000000" charset="-122"/>
              <a:cs typeface="思源黑体 CN Bold" panose="020B0800000000000000" charset="-122"/>
            </a:endParaRPr>
          </a:p>
        </p:txBody>
      </p:sp>
      <p:sp>
        <p:nvSpPr>
          <p:cNvPr id="24" name="文本框 23"/>
          <p:cNvSpPr txBox="1"/>
          <p:nvPr/>
        </p:nvSpPr>
        <p:spPr>
          <a:xfrm>
            <a:off x="636270" y="2988310"/>
            <a:ext cx="5814695" cy="797560"/>
          </a:xfrm>
          <a:prstGeom prst="rect">
            <a:avLst/>
          </a:prstGeom>
          <a:noFill/>
        </p:spPr>
        <p:txBody>
          <a:bodyPr wrap="square" lIns="0" tIns="0" rIns="0" bIns="0" rtlCol="0">
            <a:noAutofit/>
          </a:bodyPr>
          <a:p>
            <a:pPr algn="dist"/>
            <a:r>
              <a:rPr lang="zh-CN" altLang="en-US" sz="4400" b="1">
                <a:solidFill>
                  <a:srgbClr val="2D3D65"/>
                </a:solidFill>
                <a:latin typeface="思源黑体 CN Bold" panose="020B0800000000000000" charset="-122"/>
                <a:ea typeface="思源黑体 CN Bold" panose="020B0800000000000000" charset="-122"/>
                <a:cs typeface="思源黑体 CN Bold" panose="020B0800000000000000" charset="-122"/>
              </a:rPr>
              <a:t>《</a:t>
            </a:r>
            <a:r>
              <a:rPr lang="zh-CN" altLang="en-US" sz="4400" b="1">
                <a:solidFill>
                  <a:srgbClr val="2D3D65"/>
                </a:solidFill>
                <a:latin typeface="思源黑体 CN Bold" panose="020B0800000000000000" charset="-122"/>
                <a:ea typeface="思源黑体 CN Bold" panose="020B0800000000000000" charset="-122"/>
                <a:cs typeface="思源黑体 CN Bold" panose="020B0800000000000000" charset="-122"/>
                <a:sym typeface="+mn-ea"/>
              </a:rPr>
              <a:t>住宅项目规范</a:t>
            </a:r>
            <a:r>
              <a:rPr lang="zh-CN" altLang="en-US" sz="4400" b="1">
                <a:solidFill>
                  <a:srgbClr val="2D3D65"/>
                </a:solidFill>
                <a:latin typeface="思源黑体 CN Bold" panose="020B0800000000000000" charset="-122"/>
                <a:ea typeface="思源黑体 CN Bold" panose="020B0800000000000000" charset="-122"/>
                <a:cs typeface="思源黑体 CN Bold" panose="020B0800000000000000" charset="-122"/>
              </a:rPr>
              <a:t>》</a:t>
            </a:r>
            <a:r>
              <a:rPr lang="zh-CN" altLang="en-US" sz="3600" b="1">
                <a:solidFill>
                  <a:srgbClr val="2D3D65"/>
                </a:solidFill>
                <a:latin typeface="思源黑体 CN Bold" panose="020B0800000000000000" charset="-122"/>
                <a:ea typeface="思源黑体 CN Bold" panose="020B0800000000000000" charset="-122"/>
                <a:cs typeface="思源黑体 CN Bold" panose="020B0800000000000000" charset="-122"/>
              </a:rPr>
              <a:t>解读</a:t>
            </a:r>
            <a:endParaRPr lang="zh-CN" altLang="en-US" sz="5400" b="1">
              <a:solidFill>
                <a:srgbClr val="2D3D65"/>
              </a:solidFill>
              <a:latin typeface="思源黑体 CN Bold" panose="020B0800000000000000" charset="-122"/>
              <a:ea typeface="思源黑体 CN Bold" panose="020B0800000000000000" charset="-122"/>
              <a:cs typeface="思源黑体 CN Bold" panose="020B0800000000000000" charset="-122"/>
            </a:endParaRPr>
          </a:p>
          <a:p>
            <a:pPr algn="l"/>
            <a:r>
              <a:rPr lang="zh-CN" altLang="en-US" sz="1400">
                <a:latin typeface="微软雅黑" panose="020B0503020204020204" charset="-122"/>
                <a:ea typeface="微软雅黑" panose="020B0503020204020204" charset="-122"/>
                <a:cs typeface="微软雅黑" panose="020B0503020204020204" charset="-122"/>
                <a:sym typeface="+mn-ea"/>
              </a:rPr>
              <a:t>（</a:t>
            </a:r>
            <a:r>
              <a:rPr lang="en-US" altLang="zh-CN" sz="1400">
                <a:latin typeface="微软雅黑" panose="020B0503020204020204" charset="-122"/>
                <a:ea typeface="微软雅黑" panose="020B0503020204020204" charset="-122"/>
                <a:cs typeface="微软雅黑" panose="020B0503020204020204" charset="-122"/>
                <a:sym typeface="+mn-ea"/>
              </a:rPr>
              <a:t>GB 55038-2025</a:t>
            </a:r>
            <a:r>
              <a:rPr lang="zh-CN" altLang="en-US" sz="1400">
                <a:latin typeface="微软雅黑" panose="020B0503020204020204" charset="-122"/>
                <a:ea typeface="微软雅黑" panose="020B0503020204020204" charset="-122"/>
                <a:cs typeface="微软雅黑" panose="020B0503020204020204" charset="-122"/>
                <a:sym typeface="+mn-ea"/>
              </a:rPr>
              <a:t>）</a:t>
            </a:r>
            <a:r>
              <a:rPr lang="zh-CN" altLang="en-US" sz="5400">
                <a:latin typeface="微软雅黑" panose="020B0503020204020204" charset="-122"/>
                <a:ea typeface="微软雅黑" panose="020B0503020204020204" charset="-122"/>
                <a:cs typeface="微软雅黑" panose="020B0503020204020204" charset="-122"/>
                <a:sym typeface="+mn-ea"/>
              </a:rPr>
              <a:t>。</a:t>
            </a:r>
            <a:endParaRPr lang="zh-CN" altLang="en-US" sz="5400" b="1">
              <a:solidFill>
                <a:srgbClr val="2D3D65"/>
              </a:solidFill>
              <a:latin typeface="思源黑体 CN Bold" panose="020B0800000000000000" charset="-122"/>
              <a:ea typeface="思源黑体 CN Bold" panose="020B0800000000000000" charset="-122"/>
              <a:cs typeface="思源黑体 CN Bold" panose="020B0800000000000000" charset="-122"/>
            </a:endParaRPr>
          </a:p>
        </p:txBody>
      </p:sp>
      <p:sp>
        <p:nvSpPr>
          <p:cNvPr id="27" name="圆角矩形 26"/>
          <p:cNvSpPr/>
          <p:nvPr/>
        </p:nvSpPr>
        <p:spPr>
          <a:xfrm>
            <a:off x="906145" y="4751070"/>
            <a:ext cx="2548890" cy="486410"/>
          </a:xfrm>
          <a:prstGeom prst="roundRect">
            <a:avLst>
              <a:gd name="adj" fmla="val 50000"/>
            </a:avLst>
          </a:prstGeom>
          <a:gradFill>
            <a:gsLst>
              <a:gs pos="0">
                <a:srgbClr val="2D3D65"/>
              </a:gs>
              <a:gs pos="55000">
                <a:srgbClr val="30559B"/>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p>
            <a:pPr algn="ctr"/>
            <a:endParaRPr lang="en-US" altLang="zh-CN" sz="2000">
              <a:solidFill>
                <a:schemeClr val="bg2"/>
              </a:solidFill>
              <a:latin typeface="思源黑体 CN Bold" panose="020B0800000000000000" charset="-122"/>
              <a:ea typeface="思源黑体 CN Bold" panose="020B0800000000000000" charset="-122"/>
              <a:cs typeface="思源黑体 CN Bold" panose="020B0800000000000000" charset="-122"/>
            </a:endParaRPr>
          </a:p>
        </p:txBody>
      </p:sp>
      <p:cxnSp>
        <p:nvCxnSpPr>
          <p:cNvPr id="28" name="直接连接符 27"/>
          <p:cNvCxnSpPr/>
          <p:nvPr/>
        </p:nvCxnSpPr>
        <p:spPr>
          <a:xfrm>
            <a:off x="702465" y="3881755"/>
            <a:ext cx="5560695" cy="0"/>
          </a:xfrm>
          <a:prstGeom prst="line">
            <a:avLst/>
          </a:prstGeom>
          <a:ln w="22225" cap="rnd">
            <a:gradFill>
              <a:gsLst>
                <a:gs pos="0">
                  <a:srgbClr val="CAAF84"/>
                </a:gs>
                <a:gs pos="100000">
                  <a:srgbClr val="CAAF84">
                    <a:alpha val="0"/>
                  </a:srgbClr>
                </a:gs>
              </a:gsLst>
              <a:lin ang="0" scaled="1"/>
            </a:gradFill>
            <a:headEnd type="oval"/>
          </a:ln>
        </p:spPr>
        <p:style>
          <a:lnRef idx="1">
            <a:schemeClr val="accent1"/>
          </a:lnRef>
          <a:fillRef idx="0">
            <a:schemeClr val="accent1"/>
          </a:fillRef>
          <a:effectRef idx="0">
            <a:schemeClr val="accent1"/>
          </a:effectRef>
          <a:fontRef idx="minor">
            <a:schemeClr val="tx1"/>
          </a:fontRef>
        </p:style>
      </p:cxnSp>
      <p:sp>
        <p:nvSpPr>
          <p:cNvPr id="31" name="任意多边形 30"/>
          <p:cNvSpPr/>
          <p:nvPr/>
        </p:nvSpPr>
        <p:spPr>
          <a:xfrm>
            <a:off x="0" y="1764665"/>
            <a:ext cx="112395" cy="3472815"/>
          </a:xfrm>
          <a:custGeom>
            <a:avLst/>
            <a:gdLst>
              <a:gd name="adj" fmla="val 672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77" h="5469">
                <a:moveTo>
                  <a:pt x="0" y="0"/>
                </a:moveTo>
                <a:lnTo>
                  <a:pt x="70" y="0"/>
                </a:lnTo>
                <a:cubicBezTo>
                  <a:pt x="129" y="0"/>
                  <a:pt x="177" y="48"/>
                  <a:pt x="177" y="107"/>
                </a:cubicBezTo>
                <a:lnTo>
                  <a:pt x="177" y="5362"/>
                </a:lnTo>
                <a:cubicBezTo>
                  <a:pt x="177" y="5421"/>
                  <a:pt x="129" y="5469"/>
                  <a:pt x="70" y="5469"/>
                </a:cubicBezTo>
                <a:lnTo>
                  <a:pt x="0" y="5469"/>
                </a:lnTo>
                <a:lnTo>
                  <a:pt x="0" y="0"/>
                </a:lnTo>
                <a:close/>
              </a:path>
            </a:pathLst>
          </a:custGeom>
          <a:gradFill>
            <a:gsLst>
              <a:gs pos="0">
                <a:srgbClr val="2D3D65"/>
              </a:gs>
              <a:gs pos="100000">
                <a:srgbClr val="30559B"/>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latin typeface="思源黑体 CN Bold" panose="020B0800000000000000" charset="-122"/>
              <a:ea typeface="思源黑体 CN Bold" panose="020B0800000000000000" charset="-122"/>
              <a:cs typeface="思源黑体 CN Bold" panose="020B0800000000000000" charset="-122"/>
            </a:endParaRPr>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87045" y="304165"/>
            <a:ext cx="5257800" cy="6512560"/>
          </a:xfrm>
          <a:prstGeom prst="rect">
            <a:avLst/>
          </a:prstGeom>
        </p:spPr>
        <p:txBody>
          <a:bodyPr wrap="square">
            <a:noAutofit/>
          </a:bodyPr>
          <a:p>
            <a:pPr indent="0" algn="ctr" fontAlgn="auto">
              <a:lnSpc>
                <a:spcPct val="150000"/>
              </a:lnSpc>
              <a:spcBef>
                <a:spcPct val="0"/>
              </a:spcBef>
              <a:spcAft>
                <a:spcPct val="0"/>
              </a:spcAft>
            </a:pPr>
            <a:r>
              <a:rPr lang="en-US" sz="1400" b="1" i="0">
                <a:latin typeface="微软雅黑" panose="020B0503020204020204" charset="-122"/>
                <a:ea typeface="微软雅黑" panose="020B0503020204020204" charset="-122"/>
                <a:cs typeface="微软雅黑" panose="020B0503020204020204" charset="-122"/>
              </a:rPr>
              <a:t>4  </a:t>
            </a:r>
            <a:r>
              <a:rPr lang="zh-CN" altLang="en-US" sz="1400" b="1" i="0">
                <a:latin typeface="微软雅黑" panose="020B0503020204020204" charset="-122"/>
                <a:ea typeface="微软雅黑" panose="020B0503020204020204" charset="-122"/>
                <a:cs typeface="微软雅黑" panose="020B0503020204020204" charset="-122"/>
              </a:rPr>
              <a:t>建</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筑</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空</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间</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4.1  </a:t>
            </a:r>
            <a:r>
              <a:rPr lang="zh-CN" altLang="en-US" sz="1400" b="1" i="0">
                <a:latin typeface="微软雅黑" panose="020B0503020204020204" charset="-122"/>
                <a:ea typeface="微软雅黑" panose="020B0503020204020204" charset="-122"/>
                <a:cs typeface="微软雅黑" panose="020B0503020204020204" charset="-122"/>
              </a:rPr>
              <a:t>套</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内</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空</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间</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4.1.1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卧室的使用面积应符合下列规定：</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1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卧室使用面积不应小于</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5m</a:t>
            </a:r>
            <a:r>
              <a:rPr lang="en-US" altLang="en-US" sz="1200" b="0" i="0">
                <a:solidFill>
                  <a:schemeClr val="tx1"/>
                </a:solidFill>
                <a:latin typeface="微软雅黑" panose="020B0503020204020204" charset="-122"/>
                <a:ea typeface="微软雅黑" panose="020B0503020204020204" charset="-122"/>
                <a:cs typeface="微软雅黑" panose="020B0503020204020204" charset="-122"/>
              </a:rPr>
              <a:t>²</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a:t>
            </a:r>
            <a:endParaRPr lang="en-US" altLang="zh-CN"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2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兼起居室的卧室使用面积不应小于</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9m</a:t>
            </a:r>
            <a:r>
              <a:rPr lang="en-US" altLang="en-US" sz="1200" b="0" i="0">
                <a:solidFill>
                  <a:schemeClr val="tx1"/>
                </a:solidFill>
                <a:latin typeface="微软雅黑" panose="020B0503020204020204" charset="-122"/>
                <a:ea typeface="微软雅黑" panose="020B0503020204020204" charset="-122"/>
                <a:cs typeface="微软雅黑" panose="020B0503020204020204" charset="-122"/>
              </a:rPr>
              <a:t>²</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a:t>
            </a:r>
            <a:endParaRPr lang="en-US" altLang="zh-CN"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    </a:t>
            </a:r>
            <a:r>
              <a:rPr lang="en-US" altLang="zh-CN" sz="1200" b="0" i="0">
                <a:solidFill>
                  <a:srgbClr val="FF0000"/>
                </a:solidFill>
                <a:latin typeface="微软雅黑" panose="020B0503020204020204" charset="-122"/>
                <a:ea typeface="微软雅黑" panose="020B0503020204020204" charset="-122"/>
                <a:cs typeface="微软雅黑" panose="020B0503020204020204" charset="-122"/>
              </a:rPr>
              <a:t> </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3  </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卧室短边净宽不应小于</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1.80m</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a:t>
            </a:r>
            <a:r>
              <a:rPr lang="zh-CN" altLang="en-US" sz="1200">
                <a:solidFill>
                  <a:schemeClr val="accent1"/>
                </a:solidFill>
                <a:latin typeface="微软雅黑" panose="020B0503020204020204" charset="-122"/>
                <a:ea typeface="微软雅黑" panose="020B0503020204020204" charset="-122"/>
                <a:cs typeface="微软雅黑" panose="020B0503020204020204" charset="-122"/>
                <a:sym typeface="+mn-ea"/>
              </a:rPr>
              <a:t>GB50096</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4.1.2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新建住宅建筑的层高和室内净高应符合下列规定：</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    </a:t>
            </a:r>
            <a:r>
              <a:rPr lang="en-US" altLang="zh-CN" sz="1200" b="1" i="0">
                <a:solidFill>
                  <a:srgbClr val="FF0000"/>
                </a:solidFill>
                <a:latin typeface="微软雅黑" panose="020B0503020204020204" charset="-122"/>
                <a:ea typeface="微软雅黑" panose="020B0503020204020204" charset="-122"/>
                <a:cs typeface="微软雅黑" panose="020B0503020204020204" charset="-122"/>
              </a:rPr>
              <a:t> 1 </a:t>
            </a:r>
            <a:r>
              <a:rPr lang="zh-CN" altLang="en-US" sz="1200" b="1" i="0">
                <a:solidFill>
                  <a:srgbClr val="FF0000"/>
                </a:solidFill>
                <a:latin typeface="微软雅黑" panose="020B0503020204020204" charset="-122"/>
                <a:ea typeface="微软雅黑" panose="020B0503020204020204" charset="-122"/>
                <a:cs typeface="微软雅黑" panose="020B0503020204020204" charset="-122"/>
              </a:rPr>
              <a:t>层高不应低于</a:t>
            </a:r>
            <a:r>
              <a:rPr lang="en-US" altLang="zh-CN" sz="1200" b="1" i="0">
                <a:solidFill>
                  <a:srgbClr val="FF0000"/>
                </a:solidFill>
                <a:latin typeface="微软雅黑" panose="020B0503020204020204" charset="-122"/>
                <a:ea typeface="微软雅黑" panose="020B0503020204020204" charset="-122"/>
                <a:cs typeface="微软雅黑" panose="020B0503020204020204" charset="-122"/>
              </a:rPr>
              <a:t>3.00m;</a:t>
            </a:r>
            <a:endPar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     </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2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卧室、起居室的</a:t>
            </a:r>
            <a:r>
              <a:rPr lang="zh-CN" altLang="en-US" sz="1200" b="1" i="0">
                <a:solidFill>
                  <a:srgbClr val="FF0000"/>
                </a:solidFill>
                <a:latin typeface="微软雅黑" panose="020B0503020204020204" charset="-122"/>
                <a:ea typeface="微软雅黑" panose="020B0503020204020204" charset="-122"/>
                <a:cs typeface="微软雅黑" panose="020B0503020204020204" charset="-122"/>
              </a:rPr>
              <a:t>室内净高不应低于</a:t>
            </a:r>
            <a:r>
              <a:rPr lang="en-US" altLang="zh-CN" sz="1200" b="1" i="0">
                <a:solidFill>
                  <a:srgbClr val="FF0000"/>
                </a:solidFill>
                <a:latin typeface="微软雅黑" panose="020B0503020204020204" charset="-122"/>
                <a:ea typeface="微软雅黑" panose="020B0503020204020204" charset="-122"/>
                <a:cs typeface="微软雅黑" panose="020B0503020204020204" charset="-122"/>
              </a:rPr>
              <a:t>2.60m</a:t>
            </a:r>
            <a:r>
              <a:rPr lang="en-US" altLang="zh-CN" sz="1200" b="0" i="0">
                <a:latin typeface="微软雅黑" panose="020B0503020204020204" charset="-122"/>
                <a:ea typeface="微软雅黑" panose="020B0503020204020204" charset="-122"/>
                <a:cs typeface="微软雅黑" panose="020B0503020204020204" charset="-122"/>
              </a:rPr>
              <a:t>, 局部净高不应低于</a:t>
            </a:r>
            <a:r>
              <a:rPr lang="zh-CN" altLang="en-US" sz="1200" b="1" i="0">
                <a:solidFill>
                  <a:srgbClr val="FF0000"/>
                </a:solidFill>
                <a:latin typeface="微软雅黑" panose="020B0503020204020204" charset="-122"/>
                <a:ea typeface="微软雅黑" panose="020B0503020204020204" charset="-122"/>
                <a:cs typeface="微软雅黑" panose="020B0503020204020204" charset="-122"/>
              </a:rPr>
              <a:t>2.20m</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  </a:t>
            </a:r>
            <a:r>
              <a:rPr lang="zh-CN" altLang="en-US" sz="1200" b="1" i="0">
                <a:solidFill>
                  <a:srgbClr val="FF0000"/>
                </a:solidFill>
                <a:latin typeface="微软雅黑" panose="020B0503020204020204" charset="-122"/>
                <a:ea typeface="微软雅黑" panose="020B0503020204020204" charset="-122"/>
                <a:cs typeface="微软雅黑" panose="020B0503020204020204" charset="-122"/>
              </a:rPr>
              <a:t>且局部净高低于2.60m</a:t>
            </a:r>
            <a:r>
              <a:rPr lang="en-US" altLang="zh-CN" sz="1200" b="0" i="0">
                <a:latin typeface="微软雅黑" panose="020B0503020204020204" charset="-122"/>
                <a:ea typeface="微软雅黑" panose="020B0503020204020204" charset="-122"/>
                <a:cs typeface="微软雅黑" panose="020B0503020204020204" charset="-122"/>
              </a:rPr>
              <a:t>的面积不应大于室内使用面积的1/3;</a:t>
            </a:r>
            <a:endParaRPr lang="en-US" altLang="zh-CN"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    </a:t>
            </a:r>
            <a:r>
              <a:rPr lang="en-US" altLang="zh-CN" sz="1200" b="0" i="0">
                <a:latin typeface="微软雅黑" panose="020B0503020204020204" charset="-122"/>
                <a:ea typeface="微软雅黑" panose="020B0503020204020204" charset="-122"/>
                <a:cs typeface="微软雅黑" panose="020B0503020204020204" charset="-122"/>
              </a:rPr>
              <a:t> 3  利用坡屋顶内空间作卧室、起居室时，室内净高不低于</a:t>
            </a:r>
            <a:r>
              <a:rPr lang="zh-CN" altLang="en-US" sz="1200" b="1" i="0">
                <a:solidFill>
                  <a:srgbClr val="FF0000"/>
                </a:solidFill>
                <a:latin typeface="微软雅黑" panose="020B0503020204020204" charset="-122"/>
                <a:ea typeface="微软雅黑" panose="020B0503020204020204" charset="-122"/>
                <a:cs typeface="微软雅黑" panose="020B0503020204020204" charset="-122"/>
              </a:rPr>
              <a:t>2.20m</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的使用面积不应小于室内使用面积的</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1/2;</a:t>
            </a:r>
            <a:endParaRPr lang="en-US" altLang="zh-CN"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4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厨房、卫生间的室内净高不应低于</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2.20m</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4.1.3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卧室、起居室和厨房不应布置在地下室。当布置在半地下室时，应合理布置，采取必要的通风、防潮、排水及安全防护</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等措施。</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4.1.4  </a:t>
            </a:r>
            <a:r>
              <a:rPr lang="en-US" altLang="zh-CN" sz="1200" b="1" i="0">
                <a:solidFill>
                  <a:schemeClr val="accent1"/>
                </a:solidFill>
                <a:latin typeface="微软雅黑" panose="020B0503020204020204" charset="-122"/>
                <a:ea typeface="微软雅黑" panose="020B0503020204020204" charset="-122"/>
                <a:cs typeface="微软雅黑" panose="020B0503020204020204" charset="-122"/>
              </a:rPr>
              <a:t> </a:t>
            </a:r>
            <a:r>
              <a:rPr lang="zh-CN" altLang="en-US" sz="1200" b="1" i="0">
                <a:solidFill>
                  <a:schemeClr val="accent1"/>
                </a:solidFill>
                <a:latin typeface="微软雅黑" panose="020B0503020204020204" charset="-122"/>
                <a:ea typeface="微软雅黑" panose="020B0503020204020204" charset="-122"/>
                <a:cs typeface="微软雅黑" panose="020B0503020204020204" charset="-122"/>
              </a:rPr>
              <a:t>厨房的使用面积不应小于</a:t>
            </a:r>
            <a:r>
              <a:rPr lang="en-US" altLang="zh-CN" sz="1200" b="1" i="0">
                <a:solidFill>
                  <a:schemeClr val="accent1"/>
                </a:solidFill>
                <a:latin typeface="微软雅黑" panose="020B0503020204020204" charset="-122"/>
                <a:ea typeface="微软雅黑" panose="020B0503020204020204" charset="-122"/>
                <a:cs typeface="微软雅黑" panose="020B0503020204020204" charset="-122"/>
              </a:rPr>
              <a:t>3.5m</a:t>
            </a:r>
            <a:r>
              <a:rPr lang="en-US" altLang="en-US" sz="1200" b="1" i="0">
                <a:solidFill>
                  <a:schemeClr val="accent1"/>
                </a:solidFill>
                <a:latin typeface="微软雅黑" panose="020B0503020204020204" charset="-122"/>
                <a:ea typeface="微软雅黑" panose="020B0503020204020204" charset="-122"/>
                <a:cs typeface="微软雅黑" panose="020B0503020204020204" charset="-122"/>
              </a:rPr>
              <a:t>²</a:t>
            </a:r>
            <a:r>
              <a:rPr lang="zh-CN" altLang="en-US" sz="1200" b="1" i="0">
                <a:solidFill>
                  <a:schemeClr val="accent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4.1.5   </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厨房应配置洗涤池、</a:t>
            </a:r>
            <a:r>
              <a:rPr lang="zh-CN" altLang="en-US" sz="1200" b="1" i="0">
                <a:solidFill>
                  <a:schemeClr val="accent1"/>
                </a:solidFill>
                <a:latin typeface="微软雅黑" panose="020B0503020204020204" charset="-122"/>
                <a:ea typeface="微软雅黑" panose="020B0503020204020204" charset="-122"/>
                <a:cs typeface="微软雅黑" panose="020B0503020204020204" charset="-122"/>
              </a:rPr>
              <a:t>水龙头</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、案台、灶具、排油烟机等设施或预留安装位置。</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a:t>
            </a:r>
            <a:r>
              <a:rPr lang="zh-CN" altLang="en-US" sz="1200" b="0" i="0" strike="sngStrike">
                <a:solidFill>
                  <a:schemeClr val="accent1"/>
                </a:solidFill>
                <a:latin typeface="微软雅黑" panose="020B0503020204020204" charset="-122"/>
                <a:ea typeface="微软雅黑" panose="020B0503020204020204" charset="-122"/>
                <a:cs typeface="微软雅黑" panose="020B0503020204020204" charset="-122"/>
              </a:rPr>
              <a:t>热水器</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4.1.6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每套住宅的卫生间应至少配置便器、洗浴器、洗面器三件卫生器具或预留安装位置及条件。布置便器的卫生间的门不应直接开在厨房内。便器、洗浴器和洗面器集中配置的卫生间的使用面积不应小于</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2.5m</a:t>
            </a:r>
            <a:r>
              <a:rPr lang="en-US" altLang="en-US" sz="1200" b="0" i="0">
                <a:solidFill>
                  <a:schemeClr val="tx1"/>
                </a:solidFill>
                <a:latin typeface="微软雅黑" panose="020B0503020204020204" charset="-122"/>
                <a:ea typeface="微软雅黑" panose="020B0503020204020204" charset="-122"/>
                <a:cs typeface="微软雅黑" panose="020B0503020204020204" charset="-122"/>
              </a:rPr>
              <a:t>²</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4.1.7 </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卫生间不应直接布置在其他住户的卧室、起居室、厨房或餐厅的上层。</a:t>
            </a:r>
            <a:endParaRPr lang="zh-CN" altLang="en-US" sz="1200" b="0" i="0">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6029325" y="625475"/>
            <a:ext cx="5753735" cy="5694045"/>
          </a:xfrm>
          <a:prstGeom prst="rect">
            <a:avLst/>
          </a:prstGeom>
        </p:spPr>
        <p:txBody>
          <a:bodyPr wrap="square">
            <a:noAutofit/>
          </a:bodyPr>
          <a:p>
            <a:pPr indent="0" algn="l" fontAlgn="auto">
              <a:lnSpc>
                <a:spcPct val="150000"/>
              </a:lnSpc>
              <a:spcBef>
                <a:spcPct val="0"/>
              </a:spcBef>
              <a:spcAft>
                <a:spcPct val="0"/>
              </a:spcAft>
            </a:pPr>
            <a:r>
              <a:rPr lang="zh-CN" altLang="en-US" sz="1400" b="1" u="sng">
                <a:solidFill>
                  <a:schemeClr val="accent1"/>
                </a:solidFill>
                <a:latin typeface="微软雅黑" panose="020B0503020204020204" charset="-122"/>
                <a:ea typeface="微软雅黑" panose="020B0503020204020204" charset="-122"/>
                <a:cs typeface="微软雅黑" panose="020B0503020204020204" charset="-122"/>
                <a:sym typeface="+mn-ea"/>
              </a:rPr>
              <a:t>层高不应低于</a:t>
            </a:r>
            <a:r>
              <a:rPr lang="en-US" altLang="zh-CN" sz="1400" b="1" u="sng">
                <a:solidFill>
                  <a:schemeClr val="accent1"/>
                </a:solidFill>
                <a:latin typeface="微软雅黑" panose="020B0503020204020204" charset="-122"/>
                <a:ea typeface="微软雅黑" panose="020B0503020204020204" charset="-122"/>
                <a:cs typeface="微软雅黑" panose="020B0503020204020204" charset="-122"/>
                <a:sym typeface="+mn-ea"/>
              </a:rPr>
              <a:t>3.00m</a:t>
            </a:r>
            <a:r>
              <a:rPr lang="zh-CN" altLang="en-US" sz="1400" b="1" u="sng">
                <a:solidFill>
                  <a:schemeClr val="accent1"/>
                </a:solidFill>
                <a:latin typeface="微软雅黑" panose="020B0503020204020204" charset="-122"/>
                <a:ea typeface="微软雅黑" panose="020B0503020204020204" charset="-122"/>
                <a:cs typeface="微软雅黑" panose="020B0503020204020204" charset="-122"/>
                <a:sym typeface="+mn-ea"/>
              </a:rPr>
              <a:t>：影响深远</a:t>
            </a:r>
            <a:endParaRPr lang="zh-CN" altLang="en-US" sz="1400" b="1" u="sng">
              <a:solidFill>
                <a:schemeClr val="accent1"/>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     </a:t>
            </a:r>
            <a:r>
              <a:rPr lang="zh-CN" altLang="en-US" sz="1200" b="1" i="0">
                <a:solidFill>
                  <a:schemeClr val="accent1"/>
                </a:solidFill>
                <a:latin typeface="微软雅黑" panose="020B0503020204020204" charset="-122"/>
                <a:ea typeface="微软雅黑" panose="020B0503020204020204" charset="-122"/>
                <a:cs typeface="微软雅黑" panose="020B0503020204020204" charset="-122"/>
              </a:rPr>
              <a:t>1  </a:t>
            </a: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提升了住宅空间标准，提高了居住的舒适性。</a:t>
            </a:r>
            <a:endParaRPr lang="zh-CN" altLang="en-US" sz="1200" b="1"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1" i="0">
                <a:solidFill>
                  <a:schemeClr val="accent1"/>
                </a:solidFill>
                <a:latin typeface="微软雅黑" panose="020B0503020204020204" charset="-122"/>
                <a:ea typeface="微软雅黑" panose="020B0503020204020204" charset="-122"/>
                <a:cs typeface="微软雅黑" panose="020B0503020204020204" charset="-122"/>
              </a:rPr>
              <a:t>     2  </a:t>
            </a:r>
            <a:r>
              <a:rPr lang="zh-CN" altLang="en-US" sz="1200" b="1" i="0">
                <a:solidFill>
                  <a:schemeClr val="accent1"/>
                </a:solidFill>
                <a:latin typeface="微软雅黑" panose="020B0503020204020204" charset="-122"/>
                <a:ea typeface="微软雅黑" panose="020B0503020204020204" charset="-122"/>
                <a:cs typeface="微软雅黑" panose="020B0503020204020204" charset="-122"/>
              </a:rPr>
              <a:t>层高提升</a:t>
            </a:r>
            <a:r>
              <a:rPr lang="en-US" altLang="zh-CN" sz="1200" b="1" i="0">
                <a:solidFill>
                  <a:schemeClr val="accent1"/>
                </a:solidFill>
                <a:latin typeface="微软雅黑" panose="020B0503020204020204" charset="-122"/>
                <a:ea typeface="微软雅黑" panose="020B0503020204020204" charset="-122"/>
                <a:cs typeface="微软雅黑" panose="020B0503020204020204" charset="-122"/>
              </a:rPr>
              <a:t>20</a:t>
            </a:r>
            <a:r>
              <a:rPr lang="zh-CN" altLang="en-US" sz="1200" b="1" i="0">
                <a:solidFill>
                  <a:schemeClr val="accent1"/>
                </a:solidFill>
                <a:latin typeface="微软雅黑" panose="020B0503020204020204" charset="-122"/>
                <a:ea typeface="微软雅黑" panose="020B0503020204020204" charset="-122"/>
                <a:cs typeface="微软雅黑" panose="020B0503020204020204" charset="-122"/>
              </a:rPr>
              <a:t>厘米，考虑了我国居民身高增长的趋势，能有效改善空间感受。</a:t>
            </a:r>
            <a:endParaRPr lang="zh-CN" altLang="en-US" sz="1200" b="1"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200" b="1" i="0">
                <a:solidFill>
                  <a:schemeClr val="accent1"/>
                </a:solidFill>
                <a:latin typeface="微软雅黑" panose="020B0503020204020204" charset="-122"/>
                <a:ea typeface="微软雅黑" panose="020B0503020204020204" charset="-122"/>
                <a:cs typeface="微软雅黑" panose="020B0503020204020204" charset="-122"/>
              </a:rPr>
              <a:t>     2  但同时消防会引起一系列变化，消防设计和验收时应注意，摒弃习惯性思维。</a:t>
            </a:r>
            <a:endParaRPr lang="zh-CN" altLang="en-US" sz="1200" b="1"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200" b="1" i="0">
                <a:solidFill>
                  <a:schemeClr val="accent1"/>
                </a:solidFill>
                <a:latin typeface="微软雅黑" panose="020B0503020204020204" charset="-122"/>
                <a:ea typeface="微软雅黑" panose="020B0503020204020204" charset="-122"/>
                <a:cs typeface="微软雅黑" panose="020B0503020204020204" charset="-122"/>
              </a:rPr>
              <a:t>     3  如消防规范后期不做调整衔接，市场上大量</a:t>
            </a: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出现</a:t>
            </a:r>
            <a:r>
              <a:rPr lang="zh-CN" altLang="en-US" sz="1200" b="1" i="0">
                <a:solidFill>
                  <a:schemeClr val="accent1"/>
                </a:solidFill>
                <a:latin typeface="微软雅黑" panose="020B0503020204020204" charset="-122"/>
                <a:ea typeface="微软雅黑" panose="020B0503020204020204" charset="-122"/>
                <a:cs typeface="微软雅黑" panose="020B0503020204020204" charset="-122"/>
              </a:rPr>
              <a:t>的是10层、17层住宅；对应的是建筑高度</a:t>
            </a:r>
            <a:r>
              <a:rPr lang="en-US" altLang="zh-CN" sz="1200" b="1" i="0">
                <a:solidFill>
                  <a:schemeClr val="accent1"/>
                </a:solidFill>
                <a:latin typeface="微软雅黑" panose="020B0503020204020204" charset="-122"/>
                <a:ea typeface="微软雅黑" panose="020B0503020204020204" charset="-122"/>
                <a:cs typeface="微软雅黑" panose="020B0503020204020204" charset="-122"/>
              </a:rPr>
              <a:t>21</a:t>
            </a:r>
            <a:r>
              <a:rPr lang="zh-CN" altLang="en-US" sz="1200" b="1" i="0">
                <a:solidFill>
                  <a:schemeClr val="accent1"/>
                </a:solidFill>
                <a:latin typeface="微软雅黑" panose="020B0503020204020204" charset="-122"/>
                <a:ea typeface="微软雅黑" panose="020B0503020204020204" charset="-122"/>
                <a:cs typeface="微软雅黑" panose="020B0503020204020204" charset="-122"/>
              </a:rPr>
              <a:t>米开敞楼梯间、</a:t>
            </a:r>
            <a:r>
              <a:rPr lang="en-US" altLang="zh-CN" sz="1200" b="1" i="0">
                <a:solidFill>
                  <a:schemeClr val="accent1"/>
                </a:solidFill>
                <a:latin typeface="微软雅黑" panose="020B0503020204020204" charset="-122"/>
                <a:ea typeface="微软雅黑" panose="020B0503020204020204" charset="-122"/>
                <a:cs typeface="微软雅黑" panose="020B0503020204020204" charset="-122"/>
              </a:rPr>
              <a:t>33</a:t>
            </a:r>
            <a:r>
              <a:rPr lang="zh-CN" altLang="en-US" sz="1200" b="1" i="0">
                <a:solidFill>
                  <a:schemeClr val="accent1"/>
                </a:solidFill>
                <a:latin typeface="微软雅黑" panose="020B0503020204020204" charset="-122"/>
                <a:ea typeface="微软雅黑" panose="020B0503020204020204" charset="-122"/>
                <a:cs typeface="微软雅黑" panose="020B0503020204020204" charset="-122"/>
              </a:rPr>
              <a:t>米</a:t>
            </a: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封闭楼梯间</a:t>
            </a:r>
            <a:r>
              <a:rPr lang="zh-CN" altLang="en-US" sz="1200" b="1" i="0">
                <a:solidFill>
                  <a:schemeClr val="accent1"/>
                </a:solidFill>
                <a:latin typeface="微软雅黑" panose="020B0503020204020204" charset="-122"/>
                <a:ea typeface="微软雅黑" panose="020B0503020204020204" charset="-122"/>
                <a:cs typeface="微软雅黑" panose="020B0503020204020204" charset="-122"/>
              </a:rPr>
              <a:t>、</a:t>
            </a:r>
            <a:r>
              <a:rPr lang="en-US" altLang="zh-CN" sz="1200" b="1" i="0">
                <a:solidFill>
                  <a:schemeClr val="accent1"/>
                </a:solidFill>
                <a:latin typeface="微软雅黑" panose="020B0503020204020204" charset="-122"/>
                <a:ea typeface="微软雅黑" panose="020B0503020204020204" charset="-122"/>
                <a:cs typeface="微软雅黑" panose="020B0503020204020204" charset="-122"/>
              </a:rPr>
              <a:t>54</a:t>
            </a:r>
            <a:r>
              <a:rPr lang="zh-CN" altLang="en-US" sz="1200" b="1" i="0">
                <a:solidFill>
                  <a:schemeClr val="accent1"/>
                </a:solidFill>
                <a:latin typeface="微软雅黑" panose="020B0503020204020204" charset="-122"/>
                <a:ea typeface="微软雅黑" panose="020B0503020204020204" charset="-122"/>
                <a:cs typeface="微软雅黑" panose="020B0503020204020204" charset="-122"/>
              </a:rPr>
              <a:t>米防烟楼梯间。</a:t>
            </a:r>
            <a:r>
              <a:rPr lang="en-US" altLang="zh-CN" sz="1200" b="1" i="0">
                <a:solidFill>
                  <a:schemeClr val="accent1"/>
                </a:solidFill>
                <a:latin typeface="微软雅黑" panose="020B0503020204020204" charset="-122"/>
                <a:ea typeface="微软雅黑" panose="020B0503020204020204" charset="-122"/>
                <a:cs typeface="微软雅黑" panose="020B0503020204020204" charset="-122"/>
              </a:rPr>
              <a:t>GB50016-2014</a:t>
            </a:r>
            <a:r>
              <a:rPr lang="zh-CN" altLang="en-US" sz="1200" b="1" i="0">
                <a:solidFill>
                  <a:schemeClr val="accent1"/>
                </a:solidFill>
                <a:latin typeface="微软雅黑" panose="020B0503020204020204" charset="-122"/>
                <a:ea typeface="微软雅黑" panose="020B0503020204020204" charset="-122"/>
                <a:cs typeface="微软雅黑" panose="020B0503020204020204" charset="-122"/>
              </a:rPr>
              <a:t>（</a:t>
            </a:r>
            <a:r>
              <a:rPr lang="en-US" altLang="zh-CN" sz="1200" b="1" i="0">
                <a:solidFill>
                  <a:schemeClr val="accent1"/>
                </a:solidFill>
                <a:latin typeface="微软雅黑" panose="020B0503020204020204" charset="-122"/>
                <a:ea typeface="微软雅黑" panose="020B0503020204020204" charset="-122"/>
                <a:cs typeface="微软雅黑" panose="020B0503020204020204" charset="-122"/>
              </a:rPr>
              <a:t>2018</a:t>
            </a:r>
            <a:r>
              <a:rPr lang="zh-CN" altLang="en-US" sz="1200" b="1" i="0">
                <a:solidFill>
                  <a:schemeClr val="accent1"/>
                </a:solidFill>
                <a:latin typeface="微软雅黑" panose="020B0503020204020204" charset="-122"/>
                <a:ea typeface="微软雅黑" panose="020B0503020204020204" charset="-122"/>
                <a:cs typeface="微软雅黑" panose="020B0503020204020204" charset="-122"/>
              </a:rPr>
              <a:t>年版）第</a:t>
            </a:r>
            <a:r>
              <a:rPr lang="en-US" altLang="zh-CN" sz="1200" b="1" i="0">
                <a:solidFill>
                  <a:schemeClr val="accent1"/>
                </a:solidFill>
                <a:latin typeface="微软雅黑" panose="020B0503020204020204" charset="-122"/>
                <a:ea typeface="微软雅黑" panose="020B0503020204020204" charset="-122"/>
                <a:cs typeface="微软雅黑" panose="020B0503020204020204" charset="-122"/>
              </a:rPr>
              <a:t>5.5.25</a:t>
            </a:r>
            <a:r>
              <a:rPr lang="zh-CN" altLang="en-US" sz="1200" b="1" i="0">
                <a:solidFill>
                  <a:schemeClr val="accent1"/>
                </a:solidFill>
                <a:latin typeface="微软雅黑" panose="020B0503020204020204" charset="-122"/>
                <a:ea typeface="微软雅黑" panose="020B0503020204020204" charset="-122"/>
                <a:cs typeface="微软雅黑" panose="020B0503020204020204" charset="-122"/>
              </a:rPr>
              <a:t>条。</a:t>
            </a:r>
            <a:endParaRPr lang="zh-CN" altLang="en-US" sz="1200" b="1"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 </a:t>
            </a:r>
            <a:r>
              <a:rPr lang="en-US" altLang="zh-CN" sz="1200" b="1">
                <a:solidFill>
                  <a:schemeClr val="accent1"/>
                </a:solidFill>
                <a:latin typeface="微软雅黑" panose="020B0503020204020204" charset="-122"/>
                <a:ea typeface="微软雅黑" panose="020B0503020204020204" charset="-122"/>
                <a:cs typeface="微软雅黑" panose="020B0503020204020204" charset="-122"/>
                <a:sym typeface="+mn-ea"/>
              </a:rPr>
              <a:t>    4</a:t>
            </a: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  如消防规范后期不做调整衔接，市场上大量</a:t>
            </a: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出现</a:t>
            </a: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的是8层、10层住宅；对应的是建筑高度超过</a:t>
            </a:r>
            <a:r>
              <a:rPr lang="en-US" altLang="zh-CN" sz="1200" b="1">
                <a:solidFill>
                  <a:schemeClr val="accent1"/>
                </a:solidFill>
                <a:latin typeface="微软雅黑" panose="020B0503020204020204" charset="-122"/>
                <a:ea typeface="微软雅黑" panose="020B0503020204020204" charset="-122"/>
                <a:cs typeface="微软雅黑" panose="020B0503020204020204" charset="-122"/>
                <a:sym typeface="+mn-ea"/>
              </a:rPr>
              <a:t>33</a:t>
            </a: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米、或11层的至少设置2台电梯</a:t>
            </a: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一部</a:t>
            </a: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。住宅建筑高度低于</a:t>
            </a:r>
            <a:r>
              <a:rPr lang="en-US" altLang="zh-CN" sz="1200" b="1">
                <a:solidFill>
                  <a:schemeClr val="accent1"/>
                </a:solidFill>
                <a:latin typeface="微软雅黑" panose="020B0503020204020204" charset="-122"/>
                <a:ea typeface="微软雅黑" panose="020B0503020204020204" charset="-122"/>
                <a:cs typeface="微软雅黑" panose="020B0503020204020204" charset="-122"/>
                <a:sym typeface="+mn-ea"/>
              </a:rPr>
              <a:t>27</a:t>
            </a: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米时算多层建筑。</a:t>
            </a:r>
            <a:endPar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 </a:t>
            </a:r>
            <a:r>
              <a:rPr lang="en-US" altLang="zh-CN" sz="1200" b="1">
                <a:solidFill>
                  <a:schemeClr val="accent1"/>
                </a:solidFill>
                <a:latin typeface="微软雅黑" panose="020B0503020204020204" charset="-122"/>
                <a:ea typeface="微软雅黑" panose="020B0503020204020204" charset="-122"/>
                <a:cs typeface="微软雅黑" panose="020B0503020204020204" charset="-122"/>
                <a:sym typeface="+mn-ea"/>
              </a:rPr>
              <a:t>     5  </a:t>
            </a: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层高提升</a:t>
            </a:r>
            <a:r>
              <a:rPr lang="en-US" altLang="zh-CN" sz="1200" b="1">
                <a:solidFill>
                  <a:schemeClr val="accent1"/>
                </a:solidFill>
                <a:latin typeface="微软雅黑" panose="020B0503020204020204" charset="-122"/>
                <a:ea typeface="微软雅黑" panose="020B0503020204020204" charset="-122"/>
                <a:cs typeface="微软雅黑" panose="020B0503020204020204" charset="-122"/>
                <a:sym typeface="+mn-ea"/>
              </a:rPr>
              <a:t>20</a:t>
            </a: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厘米，给室内天然采光和自然通风带来提升，增加生活便利度。</a:t>
            </a:r>
            <a:endPar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 </a:t>
            </a:r>
            <a:r>
              <a:rPr lang="en-US" altLang="zh-CN" sz="1200" b="1">
                <a:solidFill>
                  <a:schemeClr val="accent1"/>
                </a:solidFill>
                <a:latin typeface="微软雅黑" panose="020B0503020204020204" charset="-122"/>
                <a:ea typeface="微软雅黑" panose="020B0503020204020204" charset="-122"/>
                <a:cs typeface="微软雅黑" panose="020B0503020204020204" charset="-122"/>
                <a:sym typeface="+mn-ea"/>
              </a:rPr>
              <a:t>     6  </a:t>
            </a: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增强了功能灵活性，为多样化装修、技术发展、生活需求变化提供更充足的条件。例如地面隔震措施、新风系统、装饰吊顶等。</a:t>
            </a:r>
            <a:endPar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 </a:t>
            </a:r>
            <a:r>
              <a:rPr lang="en-US" altLang="zh-CN" sz="1200" b="1">
                <a:solidFill>
                  <a:schemeClr val="accent1"/>
                </a:solidFill>
                <a:latin typeface="微软雅黑" panose="020B0503020204020204" charset="-122"/>
                <a:ea typeface="微软雅黑" panose="020B0503020204020204" charset="-122"/>
                <a:cs typeface="微软雅黑" panose="020B0503020204020204" charset="-122"/>
                <a:sym typeface="+mn-ea"/>
              </a:rPr>
              <a:t>    7  </a:t>
            </a: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影响楼梯间尺寸和同等高度下的建筑层数，简言之得房率下降，容积率降低。建安成本有增加。</a:t>
            </a:r>
            <a:endPar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endParaRPr lang="en-US" altLang="zh-CN" sz="1200"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i="0">
                <a:solidFill>
                  <a:schemeClr val="accent1"/>
                </a:solidFill>
                <a:latin typeface="微软雅黑" panose="020B0503020204020204" charset="-122"/>
                <a:ea typeface="微软雅黑" panose="020B0503020204020204" charset="-122"/>
                <a:cs typeface="微软雅黑" panose="020B0503020204020204" charset="-122"/>
              </a:rPr>
              <a:t>19</a:t>
            </a:r>
            <a:r>
              <a:rPr lang="zh-CN" altLang="en-US" sz="1200" i="0">
                <a:solidFill>
                  <a:schemeClr val="accent1"/>
                </a:solidFill>
                <a:latin typeface="微软雅黑" panose="020B0503020204020204" charset="-122"/>
                <a:ea typeface="微软雅黑" panose="020B0503020204020204" charset="-122"/>
                <a:cs typeface="微软雅黑" panose="020B0503020204020204" charset="-122"/>
              </a:rPr>
              <a:t>岁男性平均身高：</a:t>
            </a:r>
            <a:r>
              <a:rPr lang="en-US" altLang="zh-CN" sz="1200" i="0">
                <a:solidFill>
                  <a:schemeClr val="accent1"/>
                </a:solidFill>
                <a:latin typeface="微软雅黑" panose="020B0503020204020204" charset="-122"/>
                <a:ea typeface="微软雅黑" panose="020B0503020204020204" charset="-122"/>
                <a:cs typeface="微软雅黑" panose="020B0503020204020204" charset="-122"/>
              </a:rPr>
              <a:t>1985</a:t>
            </a:r>
            <a:r>
              <a:rPr lang="zh-CN" altLang="en-US" sz="1200" i="0">
                <a:solidFill>
                  <a:schemeClr val="accent1"/>
                </a:solidFill>
                <a:latin typeface="微软雅黑" panose="020B0503020204020204" charset="-122"/>
                <a:ea typeface="微软雅黑" panose="020B0503020204020204" charset="-122"/>
                <a:cs typeface="微软雅黑" panose="020B0503020204020204" charset="-122"/>
              </a:rPr>
              <a:t>年：</a:t>
            </a:r>
            <a:r>
              <a:rPr lang="en-US" altLang="zh-CN" sz="1200" i="0">
                <a:solidFill>
                  <a:schemeClr val="accent1"/>
                </a:solidFill>
                <a:latin typeface="微软雅黑" panose="020B0503020204020204" charset="-122"/>
                <a:ea typeface="微软雅黑" panose="020B0503020204020204" charset="-122"/>
                <a:cs typeface="微软雅黑" panose="020B0503020204020204" charset="-122"/>
              </a:rPr>
              <a:t>167.6cm </a:t>
            </a:r>
            <a:r>
              <a:rPr lang="en-US" altLang="en-US" sz="1200" i="0">
                <a:solidFill>
                  <a:schemeClr val="accent1"/>
                </a:solidFill>
                <a:latin typeface="微软雅黑" panose="020B0503020204020204" charset="-122"/>
                <a:ea typeface="微软雅黑" panose="020B0503020204020204" charset="-122"/>
                <a:cs typeface="微软雅黑" panose="020B0503020204020204" charset="-122"/>
              </a:rPr>
              <a:t>→</a:t>
            </a:r>
            <a:r>
              <a:rPr lang="en-US" altLang="zh-CN" sz="1200" i="0">
                <a:solidFill>
                  <a:schemeClr val="accent1"/>
                </a:solidFill>
                <a:latin typeface="微软雅黑" panose="020B0503020204020204" charset="-122"/>
                <a:ea typeface="微软雅黑" panose="020B0503020204020204" charset="-122"/>
                <a:cs typeface="微软雅黑" panose="020B0503020204020204" charset="-122"/>
              </a:rPr>
              <a:t> 2020</a:t>
            </a:r>
            <a:r>
              <a:rPr lang="zh-CN" altLang="en-US" sz="1200" i="0">
                <a:solidFill>
                  <a:schemeClr val="accent1"/>
                </a:solidFill>
                <a:latin typeface="微软雅黑" panose="020B0503020204020204" charset="-122"/>
                <a:ea typeface="微软雅黑" panose="020B0503020204020204" charset="-122"/>
                <a:cs typeface="微软雅黑" panose="020B0503020204020204" charset="-122"/>
              </a:rPr>
              <a:t>年：</a:t>
            </a:r>
            <a:r>
              <a:rPr lang="en-US" altLang="zh-CN" sz="1200" i="0">
                <a:solidFill>
                  <a:schemeClr val="accent1"/>
                </a:solidFill>
                <a:latin typeface="微软雅黑" panose="020B0503020204020204" charset="-122"/>
                <a:ea typeface="微软雅黑" panose="020B0503020204020204" charset="-122"/>
                <a:cs typeface="微软雅黑" panose="020B0503020204020204" charset="-122"/>
              </a:rPr>
              <a:t>175.7cm</a:t>
            </a:r>
            <a:r>
              <a:rPr lang="zh-CN" altLang="en-US" sz="1200" i="0">
                <a:solidFill>
                  <a:schemeClr val="accent1"/>
                </a:solidFill>
                <a:latin typeface="微软雅黑" panose="020B0503020204020204" charset="-122"/>
                <a:ea typeface="微软雅黑" panose="020B0503020204020204" charset="-122"/>
                <a:cs typeface="微软雅黑" panose="020B0503020204020204" charset="-122"/>
              </a:rPr>
              <a:t>（</a:t>
            </a:r>
            <a:r>
              <a:rPr lang="en-US" altLang="zh-CN" sz="1200" i="0">
                <a:solidFill>
                  <a:schemeClr val="accent1"/>
                </a:solidFill>
                <a:latin typeface="微软雅黑" panose="020B0503020204020204" charset="-122"/>
                <a:ea typeface="微软雅黑" panose="020B0503020204020204" charset="-122"/>
                <a:cs typeface="微软雅黑" panose="020B0503020204020204" charset="-122"/>
              </a:rPr>
              <a:t>+8.1cm</a:t>
            </a:r>
            <a:r>
              <a:rPr lang="zh-CN" altLang="en-US" sz="1200" i="0">
                <a:solidFill>
                  <a:schemeClr val="accent1"/>
                </a:solidFill>
                <a:latin typeface="微软雅黑" panose="020B0503020204020204" charset="-122"/>
                <a:ea typeface="微软雅黑" panose="020B0503020204020204" charset="-122"/>
                <a:cs typeface="微软雅黑" panose="020B0503020204020204" charset="-122"/>
              </a:rPr>
              <a:t>）</a:t>
            </a:r>
            <a:endParaRPr lang="zh-CN" altLang="en-US" sz="1200"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200" i="0">
                <a:solidFill>
                  <a:schemeClr val="accent1"/>
                </a:solidFill>
                <a:latin typeface="微软雅黑" panose="020B0503020204020204" charset="-122"/>
                <a:ea typeface="微软雅黑" panose="020B0503020204020204" charset="-122"/>
                <a:cs typeface="微软雅黑" panose="020B0503020204020204" charset="-122"/>
              </a:rPr>
              <a:t>增速：每十年增长</a:t>
            </a:r>
            <a:r>
              <a:rPr lang="en-US" altLang="zh-CN" sz="1200" i="0">
                <a:solidFill>
                  <a:schemeClr val="accent1"/>
                </a:solidFill>
                <a:latin typeface="微软雅黑" panose="020B0503020204020204" charset="-122"/>
                <a:ea typeface="微软雅黑" panose="020B0503020204020204" charset="-122"/>
                <a:cs typeface="微软雅黑" panose="020B0503020204020204" charset="-122"/>
              </a:rPr>
              <a:t>2.2cm  </a:t>
            </a:r>
            <a:r>
              <a:rPr lang="zh-CN" altLang="en-US" sz="1200" i="0">
                <a:solidFill>
                  <a:schemeClr val="accent1"/>
                </a:solidFill>
                <a:latin typeface="微软雅黑" panose="020B0503020204020204" charset="-122"/>
                <a:ea typeface="微软雅黑" panose="020B0503020204020204" charset="-122"/>
                <a:cs typeface="微软雅黑" panose="020B0503020204020204" charset="-122"/>
              </a:rPr>
              <a:t>日本（</a:t>
            </a:r>
            <a:r>
              <a:rPr lang="en-US" altLang="zh-CN" sz="1200" i="0">
                <a:solidFill>
                  <a:schemeClr val="accent1"/>
                </a:solidFill>
                <a:latin typeface="微软雅黑" panose="020B0503020204020204" charset="-122"/>
                <a:ea typeface="微软雅黑" panose="020B0503020204020204" charset="-122"/>
                <a:cs typeface="微软雅黑" panose="020B0503020204020204" charset="-122"/>
              </a:rPr>
              <a:t>172.1cm</a:t>
            </a:r>
            <a:r>
              <a:rPr lang="zh-CN" altLang="en-US" sz="1200" i="0">
                <a:solidFill>
                  <a:schemeClr val="accent1"/>
                </a:solidFill>
                <a:latin typeface="微软雅黑" panose="020B0503020204020204" charset="-122"/>
                <a:ea typeface="微软雅黑" panose="020B0503020204020204" charset="-122"/>
                <a:cs typeface="微软雅黑" panose="020B0503020204020204" charset="-122"/>
              </a:rPr>
              <a:t>）和韩国（</a:t>
            </a:r>
            <a:r>
              <a:rPr lang="en-US" altLang="zh-CN" sz="1200" i="0">
                <a:solidFill>
                  <a:schemeClr val="accent1"/>
                </a:solidFill>
                <a:latin typeface="微软雅黑" panose="020B0503020204020204" charset="-122"/>
                <a:ea typeface="微软雅黑" panose="020B0503020204020204" charset="-122"/>
                <a:cs typeface="微软雅黑" panose="020B0503020204020204" charset="-122"/>
              </a:rPr>
              <a:t>174.9cm</a:t>
            </a:r>
            <a:r>
              <a:rPr lang="zh-CN" altLang="en-US" sz="1200" i="0">
                <a:solidFill>
                  <a:schemeClr val="accent1"/>
                </a:solidFill>
                <a:latin typeface="微软雅黑" panose="020B0503020204020204" charset="-122"/>
                <a:ea typeface="微软雅黑" panose="020B0503020204020204" charset="-122"/>
                <a:cs typeface="微软雅黑" panose="020B0503020204020204" charset="-122"/>
              </a:rPr>
              <a:t>）</a:t>
            </a:r>
            <a:endParaRPr lang="zh-CN" altLang="en-US" sz="1200"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i="0">
                <a:solidFill>
                  <a:schemeClr val="accent1"/>
                </a:solidFill>
                <a:latin typeface="微软雅黑" panose="020B0503020204020204" charset="-122"/>
                <a:ea typeface="微软雅黑" panose="020B0503020204020204" charset="-122"/>
                <a:cs typeface="微软雅黑" panose="020B0503020204020204" charset="-122"/>
              </a:rPr>
              <a:t>19</a:t>
            </a:r>
            <a:r>
              <a:rPr lang="zh-CN" altLang="en-US" sz="1200" i="0">
                <a:solidFill>
                  <a:schemeClr val="accent1"/>
                </a:solidFill>
                <a:latin typeface="微软雅黑" panose="020B0503020204020204" charset="-122"/>
                <a:ea typeface="微软雅黑" panose="020B0503020204020204" charset="-122"/>
                <a:cs typeface="微软雅黑" panose="020B0503020204020204" charset="-122"/>
              </a:rPr>
              <a:t>岁女性平均身高：</a:t>
            </a:r>
            <a:r>
              <a:rPr lang="en-US" altLang="zh-CN" sz="1200" i="0">
                <a:solidFill>
                  <a:schemeClr val="accent1"/>
                </a:solidFill>
                <a:latin typeface="微软雅黑" panose="020B0503020204020204" charset="-122"/>
                <a:ea typeface="微软雅黑" panose="020B0503020204020204" charset="-122"/>
                <a:cs typeface="微软雅黑" panose="020B0503020204020204" charset="-122"/>
              </a:rPr>
              <a:t>1985</a:t>
            </a:r>
            <a:r>
              <a:rPr lang="zh-CN" altLang="en-US" sz="1200" i="0">
                <a:solidFill>
                  <a:schemeClr val="accent1"/>
                </a:solidFill>
                <a:latin typeface="微软雅黑" panose="020B0503020204020204" charset="-122"/>
                <a:ea typeface="微软雅黑" panose="020B0503020204020204" charset="-122"/>
                <a:cs typeface="微软雅黑" panose="020B0503020204020204" charset="-122"/>
              </a:rPr>
              <a:t>年：</a:t>
            </a:r>
            <a:r>
              <a:rPr lang="en-US" altLang="zh-CN" sz="1200" i="0">
                <a:solidFill>
                  <a:schemeClr val="accent1"/>
                </a:solidFill>
                <a:latin typeface="微软雅黑" panose="020B0503020204020204" charset="-122"/>
                <a:ea typeface="微软雅黑" panose="020B0503020204020204" charset="-122"/>
                <a:cs typeface="微软雅黑" panose="020B0503020204020204" charset="-122"/>
              </a:rPr>
              <a:t>157.0cm </a:t>
            </a:r>
            <a:r>
              <a:rPr lang="en-US" altLang="en-US" sz="1200" i="0">
                <a:solidFill>
                  <a:schemeClr val="accent1"/>
                </a:solidFill>
                <a:latin typeface="微软雅黑" panose="020B0503020204020204" charset="-122"/>
                <a:ea typeface="微软雅黑" panose="020B0503020204020204" charset="-122"/>
                <a:cs typeface="微软雅黑" panose="020B0503020204020204" charset="-122"/>
              </a:rPr>
              <a:t>→</a:t>
            </a:r>
            <a:r>
              <a:rPr lang="en-US" altLang="zh-CN" sz="1200" i="0">
                <a:solidFill>
                  <a:schemeClr val="accent1"/>
                </a:solidFill>
                <a:latin typeface="微软雅黑" panose="020B0503020204020204" charset="-122"/>
                <a:ea typeface="微软雅黑" panose="020B0503020204020204" charset="-122"/>
                <a:cs typeface="微软雅黑" panose="020B0503020204020204" charset="-122"/>
              </a:rPr>
              <a:t> 2020</a:t>
            </a:r>
            <a:r>
              <a:rPr lang="zh-CN" altLang="en-US" sz="1200" i="0">
                <a:solidFill>
                  <a:schemeClr val="accent1"/>
                </a:solidFill>
                <a:latin typeface="微软雅黑" panose="020B0503020204020204" charset="-122"/>
                <a:ea typeface="微软雅黑" panose="020B0503020204020204" charset="-122"/>
                <a:cs typeface="微软雅黑" panose="020B0503020204020204" charset="-122"/>
              </a:rPr>
              <a:t>年：</a:t>
            </a:r>
            <a:r>
              <a:rPr lang="en-US" altLang="zh-CN" sz="1200" i="0">
                <a:solidFill>
                  <a:schemeClr val="accent1"/>
                </a:solidFill>
                <a:latin typeface="微软雅黑" panose="020B0503020204020204" charset="-122"/>
                <a:ea typeface="微软雅黑" panose="020B0503020204020204" charset="-122"/>
                <a:cs typeface="微软雅黑" panose="020B0503020204020204" charset="-122"/>
              </a:rPr>
              <a:t>163.5cm</a:t>
            </a:r>
            <a:r>
              <a:rPr lang="zh-CN" altLang="en-US" sz="1200" i="0">
                <a:solidFill>
                  <a:schemeClr val="accent1"/>
                </a:solidFill>
                <a:latin typeface="微软雅黑" panose="020B0503020204020204" charset="-122"/>
                <a:ea typeface="微软雅黑" panose="020B0503020204020204" charset="-122"/>
                <a:cs typeface="微软雅黑" panose="020B0503020204020204" charset="-122"/>
              </a:rPr>
              <a:t>（</a:t>
            </a:r>
            <a:r>
              <a:rPr lang="en-US" altLang="zh-CN" sz="1200" i="0">
                <a:solidFill>
                  <a:schemeClr val="accent1"/>
                </a:solidFill>
                <a:latin typeface="微软雅黑" panose="020B0503020204020204" charset="-122"/>
                <a:ea typeface="微软雅黑" panose="020B0503020204020204" charset="-122"/>
                <a:cs typeface="微软雅黑" panose="020B0503020204020204" charset="-122"/>
              </a:rPr>
              <a:t>+6.5cm</a:t>
            </a:r>
            <a:r>
              <a:rPr lang="zh-CN" altLang="en-US" sz="1200" i="0">
                <a:solidFill>
                  <a:schemeClr val="accent1"/>
                </a:solidFill>
                <a:latin typeface="微软雅黑" panose="020B0503020204020204" charset="-122"/>
                <a:ea typeface="微软雅黑" panose="020B0503020204020204" charset="-122"/>
                <a:cs typeface="微软雅黑" panose="020B0503020204020204" charset="-122"/>
              </a:rPr>
              <a:t>）</a:t>
            </a:r>
            <a:endParaRPr lang="zh-CN" altLang="en-US" sz="1200"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1" i="0">
              <a:solidFill>
                <a:srgbClr val="C00000"/>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1" i="0">
              <a:solidFill>
                <a:srgbClr val="C00000"/>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87045" y="304165"/>
            <a:ext cx="5418455" cy="6512560"/>
          </a:xfrm>
          <a:prstGeom prst="rect">
            <a:avLst/>
          </a:prstGeom>
        </p:spPr>
        <p:txBody>
          <a:bodyPr wrap="square">
            <a:noAutofit/>
          </a:bodyPr>
          <a:p>
            <a:pPr indent="0" algn="ctr" fontAlgn="auto">
              <a:lnSpc>
                <a:spcPct val="150000"/>
              </a:lnSpc>
              <a:spcBef>
                <a:spcPct val="0"/>
              </a:spcBef>
              <a:spcAft>
                <a:spcPct val="0"/>
              </a:spcAft>
            </a:pPr>
            <a:r>
              <a:rPr lang="en-US" sz="1400" b="1" i="0">
                <a:latin typeface="微软雅黑" panose="020B0503020204020204" charset="-122"/>
                <a:ea typeface="微软雅黑" panose="020B0503020204020204" charset="-122"/>
                <a:cs typeface="微软雅黑" panose="020B0503020204020204" charset="-122"/>
              </a:rPr>
              <a:t>4  </a:t>
            </a:r>
            <a:r>
              <a:rPr lang="zh-CN" altLang="en-US" sz="1400" b="1" i="0">
                <a:latin typeface="微软雅黑" panose="020B0503020204020204" charset="-122"/>
                <a:ea typeface="微软雅黑" panose="020B0503020204020204" charset="-122"/>
                <a:cs typeface="微软雅黑" panose="020B0503020204020204" charset="-122"/>
              </a:rPr>
              <a:t>建</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筑</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空</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间</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4.1  </a:t>
            </a:r>
            <a:r>
              <a:rPr lang="zh-CN" altLang="en-US" sz="1400" b="1" i="0">
                <a:latin typeface="微软雅黑" panose="020B0503020204020204" charset="-122"/>
                <a:ea typeface="微软雅黑" panose="020B0503020204020204" charset="-122"/>
                <a:cs typeface="微软雅黑" panose="020B0503020204020204" charset="-122"/>
              </a:rPr>
              <a:t>套</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内</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空</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间</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4.1.8  </a:t>
            </a:r>
            <a:r>
              <a:rPr lang="zh-CN" altLang="en-US" sz="1200">
                <a:latin typeface="微软雅黑" panose="020B0503020204020204" charset="-122"/>
                <a:ea typeface="微软雅黑" panose="020B0503020204020204" charset="-122"/>
                <a:cs typeface="微软雅黑" panose="020B0503020204020204" charset="-122"/>
                <a:sym typeface="+mn-ea"/>
              </a:rPr>
              <a:t>卫生间的设置应符合下列规定：</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1  </a:t>
            </a:r>
            <a:r>
              <a:rPr lang="zh-CN" altLang="en-US" sz="1200">
                <a:latin typeface="微软雅黑" panose="020B0503020204020204" charset="-122"/>
                <a:ea typeface="微软雅黑" panose="020B0503020204020204" charset="-122"/>
                <a:cs typeface="微软雅黑" panose="020B0503020204020204" charset="-122"/>
                <a:sym typeface="+mn-ea"/>
              </a:rPr>
              <a:t>多层套型中，布置有起居室或卧室的楼层至少应设</a:t>
            </a:r>
            <a:r>
              <a:rPr lang="en-US" altLang="zh-CN" sz="1200">
                <a:latin typeface="微软雅黑" panose="020B0503020204020204" charset="-122"/>
                <a:ea typeface="微软雅黑" panose="020B0503020204020204" charset="-122"/>
                <a:cs typeface="微软雅黑" panose="020B0503020204020204" charset="-122"/>
                <a:sym typeface="+mn-ea"/>
              </a:rPr>
              <a:t>1</a:t>
            </a:r>
            <a:r>
              <a:rPr lang="zh-CN" altLang="en-US" sz="1200">
                <a:latin typeface="微软雅黑" panose="020B0503020204020204" charset="-122"/>
                <a:ea typeface="微软雅黑" panose="020B0503020204020204" charset="-122"/>
                <a:cs typeface="微软雅黑" panose="020B0503020204020204" charset="-122"/>
                <a:sym typeface="+mn-ea"/>
              </a:rPr>
              <a:t>间</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配有便器和洗面器或预留安装位置及条件的卫生间；</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2  </a:t>
            </a:r>
            <a:r>
              <a:rPr lang="zh-CN" altLang="en-US" sz="1200">
                <a:latin typeface="微软雅黑" panose="020B0503020204020204" charset="-122"/>
                <a:ea typeface="微软雅黑" panose="020B0503020204020204" charset="-122"/>
                <a:cs typeface="微软雅黑" panose="020B0503020204020204" charset="-122"/>
                <a:sym typeface="+mn-ea"/>
              </a:rPr>
              <a:t>卫生间便器和洗浴器</a:t>
            </a:r>
            <a:r>
              <a:rPr lang="zh-CN" altLang="en-US" sz="1200" b="1" u="sng">
                <a:solidFill>
                  <a:srgbClr val="FF0000"/>
                </a:solidFill>
                <a:latin typeface="微软雅黑" panose="020B0503020204020204" charset="-122"/>
                <a:ea typeface="微软雅黑" panose="020B0503020204020204" charset="-122"/>
                <a:cs typeface="微软雅黑" panose="020B0503020204020204" charset="-122"/>
                <a:sym typeface="+mn-ea"/>
              </a:rPr>
              <a:t>旁应设扶手或预留安装条件；</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3   </a:t>
            </a:r>
            <a:r>
              <a:rPr lang="zh-CN" altLang="en-US" sz="1200">
                <a:latin typeface="微软雅黑" panose="020B0503020204020204" charset="-122"/>
                <a:ea typeface="微软雅黑" panose="020B0503020204020204" charset="-122"/>
                <a:cs typeface="微软雅黑" panose="020B0503020204020204" charset="-122"/>
                <a:sym typeface="+mn-ea"/>
              </a:rPr>
              <a:t>当卫生间门向内开启时，应预留向外开启或推拉开启的空间条件。</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4.1.9  </a:t>
            </a:r>
            <a:r>
              <a:rPr lang="zh-CN" altLang="en-US" sz="1200">
                <a:latin typeface="微软雅黑" panose="020B0503020204020204" charset="-122"/>
                <a:ea typeface="微软雅黑" panose="020B0503020204020204" charset="-122"/>
                <a:cs typeface="微软雅黑" panose="020B0503020204020204" charset="-122"/>
                <a:sym typeface="+mn-ea"/>
              </a:rPr>
              <a:t>卫生间防水和防潮应符合下列规定：</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1 </a:t>
            </a:r>
            <a:r>
              <a:rPr lang="zh-CN" altLang="en-US" sz="1200">
                <a:latin typeface="微软雅黑" panose="020B0503020204020204" charset="-122"/>
                <a:ea typeface="微软雅黑" panose="020B0503020204020204" charset="-122"/>
                <a:cs typeface="微软雅黑" panose="020B0503020204020204" charset="-122"/>
                <a:sym typeface="+mn-ea"/>
              </a:rPr>
              <a:t>卫生间地面应设防水层和地漏，且应有坡向地漏的排水坡，排水坡度不应小于</a:t>
            </a:r>
            <a:r>
              <a:rPr lang="en-US" altLang="zh-CN" sz="1200">
                <a:latin typeface="微软雅黑" panose="020B0503020204020204" charset="-122"/>
                <a:ea typeface="微软雅黑" panose="020B0503020204020204" charset="-122"/>
                <a:cs typeface="微软雅黑" panose="020B0503020204020204" charset="-122"/>
                <a:sym typeface="+mn-ea"/>
              </a:rPr>
              <a:t>1%;</a:t>
            </a:r>
            <a:endParaRPr lang="en-US" altLang="zh-CN"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2 </a:t>
            </a:r>
            <a:r>
              <a:rPr lang="zh-CN" altLang="en-US" sz="1200">
                <a:latin typeface="微软雅黑" panose="020B0503020204020204" charset="-122"/>
                <a:ea typeface="微软雅黑" panose="020B0503020204020204" charset="-122"/>
                <a:cs typeface="微软雅黑" panose="020B0503020204020204" charset="-122"/>
                <a:sym typeface="+mn-ea"/>
              </a:rPr>
              <a:t>卫生间淋浴区墙面</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防水层</a:t>
            </a:r>
            <a:r>
              <a:rPr lang="zh-CN" altLang="en-US" sz="1200">
                <a:latin typeface="微软雅黑" panose="020B0503020204020204" charset="-122"/>
                <a:ea typeface="微软雅黑" panose="020B0503020204020204" charset="-122"/>
                <a:cs typeface="微软雅黑" panose="020B0503020204020204" charset="-122"/>
                <a:sym typeface="+mn-ea"/>
              </a:rPr>
              <a:t>高度不应小于</a:t>
            </a:r>
            <a:r>
              <a:rPr lang="en-US" altLang="zh-CN" sz="1200">
                <a:latin typeface="微软雅黑" panose="020B0503020204020204" charset="-122"/>
                <a:ea typeface="微软雅黑" panose="020B0503020204020204" charset="-122"/>
                <a:cs typeface="微软雅黑" panose="020B0503020204020204" charset="-122"/>
                <a:sym typeface="+mn-ea"/>
              </a:rPr>
              <a:t>2.00m, </a:t>
            </a:r>
            <a:r>
              <a:rPr lang="zh-CN" altLang="en-US" sz="1200">
                <a:latin typeface="微软雅黑" panose="020B0503020204020204" charset="-122"/>
                <a:ea typeface="微软雅黑" panose="020B0503020204020204" charset="-122"/>
                <a:cs typeface="微软雅黑" panose="020B0503020204020204" charset="-122"/>
                <a:sym typeface="+mn-ea"/>
              </a:rPr>
              <a:t>且不低于淋浴喷淋口高度，</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剩余墙面和顶棚应做防潮层或采取防潮措施；</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3  </a:t>
            </a:r>
            <a:r>
              <a:rPr lang="zh-CN" altLang="en-US" sz="1200">
                <a:latin typeface="微软雅黑" panose="020B0503020204020204" charset="-122"/>
                <a:ea typeface="微软雅黑" panose="020B0503020204020204" charset="-122"/>
                <a:cs typeface="微软雅黑" panose="020B0503020204020204" charset="-122"/>
                <a:sym typeface="+mn-ea"/>
              </a:rPr>
              <a:t>洗面器处墙面防水层高度不应小于</a:t>
            </a:r>
            <a:r>
              <a:rPr lang="en-US" altLang="zh-CN" sz="1200">
                <a:latin typeface="微软雅黑" panose="020B0503020204020204" charset="-122"/>
                <a:ea typeface="微软雅黑" panose="020B0503020204020204" charset="-122"/>
                <a:cs typeface="微软雅黑" panose="020B0503020204020204" charset="-122"/>
                <a:sym typeface="+mn-ea"/>
              </a:rPr>
              <a:t>1.20m;</a:t>
            </a:r>
            <a:endParaRPr lang="en-US" altLang="zh-CN"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4  </a:t>
            </a:r>
            <a:r>
              <a:rPr lang="zh-CN" altLang="en-US" sz="1200">
                <a:latin typeface="微软雅黑" panose="020B0503020204020204" charset="-122"/>
                <a:ea typeface="微软雅黑" panose="020B0503020204020204" charset="-122"/>
                <a:cs typeface="微软雅黑" panose="020B0503020204020204" charset="-122"/>
                <a:sym typeface="+mn-ea"/>
              </a:rPr>
              <a:t>除本条第</a:t>
            </a:r>
            <a:r>
              <a:rPr lang="en-US" altLang="zh-CN" sz="1200">
                <a:latin typeface="微软雅黑" panose="020B0503020204020204" charset="-122"/>
                <a:ea typeface="微软雅黑" panose="020B0503020204020204" charset="-122"/>
                <a:cs typeface="微软雅黑" panose="020B0503020204020204" charset="-122"/>
                <a:sym typeface="+mn-ea"/>
              </a:rPr>
              <a:t>2</a:t>
            </a:r>
            <a:r>
              <a:rPr lang="zh-CN" altLang="en-US" sz="1200">
                <a:latin typeface="微软雅黑" panose="020B0503020204020204" charset="-122"/>
                <a:ea typeface="微软雅黑" panose="020B0503020204020204" charset="-122"/>
                <a:cs typeface="微软雅黑" panose="020B0503020204020204" charset="-122"/>
                <a:sym typeface="+mn-ea"/>
              </a:rPr>
              <a:t>、</a:t>
            </a:r>
            <a:r>
              <a:rPr lang="en-US" altLang="zh-CN" sz="1200">
                <a:latin typeface="微软雅黑" panose="020B0503020204020204" charset="-122"/>
                <a:ea typeface="微软雅黑" panose="020B0503020204020204" charset="-122"/>
                <a:cs typeface="微软雅黑" panose="020B0503020204020204" charset="-122"/>
                <a:sym typeface="+mn-ea"/>
              </a:rPr>
              <a:t>3</a:t>
            </a:r>
            <a:r>
              <a:rPr lang="zh-CN" altLang="en-US" sz="1200">
                <a:latin typeface="微软雅黑" panose="020B0503020204020204" charset="-122"/>
                <a:ea typeface="微软雅黑" panose="020B0503020204020204" charset="-122"/>
                <a:cs typeface="微软雅黑" panose="020B0503020204020204" charset="-122"/>
                <a:sym typeface="+mn-ea"/>
              </a:rPr>
              <a:t>款外的卫生间其他部位墙面，地面防水的泛水翻起高度不应小于</a:t>
            </a:r>
            <a:r>
              <a:rPr lang="en-US" altLang="zh-CN" sz="1200">
                <a:latin typeface="微软雅黑" panose="020B0503020204020204" charset="-122"/>
                <a:ea typeface="微软雅黑" panose="020B0503020204020204" charset="-122"/>
                <a:cs typeface="微软雅黑" panose="020B0503020204020204" charset="-122"/>
                <a:sym typeface="+mn-ea"/>
              </a:rPr>
              <a:t>0.25m</a:t>
            </a:r>
            <a:r>
              <a:rPr lang="zh-CN" altLang="en-US" sz="1200">
                <a:latin typeface="微软雅黑" panose="020B0503020204020204" charset="-122"/>
                <a:ea typeface="微软雅黑" panose="020B0503020204020204" charset="-122"/>
                <a:cs typeface="微软雅黑" panose="020B0503020204020204" charset="-122"/>
                <a:sym typeface="+mn-ea"/>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4.1.10   </a:t>
            </a:r>
            <a:r>
              <a:rPr lang="zh-CN" altLang="en-US" sz="1200">
                <a:latin typeface="微软雅黑" panose="020B0503020204020204" charset="-122"/>
                <a:ea typeface="微软雅黑" panose="020B0503020204020204" charset="-122"/>
                <a:cs typeface="微软雅黑" panose="020B0503020204020204" charset="-122"/>
                <a:sym typeface="+mn-ea"/>
              </a:rPr>
              <a:t>卫生间地面应采用防滑铺装，地面静摩擦系数 (COF) 不应小于0.6。</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4.1.11  </a:t>
            </a:r>
            <a:r>
              <a:rPr lang="zh-CN" altLang="en-US" sz="1200">
                <a:latin typeface="微软雅黑" panose="020B0503020204020204" charset="-122"/>
                <a:ea typeface="微软雅黑" panose="020B0503020204020204" charset="-122"/>
                <a:cs typeface="微软雅黑" panose="020B0503020204020204" charset="-122"/>
                <a:sym typeface="+mn-ea"/>
              </a:rPr>
              <a:t>每套住宅应设放置洗衣机的位置，并应配置洗衣机的给水排水设施及其他使用条件。</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4.1.12 </a:t>
            </a:r>
            <a:r>
              <a:rPr lang="zh-CN" altLang="en-US" sz="1200">
                <a:latin typeface="微软雅黑" panose="020B0503020204020204" charset="-122"/>
                <a:ea typeface="微软雅黑" panose="020B0503020204020204" charset="-122"/>
                <a:cs typeface="微软雅黑" panose="020B0503020204020204" charset="-122"/>
                <a:sym typeface="+mn-ea"/>
              </a:rPr>
              <a:t>厨房、卫生间、封闭阳台与相邻空间地面的高差不应大</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于</a:t>
            </a:r>
            <a:r>
              <a:rPr lang="en-US" altLang="zh-CN" sz="1200">
                <a:latin typeface="微软雅黑" panose="020B0503020204020204" charset="-122"/>
                <a:ea typeface="微软雅黑" panose="020B0503020204020204" charset="-122"/>
                <a:cs typeface="微软雅黑" panose="020B0503020204020204" charset="-122"/>
                <a:sym typeface="+mn-ea"/>
              </a:rPr>
              <a:t>0.015m,   </a:t>
            </a:r>
            <a:r>
              <a:rPr lang="zh-CN" altLang="en-US" sz="1200">
                <a:latin typeface="微软雅黑" panose="020B0503020204020204" charset="-122"/>
                <a:ea typeface="微软雅黑" panose="020B0503020204020204" charset="-122"/>
                <a:cs typeface="微软雅黑" panose="020B0503020204020204" charset="-122"/>
                <a:sym typeface="+mn-ea"/>
              </a:rPr>
              <a:t>并应以斜坡过渡；户门的门槛高度和户门内外高差</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均不应大于</a:t>
            </a:r>
            <a:r>
              <a:rPr lang="en-US" altLang="zh-CN" sz="1200">
                <a:latin typeface="微软雅黑" panose="020B0503020204020204" charset="-122"/>
                <a:ea typeface="微软雅黑" panose="020B0503020204020204" charset="-122"/>
                <a:cs typeface="微软雅黑" panose="020B0503020204020204" charset="-122"/>
                <a:sym typeface="+mn-ea"/>
              </a:rPr>
              <a:t>0.015m</a:t>
            </a:r>
            <a:r>
              <a:rPr lang="zh-CN" altLang="en-US" sz="1200">
                <a:latin typeface="微软雅黑" panose="020B0503020204020204" charset="-122"/>
                <a:ea typeface="微软雅黑" panose="020B0503020204020204" charset="-122"/>
                <a:cs typeface="微软雅黑" panose="020B0503020204020204" charset="-122"/>
                <a:sym typeface="+mn-ea"/>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4.1.13  </a:t>
            </a: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套内入口过道净宽不应小于</a:t>
            </a:r>
            <a:r>
              <a:rPr lang="en-US" altLang="zh-CN" sz="1200" b="1">
                <a:solidFill>
                  <a:schemeClr val="accent1"/>
                </a:solidFill>
                <a:latin typeface="微软雅黑" panose="020B0503020204020204" charset="-122"/>
                <a:ea typeface="微软雅黑" panose="020B0503020204020204" charset="-122"/>
                <a:cs typeface="微软雅黑" panose="020B0503020204020204" charset="-122"/>
                <a:sym typeface="+mn-ea"/>
              </a:rPr>
              <a:t>1.10m</a:t>
            </a: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a:t>
            </a:r>
            <a:r>
              <a:rPr lang="en-US" altLang="zh-CN" sz="1200" b="1" strike="sngStrike">
                <a:solidFill>
                  <a:schemeClr val="accent1"/>
                </a:solidFill>
                <a:latin typeface="微软雅黑" panose="020B0503020204020204" charset="-122"/>
                <a:ea typeface="微软雅黑" panose="020B0503020204020204" charset="-122"/>
                <a:cs typeface="微软雅黑" panose="020B0503020204020204" charset="-122"/>
                <a:sym typeface="+mn-ea"/>
              </a:rPr>
              <a:t>1.2</a:t>
            </a:r>
            <a:r>
              <a:rPr lang="zh-CN" altLang="en-US" sz="1200" b="1" strike="sngStrike">
                <a:solidFill>
                  <a:schemeClr val="accent1"/>
                </a:solidFill>
                <a:latin typeface="微软雅黑" panose="020B0503020204020204" charset="-122"/>
                <a:ea typeface="微软雅黑" panose="020B0503020204020204" charset="-122"/>
                <a:cs typeface="微软雅黑" panose="020B0503020204020204" charset="-122"/>
                <a:sym typeface="+mn-ea"/>
              </a:rPr>
              <a:t>米</a:t>
            </a: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通往卧室、起居室的过道净宽不应小于</a:t>
            </a:r>
            <a:r>
              <a:rPr lang="en-US" altLang="zh-CN" sz="1200">
                <a:latin typeface="微软雅黑" panose="020B0503020204020204" charset="-122"/>
                <a:ea typeface="微软雅黑" panose="020B0503020204020204" charset="-122"/>
                <a:cs typeface="微软雅黑" panose="020B0503020204020204" charset="-122"/>
                <a:sym typeface="+mn-ea"/>
              </a:rPr>
              <a:t>1.00m;  </a:t>
            </a:r>
            <a:r>
              <a:rPr lang="zh-CN" altLang="en-US" sz="1200">
                <a:latin typeface="微软雅黑" panose="020B0503020204020204" charset="-122"/>
                <a:ea typeface="微软雅黑" panose="020B0503020204020204" charset="-122"/>
                <a:cs typeface="微软雅黑" panose="020B0503020204020204" charset="-122"/>
                <a:sym typeface="+mn-ea"/>
              </a:rPr>
              <a:t>通往厨房、卫生间、贮藏室的过道</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净宽不应小于</a:t>
            </a:r>
            <a:r>
              <a:rPr lang="en-US" altLang="zh-CN" sz="1200">
                <a:latin typeface="微软雅黑" panose="020B0503020204020204" charset="-122"/>
                <a:ea typeface="微软雅黑" panose="020B0503020204020204" charset="-122"/>
                <a:cs typeface="微软雅黑" panose="020B0503020204020204" charset="-122"/>
                <a:sym typeface="+mn-ea"/>
              </a:rPr>
              <a:t>0.90m</a:t>
            </a:r>
            <a:r>
              <a:rPr lang="zh-CN" altLang="en-US" sz="1200">
                <a:latin typeface="微软雅黑" panose="020B0503020204020204" charset="-122"/>
                <a:ea typeface="微软雅黑" panose="020B0503020204020204" charset="-122"/>
                <a:cs typeface="微软雅黑" panose="020B0503020204020204" charset="-122"/>
                <a:sym typeface="+mn-ea"/>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6029325" y="921385"/>
            <a:ext cx="5753735" cy="5936615"/>
          </a:xfrm>
          <a:prstGeom prst="rect">
            <a:avLst/>
          </a:prstGeom>
        </p:spPr>
        <p:txBody>
          <a:bodyPr wrap="square">
            <a:noAutofit/>
          </a:bodyPr>
          <a:p>
            <a:pPr indent="0" algn="l" fontAlgn="auto">
              <a:lnSpc>
                <a:spcPct val="150000"/>
              </a:lnSpc>
              <a:spcBef>
                <a:spcPct val="0"/>
              </a:spcBef>
              <a:spcAft>
                <a:spcPct val="0"/>
              </a:spcAft>
            </a:pPr>
            <a:r>
              <a:rPr lang="en-US" altLang="zh-CN" sz="1200" b="1" i="0">
                <a:solidFill>
                  <a:schemeClr val="accent1"/>
                </a:solidFill>
                <a:latin typeface="微软雅黑" panose="020B0503020204020204" charset="-122"/>
                <a:ea typeface="微软雅黑" panose="020B0503020204020204" charset="-122"/>
                <a:cs typeface="微软雅黑" panose="020B0503020204020204" charset="-122"/>
              </a:rPr>
              <a:t> </a:t>
            </a:r>
            <a:r>
              <a:rPr lang="en-US" altLang="zh-CN" sz="1200">
                <a:latin typeface="微软雅黑" panose="020B0503020204020204" charset="-122"/>
                <a:ea typeface="微软雅黑" panose="020B0503020204020204" charset="-122"/>
                <a:cs typeface="微软雅黑" panose="020B0503020204020204" charset="-122"/>
                <a:sym typeface="+mn-ea"/>
              </a:rPr>
              <a:t>4.1.14  </a:t>
            </a:r>
            <a:r>
              <a:rPr lang="zh-CN" altLang="en-US" sz="1200" u="sng">
                <a:latin typeface="微软雅黑" panose="020B0503020204020204" charset="-122"/>
                <a:ea typeface="微软雅黑" panose="020B0503020204020204" charset="-122"/>
                <a:cs typeface="微软雅黑" panose="020B0503020204020204" charset="-122"/>
                <a:sym typeface="+mn-ea"/>
              </a:rPr>
              <a:t>新建住宅建筑户门</a:t>
            </a:r>
            <a:r>
              <a:rPr lang="zh-CN" altLang="en-US" sz="1200" u="sng">
                <a:solidFill>
                  <a:srgbClr val="FF0000"/>
                </a:solidFill>
                <a:latin typeface="微软雅黑" panose="020B0503020204020204" charset="-122"/>
                <a:ea typeface="微软雅黑" panose="020B0503020204020204" charset="-122"/>
                <a:cs typeface="微软雅黑" panose="020B0503020204020204" charset="-122"/>
                <a:sym typeface="+mn-ea"/>
              </a:rPr>
              <a:t>通行</a:t>
            </a:r>
            <a:r>
              <a:rPr lang="zh-CN" altLang="en-US" sz="1200" b="1" u="sng">
                <a:solidFill>
                  <a:srgbClr val="FF0000"/>
                </a:solidFill>
                <a:latin typeface="微软雅黑" panose="020B0503020204020204" charset="-122"/>
                <a:ea typeface="微软雅黑" panose="020B0503020204020204" charset="-122"/>
                <a:cs typeface="微软雅黑" panose="020B0503020204020204" charset="-122"/>
                <a:sym typeface="+mn-ea"/>
              </a:rPr>
              <a:t>净宽</a:t>
            </a:r>
            <a:r>
              <a:rPr lang="zh-CN" altLang="en-US" sz="1200" u="sng">
                <a:solidFill>
                  <a:srgbClr val="FF0000"/>
                </a:solidFill>
                <a:latin typeface="微软雅黑" panose="020B0503020204020204" charset="-122"/>
                <a:ea typeface="微软雅黑" panose="020B0503020204020204" charset="-122"/>
                <a:cs typeface="微软雅黑" panose="020B0503020204020204" charset="-122"/>
                <a:sym typeface="+mn-ea"/>
              </a:rPr>
              <a:t>不应小于</a:t>
            </a:r>
            <a:r>
              <a:rPr lang="en-US" altLang="zh-CN" sz="1200" u="sng">
                <a:solidFill>
                  <a:srgbClr val="FF0000"/>
                </a:solidFill>
                <a:latin typeface="微软雅黑" panose="020B0503020204020204" charset="-122"/>
                <a:ea typeface="微软雅黑" panose="020B0503020204020204" charset="-122"/>
                <a:cs typeface="微软雅黑" panose="020B0503020204020204" charset="-122"/>
                <a:sym typeface="+mn-ea"/>
              </a:rPr>
              <a:t>0.90m(</a:t>
            </a:r>
            <a:r>
              <a:rPr lang="zh-CN" altLang="en-US" sz="1200" u="sng" strike="sngStrike">
                <a:solidFill>
                  <a:srgbClr val="FF0000"/>
                </a:solidFill>
                <a:latin typeface="微软雅黑" panose="020B0503020204020204" charset="-122"/>
                <a:ea typeface="微软雅黑" panose="020B0503020204020204" charset="-122"/>
                <a:cs typeface="微软雅黑" panose="020B0503020204020204" charset="-122"/>
                <a:sym typeface="+mn-ea"/>
              </a:rPr>
              <a:t>洞口宽</a:t>
            </a:r>
            <a:r>
              <a:rPr lang="en-US" altLang="zh-CN" sz="1200" u="sng" strike="sngStrike">
                <a:solidFill>
                  <a:srgbClr val="FF0000"/>
                </a:solidFill>
                <a:latin typeface="微软雅黑" panose="020B0503020204020204" charset="-122"/>
                <a:ea typeface="微软雅黑" panose="020B0503020204020204" charset="-122"/>
                <a:cs typeface="微软雅黑" panose="020B0503020204020204" charset="-122"/>
                <a:sym typeface="+mn-ea"/>
              </a:rPr>
              <a:t>1.0</a:t>
            </a:r>
            <a:r>
              <a:rPr lang="zh-CN" altLang="en-US" sz="1200" u="sng" strike="sngStrike">
                <a:solidFill>
                  <a:srgbClr val="FF0000"/>
                </a:solidFill>
                <a:latin typeface="微软雅黑" panose="020B0503020204020204" charset="-122"/>
                <a:ea typeface="微软雅黑" panose="020B0503020204020204" charset="-122"/>
                <a:cs typeface="微软雅黑" panose="020B0503020204020204" charset="-122"/>
                <a:sym typeface="+mn-ea"/>
              </a:rPr>
              <a:t>米</a:t>
            </a:r>
            <a:r>
              <a:rPr lang="en-US" altLang="zh-CN" sz="1200" u="sng">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200" u="sng">
                <a:latin typeface="微软雅黑" panose="020B0503020204020204" charset="-122"/>
                <a:ea typeface="微软雅黑" panose="020B0503020204020204" charset="-122"/>
                <a:cs typeface="微软雅黑" panose="020B0503020204020204" charset="-122"/>
                <a:sym typeface="+mn-ea"/>
              </a:rPr>
              <a:t>, </a:t>
            </a:r>
            <a:r>
              <a:rPr lang="zh-CN" altLang="en-US" sz="1200" u="sng">
                <a:latin typeface="微软雅黑" panose="020B0503020204020204" charset="-122"/>
                <a:ea typeface="微软雅黑" panose="020B0503020204020204" charset="-122"/>
                <a:cs typeface="微软雅黑" panose="020B0503020204020204" charset="-122"/>
                <a:sym typeface="+mn-ea"/>
              </a:rPr>
              <a:t>既有住宅建筑改造户门通行净宽不应小于</a:t>
            </a:r>
            <a:r>
              <a:rPr lang="en-US" altLang="zh-CN" sz="1200" u="sng">
                <a:latin typeface="微软雅黑" panose="020B0503020204020204" charset="-122"/>
                <a:ea typeface="微软雅黑" panose="020B0503020204020204" charset="-122"/>
                <a:cs typeface="微软雅黑" panose="020B0503020204020204" charset="-122"/>
                <a:sym typeface="+mn-ea"/>
              </a:rPr>
              <a:t>0.80m </a:t>
            </a:r>
            <a:r>
              <a:rPr lang="zh-CN" altLang="en-US" sz="1200" u="sng">
                <a:latin typeface="微软雅黑" panose="020B0503020204020204" charset="-122"/>
                <a:ea typeface="微软雅黑" panose="020B0503020204020204" charset="-122"/>
                <a:cs typeface="微软雅黑" panose="020B0503020204020204" charset="-122"/>
                <a:sym typeface="+mn-ea"/>
              </a:rPr>
              <a:t>。卧室门的</a:t>
            </a:r>
            <a:r>
              <a:rPr lang="zh-CN" altLang="en-US" sz="1200" u="sng">
                <a:solidFill>
                  <a:srgbClr val="FF0000"/>
                </a:solidFill>
                <a:latin typeface="微软雅黑" panose="020B0503020204020204" charset="-122"/>
                <a:ea typeface="微软雅黑" panose="020B0503020204020204" charset="-122"/>
                <a:cs typeface="微软雅黑" panose="020B0503020204020204" charset="-122"/>
                <a:sym typeface="+mn-ea"/>
              </a:rPr>
              <a:t>通行</a:t>
            </a:r>
            <a:r>
              <a:rPr lang="zh-CN" altLang="en-US" sz="1200" b="1" u="sng">
                <a:solidFill>
                  <a:srgbClr val="FF0000"/>
                </a:solidFill>
                <a:latin typeface="微软雅黑" panose="020B0503020204020204" charset="-122"/>
                <a:ea typeface="微软雅黑" panose="020B0503020204020204" charset="-122"/>
                <a:cs typeface="微软雅黑" panose="020B0503020204020204" charset="-122"/>
                <a:sym typeface="+mn-ea"/>
              </a:rPr>
              <a:t>净宽</a:t>
            </a:r>
            <a:r>
              <a:rPr lang="zh-CN" altLang="en-US" sz="1200" u="sng">
                <a:solidFill>
                  <a:srgbClr val="FF0000"/>
                </a:solidFill>
                <a:latin typeface="微软雅黑" panose="020B0503020204020204" charset="-122"/>
                <a:ea typeface="微软雅黑" panose="020B0503020204020204" charset="-122"/>
                <a:cs typeface="微软雅黑" panose="020B0503020204020204" charset="-122"/>
                <a:sym typeface="+mn-ea"/>
              </a:rPr>
              <a:t>不应小于</a:t>
            </a:r>
            <a:r>
              <a:rPr lang="en-US" altLang="zh-CN" sz="1200" u="sng">
                <a:solidFill>
                  <a:srgbClr val="FF0000"/>
                </a:solidFill>
                <a:latin typeface="微软雅黑" panose="020B0503020204020204" charset="-122"/>
                <a:ea typeface="微软雅黑" panose="020B0503020204020204" charset="-122"/>
                <a:cs typeface="微软雅黑" panose="020B0503020204020204" charset="-122"/>
                <a:sym typeface="+mn-ea"/>
              </a:rPr>
              <a:t>0.80m(</a:t>
            </a:r>
            <a:r>
              <a:rPr lang="zh-CN" altLang="en-US" sz="1200" u="sng" strike="sngStrike">
                <a:solidFill>
                  <a:srgbClr val="FF0000"/>
                </a:solidFill>
                <a:latin typeface="微软雅黑" panose="020B0503020204020204" charset="-122"/>
                <a:ea typeface="微软雅黑" panose="020B0503020204020204" charset="-122"/>
                <a:cs typeface="微软雅黑" panose="020B0503020204020204" charset="-122"/>
                <a:sym typeface="+mn-ea"/>
              </a:rPr>
              <a:t>洞口宽</a:t>
            </a:r>
            <a:r>
              <a:rPr lang="en-US" altLang="zh-CN" sz="1200" u="sng" strike="sngStrike">
                <a:solidFill>
                  <a:srgbClr val="FF0000"/>
                </a:solidFill>
                <a:latin typeface="微软雅黑" panose="020B0503020204020204" charset="-122"/>
                <a:ea typeface="微软雅黑" panose="020B0503020204020204" charset="-122"/>
                <a:cs typeface="微软雅黑" panose="020B0503020204020204" charset="-122"/>
                <a:sym typeface="+mn-ea"/>
              </a:rPr>
              <a:t>0.9</a:t>
            </a:r>
            <a:r>
              <a:rPr lang="zh-CN" altLang="en-US" sz="1200" u="sng" strike="sngStrike">
                <a:solidFill>
                  <a:srgbClr val="FF0000"/>
                </a:solidFill>
                <a:latin typeface="微软雅黑" panose="020B0503020204020204" charset="-122"/>
                <a:ea typeface="微软雅黑" panose="020B0503020204020204" charset="-122"/>
                <a:cs typeface="微软雅黑" panose="020B0503020204020204" charset="-122"/>
                <a:sym typeface="+mn-ea"/>
              </a:rPr>
              <a:t>米</a:t>
            </a:r>
            <a:r>
              <a:rPr lang="en-US" altLang="zh-CN" sz="1200" u="sng">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200" u="sng">
                <a:latin typeface="微软雅黑" panose="020B0503020204020204" charset="-122"/>
                <a:ea typeface="微软雅黑" panose="020B0503020204020204" charset="-122"/>
                <a:cs typeface="微软雅黑" panose="020B0503020204020204" charset="-122"/>
                <a:sym typeface="+mn-ea"/>
              </a:rPr>
              <a:t>,   </a:t>
            </a:r>
            <a:r>
              <a:rPr lang="zh-CN" altLang="en-US" sz="1200" u="sng">
                <a:latin typeface="微软雅黑" panose="020B0503020204020204" charset="-122"/>
                <a:ea typeface="微软雅黑" panose="020B0503020204020204" charset="-122"/>
                <a:cs typeface="微软雅黑" panose="020B0503020204020204" charset="-122"/>
                <a:sym typeface="+mn-ea"/>
              </a:rPr>
              <a:t>厨房门和卫生间门的</a:t>
            </a:r>
            <a:r>
              <a:rPr lang="zh-CN" altLang="en-US" sz="1200" u="sng">
                <a:solidFill>
                  <a:srgbClr val="FF0000"/>
                </a:solidFill>
                <a:latin typeface="微软雅黑" panose="020B0503020204020204" charset="-122"/>
                <a:ea typeface="微软雅黑" panose="020B0503020204020204" charset="-122"/>
                <a:cs typeface="微软雅黑" panose="020B0503020204020204" charset="-122"/>
                <a:sym typeface="+mn-ea"/>
              </a:rPr>
              <a:t>通行</a:t>
            </a:r>
            <a:r>
              <a:rPr lang="zh-CN" altLang="en-US" sz="1200" b="1" u="sng">
                <a:solidFill>
                  <a:srgbClr val="FF0000"/>
                </a:solidFill>
                <a:latin typeface="微软雅黑" panose="020B0503020204020204" charset="-122"/>
                <a:ea typeface="微软雅黑" panose="020B0503020204020204" charset="-122"/>
                <a:cs typeface="微软雅黑" panose="020B0503020204020204" charset="-122"/>
                <a:sym typeface="+mn-ea"/>
              </a:rPr>
              <a:t>净宽</a:t>
            </a:r>
            <a:r>
              <a:rPr lang="zh-CN" altLang="en-US" sz="1200" u="sng">
                <a:solidFill>
                  <a:srgbClr val="FF0000"/>
                </a:solidFill>
                <a:latin typeface="微软雅黑" panose="020B0503020204020204" charset="-122"/>
                <a:ea typeface="微软雅黑" panose="020B0503020204020204" charset="-122"/>
                <a:cs typeface="微软雅黑" panose="020B0503020204020204" charset="-122"/>
                <a:sym typeface="+mn-ea"/>
              </a:rPr>
              <a:t>不应小于</a:t>
            </a:r>
            <a:r>
              <a:rPr lang="en-US" altLang="zh-CN" sz="1200" u="sng">
                <a:solidFill>
                  <a:srgbClr val="FF0000"/>
                </a:solidFill>
                <a:latin typeface="微软雅黑" panose="020B0503020204020204" charset="-122"/>
                <a:ea typeface="微软雅黑" panose="020B0503020204020204" charset="-122"/>
                <a:cs typeface="微软雅黑" panose="020B0503020204020204" charset="-122"/>
                <a:sym typeface="+mn-ea"/>
              </a:rPr>
              <a:t>0.70m(</a:t>
            </a:r>
            <a:r>
              <a:rPr lang="zh-CN" altLang="en-US" sz="1200" u="sng" strike="sngStrike">
                <a:solidFill>
                  <a:srgbClr val="FF0000"/>
                </a:solidFill>
                <a:latin typeface="微软雅黑" panose="020B0503020204020204" charset="-122"/>
                <a:ea typeface="微软雅黑" panose="020B0503020204020204" charset="-122"/>
                <a:cs typeface="微软雅黑" panose="020B0503020204020204" charset="-122"/>
                <a:sym typeface="+mn-ea"/>
              </a:rPr>
              <a:t>洞口宽</a:t>
            </a:r>
            <a:r>
              <a:rPr lang="en-US" altLang="zh-CN" sz="1200" u="sng" strike="sngStrike">
                <a:solidFill>
                  <a:srgbClr val="FF0000"/>
                </a:solidFill>
                <a:latin typeface="微软雅黑" panose="020B0503020204020204" charset="-122"/>
                <a:ea typeface="微软雅黑" panose="020B0503020204020204" charset="-122"/>
                <a:cs typeface="微软雅黑" panose="020B0503020204020204" charset="-122"/>
                <a:sym typeface="+mn-ea"/>
              </a:rPr>
              <a:t>0.8</a:t>
            </a:r>
            <a:r>
              <a:rPr lang="zh-CN" altLang="en-US" sz="1200" u="sng" strike="sngStrike">
                <a:solidFill>
                  <a:srgbClr val="FF0000"/>
                </a:solidFill>
                <a:latin typeface="微软雅黑" panose="020B0503020204020204" charset="-122"/>
                <a:ea typeface="微软雅黑" panose="020B0503020204020204" charset="-122"/>
                <a:cs typeface="微软雅黑" panose="020B0503020204020204" charset="-122"/>
                <a:sym typeface="+mn-ea"/>
              </a:rPr>
              <a:t>米、</a:t>
            </a:r>
            <a:r>
              <a:rPr lang="en-US" altLang="zh-CN" sz="1200" u="sng" strike="sngStrike">
                <a:solidFill>
                  <a:srgbClr val="FF0000"/>
                </a:solidFill>
                <a:latin typeface="微软雅黑" panose="020B0503020204020204" charset="-122"/>
                <a:ea typeface="微软雅黑" panose="020B0503020204020204" charset="-122"/>
                <a:cs typeface="微软雅黑" panose="020B0503020204020204" charset="-122"/>
                <a:sym typeface="+mn-ea"/>
              </a:rPr>
              <a:t>0.7</a:t>
            </a:r>
            <a:r>
              <a:rPr lang="zh-CN" altLang="en-US" sz="1200" u="sng" strike="sngStrike">
                <a:solidFill>
                  <a:srgbClr val="FF0000"/>
                </a:solidFill>
                <a:latin typeface="微软雅黑" panose="020B0503020204020204" charset="-122"/>
                <a:ea typeface="微软雅黑" panose="020B0503020204020204" charset="-122"/>
                <a:cs typeface="微软雅黑" panose="020B0503020204020204" charset="-122"/>
                <a:sym typeface="+mn-ea"/>
              </a:rPr>
              <a:t>米</a:t>
            </a:r>
            <a:r>
              <a:rPr lang="en-US" altLang="zh-CN" sz="1200" u="sng">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200" u="sng">
                <a:latin typeface="微软雅黑" panose="020B0503020204020204" charset="-122"/>
                <a:ea typeface="微软雅黑" panose="020B0503020204020204" charset="-122"/>
                <a:cs typeface="微软雅黑" panose="020B0503020204020204" charset="-122"/>
                <a:sym typeface="+mn-ea"/>
              </a:rPr>
              <a:t>,   </a:t>
            </a:r>
            <a:r>
              <a:rPr lang="zh-CN" altLang="en-US" sz="1200" b="1" u="sng">
                <a:solidFill>
                  <a:srgbClr val="FF0000"/>
                </a:solidFill>
                <a:latin typeface="微软雅黑" panose="020B0503020204020204" charset="-122"/>
                <a:ea typeface="微软雅黑" panose="020B0503020204020204" charset="-122"/>
                <a:cs typeface="微软雅黑" panose="020B0503020204020204" charset="-122"/>
                <a:sym typeface="+mn-ea"/>
              </a:rPr>
              <a:t>并应预留无障碍改造的条件。</a:t>
            </a:r>
            <a:r>
              <a:rPr lang="en-US" altLang="zh-CN" sz="1200">
                <a:latin typeface="微软雅黑" panose="020B0503020204020204" charset="-122"/>
                <a:ea typeface="微软雅黑" panose="020B0503020204020204" charset="-122"/>
                <a:cs typeface="微软雅黑" panose="020B0503020204020204" charset="-122"/>
                <a:sym typeface="+mn-ea"/>
              </a:rPr>
              <a:t>   </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4.1.15  </a:t>
            </a:r>
            <a:r>
              <a:rPr lang="zh-CN" altLang="en-US" sz="1200">
                <a:latin typeface="微软雅黑" panose="020B0503020204020204" charset="-122"/>
                <a:ea typeface="微软雅黑" panose="020B0503020204020204" charset="-122"/>
                <a:cs typeface="微软雅黑" panose="020B0503020204020204" charset="-122"/>
                <a:sym typeface="+mn-ea"/>
              </a:rPr>
              <a:t>设有阳台时，应符合下列规定：</a:t>
            </a:r>
            <a:endParaRPr lang="en-US" altLang="zh-CN"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1  </a:t>
            </a:r>
            <a:r>
              <a:rPr lang="zh-CN" altLang="en-US" sz="1200">
                <a:latin typeface="微软雅黑" panose="020B0503020204020204" charset="-122"/>
                <a:ea typeface="微软雅黑" panose="020B0503020204020204" charset="-122"/>
                <a:cs typeface="微软雅黑" panose="020B0503020204020204" charset="-122"/>
                <a:sym typeface="+mn-ea"/>
              </a:rPr>
              <a:t>阳台栏杆</a:t>
            </a:r>
            <a:r>
              <a:rPr lang="zh-CN" altLang="en-US" sz="1200" b="1">
                <a:solidFill>
                  <a:srgbClr val="FF0000"/>
                </a:solidFill>
                <a:latin typeface="微软雅黑" panose="020B0503020204020204" charset="-122"/>
                <a:ea typeface="微软雅黑" panose="020B0503020204020204" charset="-122"/>
                <a:cs typeface="微软雅黑" panose="020B0503020204020204" charset="-122"/>
                <a:sym typeface="+mn-ea"/>
              </a:rPr>
              <a:t>净高不应低于</a:t>
            </a:r>
            <a:r>
              <a:rPr lang="en-US" altLang="zh-CN" sz="1200" b="1">
                <a:solidFill>
                  <a:srgbClr val="FF0000"/>
                </a:solidFill>
                <a:latin typeface="微软雅黑" panose="020B0503020204020204" charset="-122"/>
                <a:ea typeface="微软雅黑" panose="020B0503020204020204" charset="-122"/>
                <a:cs typeface="微软雅黑" panose="020B0503020204020204" charset="-122"/>
                <a:sym typeface="+mn-ea"/>
              </a:rPr>
              <a:t>1.20m</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栏杆的</a:t>
            </a:r>
            <a:r>
              <a:rPr lang="zh-CN" altLang="en-US" sz="1200" b="1">
                <a:solidFill>
                  <a:srgbClr val="FF0000"/>
                </a:solidFill>
                <a:latin typeface="微软雅黑" panose="020B0503020204020204" charset="-122"/>
                <a:ea typeface="微软雅黑" panose="020B0503020204020204" charset="-122"/>
                <a:cs typeface="微软雅黑" panose="020B0503020204020204" charset="-122"/>
                <a:sym typeface="+mn-ea"/>
              </a:rPr>
              <a:t>竖向杆件</a:t>
            </a:r>
            <a:r>
              <a:rPr lang="zh-CN" altLang="en-US" sz="1200">
                <a:latin typeface="微软雅黑" panose="020B0503020204020204" charset="-122"/>
                <a:ea typeface="微软雅黑" panose="020B0503020204020204" charset="-122"/>
                <a:cs typeface="微软雅黑" panose="020B0503020204020204" charset="-122"/>
                <a:sym typeface="+mn-ea"/>
              </a:rPr>
              <a:t>间净距不应大于</a:t>
            </a:r>
            <a:r>
              <a:rPr lang="en-US" altLang="zh-CN" sz="1200">
                <a:latin typeface="微软雅黑" panose="020B0503020204020204" charset="-122"/>
                <a:ea typeface="微软雅黑" panose="020B0503020204020204" charset="-122"/>
                <a:cs typeface="微软雅黑" panose="020B0503020204020204" charset="-122"/>
                <a:sym typeface="+mn-ea"/>
              </a:rPr>
              <a:t>0.11m,   </a:t>
            </a:r>
            <a:r>
              <a:rPr lang="zh-CN" altLang="en-US" sz="1200">
                <a:latin typeface="微软雅黑" panose="020B0503020204020204" charset="-122"/>
                <a:ea typeface="微软雅黑" panose="020B0503020204020204" charset="-122"/>
                <a:cs typeface="微软雅黑" panose="020B0503020204020204" charset="-122"/>
                <a:sym typeface="+mn-ea"/>
              </a:rPr>
              <a:t>阳台栏杆应采取防止攀登的措施；</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2  </a:t>
            </a:r>
            <a:r>
              <a:rPr lang="zh-CN" altLang="en-US" sz="1200">
                <a:latin typeface="微软雅黑" panose="020B0503020204020204" charset="-122"/>
                <a:ea typeface="微软雅黑" panose="020B0503020204020204" charset="-122"/>
                <a:cs typeface="微软雅黑" panose="020B0503020204020204" charset="-122"/>
                <a:sym typeface="+mn-ea"/>
              </a:rPr>
              <a:t>阳台栏杆有放置物品或花盆的设施时，应采取防止物品或花盆坠落的措施；</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3  </a:t>
            </a:r>
            <a:r>
              <a:rPr lang="zh-CN" altLang="en-US" sz="1200">
                <a:latin typeface="微软雅黑" panose="020B0503020204020204" charset="-122"/>
                <a:ea typeface="微软雅黑" panose="020B0503020204020204" charset="-122"/>
                <a:cs typeface="微软雅黑" panose="020B0503020204020204" charset="-122"/>
                <a:sym typeface="+mn-ea"/>
              </a:rPr>
              <a:t>开敞式阳台应采取有组织排水并采取防水措施；</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4 </a:t>
            </a:r>
            <a:r>
              <a:rPr lang="zh-CN" altLang="en-US" sz="1200">
                <a:latin typeface="微软雅黑" panose="020B0503020204020204" charset="-122"/>
                <a:ea typeface="微软雅黑" panose="020B0503020204020204" charset="-122"/>
                <a:cs typeface="微软雅黑" panose="020B0503020204020204" charset="-122"/>
                <a:sym typeface="+mn-ea"/>
              </a:rPr>
              <a:t>放置洗衣机的阳台地面应采取有组织排水并设置防水层；</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5  </a:t>
            </a:r>
            <a:r>
              <a:rPr lang="zh-CN" altLang="en-US" sz="1200">
                <a:latin typeface="微软雅黑" panose="020B0503020204020204" charset="-122"/>
                <a:ea typeface="微软雅黑" panose="020B0503020204020204" charset="-122"/>
                <a:cs typeface="微软雅黑" panose="020B0503020204020204" charset="-122"/>
                <a:sym typeface="+mn-ea"/>
              </a:rPr>
              <a:t>各套住宅之间毗连的阳台应设分户隔板。</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4.1.16  </a:t>
            </a:r>
            <a:r>
              <a:rPr lang="zh-CN" altLang="en-US" sz="1200">
                <a:latin typeface="微软雅黑" panose="020B0503020204020204" charset="-122"/>
                <a:ea typeface="微软雅黑" panose="020B0503020204020204" charset="-122"/>
                <a:cs typeface="微软雅黑" panose="020B0503020204020204" charset="-122"/>
                <a:sym typeface="+mn-ea"/>
              </a:rPr>
              <a:t>临空外窗的窗台距室内地面的净高小于</a:t>
            </a:r>
            <a:r>
              <a:rPr lang="en-US" altLang="zh-CN" sz="1200">
                <a:latin typeface="微软雅黑" panose="020B0503020204020204" charset="-122"/>
                <a:ea typeface="微软雅黑" panose="020B0503020204020204" charset="-122"/>
                <a:cs typeface="微软雅黑" panose="020B0503020204020204" charset="-122"/>
                <a:sym typeface="+mn-ea"/>
              </a:rPr>
              <a:t>0.90m </a:t>
            </a:r>
            <a:r>
              <a:rPr lang="zh-CN" altLang="en-US" sz="1200">
                <a:latin typeface="微软雅黑" panose="020B0503020204020204" charset="-122"/>
                <a:ea typeface="微软雅黑" panose="020B0503020204020204" charset="-122"/>
                <a:cs typeface="微软雅黑" panose="020B0503020204020204" charset="-122"/>
                <a:sym typeface="+mn-ea"/>
              </a:rPr>
              <a:t>时，应配置防护设施，防护设施的高度应由室内地面或可登踏面起算，</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且不应小于</a:t>
            </a:r>
            <a:r>
              <a:rPr lang="en-US" altLang="zh-CN" sz="1200">
                <a:latin typeface="微软雅黑" panose="020B0503020204020204" charset="-122"/>
                <a:ea typeface="微软雅黑" panose="020B0503020204020204" charset="-122"/>
                <a:cs typeface="微软雅黑" panose="020B0503020204020204" charset="-122"/>
                <a:sym typeface="+mn-ea"/>
              </a:rPr>
              <a:t>0.90m </a:t>
            </a:r>
            <a:r>
              <a:rPr lang="zh-CN" altLang="en-US" sz="1200">
                <a:latin typeface="微软雅黑" panose="020B0503020204020204" charset="-122"/>
                <a:ea typeface="微软雅黑" panose="020B0503020204020204" charset="-122"/>
                <a:cs typeface="微软雅黑" panose="020B0503020204020204" charset="-122"/>
                <a:sym typeface="+mn-ea"/>
              </a:rPr>
              <a:t>。当凸窗窗台高度</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小于或等于</a:t>
            </a:r>
            <a:r>
              <a:rPr lang="en-US" altLang="zh-CN" sz="1200">
                <a:solidFill>
                  <a:srgbClr val="FF0000"/>
                </a:solidFill>
                <a:latin typeface="微软雅黑" panose="020B0503020204020204" charset="-122"/>
                <a:ea typeface="微软雅黑" panose="020B0503020204020204" charset="-122"/>
                <a:cs typeface="微软雅黑" panose="020B0503020204020204" charset="-122"/>
                <a:sym typeface="+mn-ea"/>
              </a:rPr>
              <a:t>0.45m </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时</a:t>
            </a:r>
            <a:r>
              <a:rPr lang="zh-CN" altLang="en-US" sz="1200">
                <a:latin typeface="微软雅黑" panose="020B0503020204020204" charset="-122"/>
                <a:ea typeface="微软雅黑" panose="020B0503020204020204" charset="-122"/>
                <a:cs typeface="微软雅黑" panose="020B0503020204020204" charset="-122"/>
                <a:sym typeface="+mn-ea"/>
              </a:rPr>
              <a:t>，其</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防护设施高度应从窗台面起算，</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且不应小于</a:t>
            </a:r>
            <a:r>
              <a:rPr lang="en-US" altLang="zh-CN" sz="1200">
                <a:solidFill>
                  <a:srgbClr val="FF0000"/>
                </a:solidFill>
                <a:latin typeface="微软雅黑" panose="020B0503020204020204" charset="-122"/>
                <a:ea typeface="微软雅黑" panose="020B0503020204020204" charset="-122"/>
                <a:cs typeface="微软雅黑" panose="020B0503020204020204" charset="-122"/>
                <a:sym typeface="+mn-ea"/>
              </a:rPr>
              <a:t>0.90m</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当凸窗窗台高度大于</a:t>
            </a:r>
            <a:r>
              <a:rPr lang="en-US" altLang="zh-CN" sz="1200">
                <a:solidFill>
                  <a:srgbClr val="FF0000"/>
                </a:solidFill>
                <a:latin typeface="微软雅黑" panose="020B0503020204020204" charset="-122"/>
                <a:ea typeface="微软雅黑" panose="020B0503020204020204" charset="-122"/>
                <a:cs typeface="微软雅黑" panose="020B0503020204020204" charset="-122"/>
                <a:sym typeface="+mn-ea"/>
              </a:rPr>
              <a:t>0.45m </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时，</a:t>
            </a:r>
            <a:r>
              <a:rPr lang="zh-CN" altLang="en-US" sz="1200">
                <a:latin typeface="微软雅黑" panose="020B0503020204020204" charset="-122"/>
                <a:ea typeface="微软雅黑" panose="020B0503020204020204" charset="-122"/>
                <a:cs typeface="微软雅黑" panose="020B0503020204020204" charset="-122"/>
                <a:sym typeface="+mn-ea"/>
              </a:rPr>
              <a:t>其防护设施高度应从窗台面起算，</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且不应小于</a:t>
            </a:r>
            <a:r>
              <a:rPr lang="en-US" altLang="zh-CN" sz="1200">
                <a:solidFill>
                  <a:srgbClr val="FF0000"/>
                </a:solidFill>
                <a:latin typeface="微软雅黑" panose="020B0503020204020204" charset="-122"/>
                <a:ea typeface="微软雅黑" panose="020B0503020204020204" charset="-122"/>
                <a:cs typeface="微软雅黑" panose="020B0503020204020204" charset="-122"/>
                <a:sym typeface="+mn-ea"/>
              </a:rPr>
              <a:t>0.60m; </a:t>
            </a:r>
            <a:r>
              <a:rPr lang="en-US" altLang="zh-CN" sz="1200" b="1">
                <a:solidFill>
                  <a:schemeClr val="accent1"/>
                </a:solidFill>
                <a:latin typeface="微软雅黑" panose="020B0503020204020204" charset="-122"/>
                <a:ea typeface="微软雅黑" panose="020B0503020204020204" charset="-122"/>
                <a:cs typeface="微软雅黑" panose="020B0503020204020204" charset="-122"/>
                <a:sym typeface="+mn-ea"/>
              </a:rPr>
              <a:t> </a:t>
            </a:r>
            <a:r>
              <a:rPr lang="zh-CN" altLang="en-US" sz="1200" b="1">
                <a:solidFill>
                  <a:schemeClr val="accent1"/>
                </a:solidFill>
                <a:latin typeface="微软雅黑" panose="020B0503020204020204" charset="-122"/>
                <a:ea typeface="微软雅黑" panose="020B0503020204020204" charset="-122"/>
                <a:cs typeface="微软雅黑" panose="020B0503020204020204" charset="-122"/>
                <a:sym typeface="+mn-ea"/>
              </a:rPr>
              <a:t>凸窗的防护设施应贴外窗设置。</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4.1.17   </a:t>
            </a:r>
            <a:r>
              <a:rPr lang="zh-CN" altLang="en-US" sz="1200">
                <a:latin typeface="微软雅黑" panose="020B0503020204020204" charset="-122"/>
                <a:ea typeface="微软雅黑" panose="020B0503020204020204" charset="-122"/>
                <a:cs typeface="微软雅黑" panose="020B0503020204020204" charset="-122"/>
                <a:sym typeface="+mn-ea"/>
              </a:rPr>
              <a:t>当住宅建筑</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凹口的净宽与净深之比小于</a:t>
            </a:r>
            <a:r>
              <a:rPr lang="en-US" altLang="zh-CN" sz="1200">
                <a:solidFill>
                  <a:srgbClr val="FF0000"/>
                </a:solidFill>
                <a:latin typeface="微软雅黑" panose="020B0503020204020204" charset="-122"/>
                <a:ea typeface="微软雅黑" panose="020B0503020204020204" charset="-122"/>
                <a:cs typeface="微软雅黑" panose="020B0503020204020204" charset="-122"/>
                <a:sym typeface="+mn-ea"/>
              </a:rPr>
              <a:t>1:3</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且净宽小于</a:t>
            </a:r>
            <a:r>
              <a:rPr lang="en-US" altLang="zh-CN" sz="1200">
                <a:solidFill>
                  <a:srgbClr val="FF0000"/>
                </a:solidFill>
                <a:latin typeface="微软雅黑" panose="020B0503020204020204" charset="-122"/>
                <a:ea typeface="微软雅黑" panose="020B0503020204020204" charset="-122"/>
                <a:cs typeface="微软雅黑" panose="020B0503020204020204" charset="-122"/>
                <a:sym typeface="+mn-ea"/>
              </a:rPr>
              <a:t>1.20m </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时</a:t>
            </a:r>
            <a:r>
              <a:rPr lang="zh-CN" altLang="en-US" sz="1200">
                <a:latin typeface="微软雅黑" panose="020B0503020204020204" charset="-122"/>
                <a:ea typeface="微软雅黑" panose="020B0503020204020204" charset="-122"/>
                <a:cs typeface="微软雅黑" panose="020B0503020204020204" charset="-122"/>
                <a:sym typeface="+mn-ea"/>
              </a:rPr>
              <a:t>，</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卧室和起居室的外窗不应设置在凹口内</a:t>
            </a:r>
            <a:r>
              <a:rPr lang="zh-CN" altLang="en-US" sz="1200">
                <a:latin typeface="微软雅黑" panose="020B0503020204020204" charset="-122"/>
                <a:ea typeface="微软雅黑" panose="020B0503020204020204" charset="-122"/>
                <a:cs typeface="微软雅黑" panose="020B0503020204020204" charset="-122"/>
                <a:sym typeface="+mn-ea"/>
              </a:rPr>
              <a:t>。</a:t>
            </a:r>
            <a:endParaRPr lang="zh-CN" altLang="en-US" sz="1200" b="0" i="0">
              <a:solidFill>
                <a:schemeClr val="accent1"/>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87045" y="304165"/>
            <a:ext cx="5257800" cy="6512560"/>
          </a:xfrm>
          <a:prstGeom prst="rect">
            <a:avLst/>
          </a:prstGeom>
        </p:spPr>
        <p:txBody>
          <a:bodyPr wrap="square">
            <a:noAutofit/>
          </a:bodyPr>
          <a:p>
            <a:pPr indent="0" algn="ctr" fontAlgn="auto">
              <a:lnSpc>
                <a:spcPct val="150000"/>
              </a:lnSpc>
              <a:spcBef>
                <a:spcPct val="0"/>
              </a:spcBef>
              <a:spcAft>
                <a:spcPct val="0"/>
              </a:spcAft>
            </a:pPr>
            <a:r>
              <a:rPr lang="en-US" sz="1400" b="1" i="0">
                <a:latin typeface="微软雅黑" panose="020B0503020204020204" charset="-122"/>
                <a:ea typeface="微软雅黑" panose="020B0503020204020204" charset="-122"/>
                <a:cs typeface="微软雅黑" panose="020B0503020204020204" charset="-122"/>
              </a:rPr>
              <a:t>4  </a:t>
            </a:r>
            <a:r>
              <a:rPr lang="zh-CN" altLang="en-US" sz="1400" b="1" i="0">
                <a:latin typeface="微软雅黑" panose="020B0503020204020204" charset="-122"/>
                <a:ea typeface="微软雅黑" panose="020B0503020204020204" charset="-122"/>
                <a:cs typeface="微软雅黑" panose="020B0503020204020204" charset="-122"/>
              </a:rPr>
              <a:t>建</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筑</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空</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间</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4.</a:t>
            </a:r>
            <a:r>
              <a:rPr lang="en-US" altLang="zh-CN" sz="1400" b="1">
                <a:latin typeface="微软雅黑" panose="020B0503020204020204" charset="-122"/>
                <a:ea typeface="微软雅黑" panose="020B0503020204020204" charset="-122"/>
                <a:cs typeface="微软雅黑" panose="020B0503020204020204" charset="-122"/>
                <a:sym typeface="+mn-ea"/>
              </a:rPr>
              <a:t>2  </a:t>
            </a:r>
            <a:r>
              <a:rPr lang="zh-CN" altLang="en-US" sz="1400" b="1">
                <a:latin typeface="微软雅黑" panose="020B0503020204020204" charset="-122"/>
                <a:ea typeface="微软雅黑" panose="020B0503020204020204" charset="-122"/>
                <a:cs typeface="微软雅黑" panose="020B0503020204020204" charset="-122"/>
                <a:sym typeface="+mn-ea"/>
              </a:rPr>
              <a:t>公</a:t>
            </a:r>
            <a:r>
              <a:rPr lang="en-US" altLang="zh-CN" sz="1400" b="1">
                <a:latin typeface="微软雅黑" panose="020B0503020204020204" charset="-122"/>
                <a:ea typeface="微软雅黑" panose="020B0503020204020204" charset="-122"/>
                <a:cs typeface="微软雅黑" panose="020B0503020204020204" charset="-122"/>
                <a:sym typeface="+mn-ea"/>
              </a:rPr>
              <a:t> </a:t>
            </a:r>
            <a:r>
              <a:rPr lang="zh-CN" altLang="en-US" sz="1400" b="1">
                <a:latin typeface="微软雅黑" panose="020B0503020204020204" charset="-122"/>
                <a:ea typeface="微软雅黑" panose="020B0503020204020204" charset="-122"/>
                <a:cs typeface="微软雅黑" panose="020B0503020204020204" charset="-122"/>
                <a:sym typeface="+mn-ea"/>
              </a:rPr>
              <a:t>共</a:t>
            </a:r>
            <a:r>
              <a:rPr lang="en-US" altLang="zh-CN" sz="1400" b="1">
                <a:latin typeface="微软雅黑" panose="020B0503020204020204" charset="-122"/>
                <a:ea typeface="微软雅黑" panose="020B0503020204020204" charset="-122"/>
                <a:cs typeface="微软雅黑" panose="020B0503020204020204" charset="-122"/>
                <a:sym typeface="+mn-ea"/>
              </a:rPr>
              <a:t> </a:t>
            </a:r>
            <a:r>
              <a:rPr lang="zh-CN" altLang="en-US" sz="1400" b="1">
                <a:latin typeface="微软雅黑" panose="020B0503020204020204" charset="-122"/>
                <a:ea typeface="微软雅黑" panose="020B0503020204020204" charset="-122"/>
                <a:cs typeface="微软雅黑" panose="020B0503020204020204" charset="-122"/>
                <a:sym typeface="+mn-ea"/>
              </a:rPr>
              <a:t>空</a:t>
            </a:r>
            <a:r>
              <a:rPr lang="en-US" altLang="zh-CN" sz="1400" b="1">
                <a:latin typeface="微软雅黑" panose="020B0503020204020204" charset="-122"/>
                <a:ea typeface="微软雅黑" panose="020B0503020204020204" charset="-122"/>
                <a:cs typeface="微软雅黑" panose="020B0503020204020204" charset="-122"/>
                <a:sym typeface="+mn-ea"/>
              </a:rPr>
              <a:t> </a:t>
            </a:r>
            <a:r>
              <a:rPr lang="zh-CN" altLang="en-US" sz="1400" b="1">
                <a:latin typeface="微软雅黑" panose="020B0503020204020204" charset="-122"/>
                <a:ea typeface="微软雅黑" panose="020B0503020204020204" charset="-122"/>
                <a:cs typeface="微软雅黑" panose="020B0503020204020204" charset="-122"/>
                <a:sym typeface="+mn-ea"/>
              </a:rPr>
              <a:t>间</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4.2.1  </a:t>
            </a:r>
            <a:r>
              <a:rPr lang="zh-CN" altLang="en-US" sz="1200">
                <a:latin typeface="微软雅黑" panose="020B0503020204020204" charset="-122"/>
                <a:ea typeface="微软雅黑" panose="020B0503020204020204" charset="-122"/>
                <a:cs typeface="微软雅黑" panose="020B0503020204020204" charset="-122"/>
                <a:sym typeface="+mn-ea"/>
              </a:rPr>
              <a:t>设有公共走廊时，应符合下列规定：</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1  </a:t>
            </a:r>
            <a:r>
              <a:rPr lang="zh-CN" altLang="en-US" sz="1200">
                <a:latin typeface="微软雅黑" panose="020B0503020204020204" charset="-122"/>
                <a:ea typeface="微软雅黑" panose="020B0503020204020204" charset="-122"/>
                <a:cs typeface="微软雅黑" panose="020B0503020204020204" charset="-122"/>
                <a:sym typeface="+mn-ea"/>
              </a:rPr>
              <a:t>走廊净宽不应小于</a:t>
            </a:r>
            <a:r>
              <a:rPr lang="en-US" altLang="zh-CN" sz="1200">
                <a:latin typeface="微软雅黑" panose="020B0503020204020204" charset="-122"/>
                <a:ea typeface="微软雅黑" panose="020B0503020204020204" charset="-122"/>
                <a:cs typeface="微软雅黑" panose="020B0503020204020204" charset="-122"/>
                <a:sym typeface="+mn-ea"/>
              </a:rPr>
              <a:t>1.20m, </a:t>
            </a:r>
            <a:r>
              <a:rPr lang="zh-CN" altLang="en-US" sz="1200">
                <a:latin typeface="微软雅黑" panose="020B0503020204020204" charset="-122"/>
                <a:ea typeface="微软雅黑" panose="020B0503020204020204" charset="-122"/>
                <a:cs typeface="微软雅黑" panose="020B0503020204020204" charset="-122"/>
                <a:sym typeface="+mn-ea"/>
              </a:rPr>
              <a:t>净高不应低于2.20m;</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2  </a:t>
            </a:r>
            <a:r>
              <a:rPr lang="zh-CN" altLang="en-US" sz="1200">
                <a:latin typeface="微软雅黑" panose="020B0503020204020204" charset="-122"/>
                <a:ea typeface="微软雅黑" panose="020B0503020204020204" charset="-122"/>
                <a:cs typeface="微软雅黑" panose="020B0503020204020204" charset="-122"/>
                <a:sym typeface="+mn-ea"/>
              </a:rPr>
              <a:t>当设置封闭外廊时，应设可开启的窗扇。</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4.2.2     </a:t>
            </a:r>
            <a:r>
              <a:rPr lang="zh-CN" altLang="en-US" sz="1200">
                <a:latin typeface="微软雅黑" panose="020B0503020204020204" charset="-122"/>
                <a:ea typeface="微软雅黑" panose="020B0503020204020204" charset="-122"/>
                <a:cs typeface="微软雅黑" panose="020B0503020204020204" charset="-122"/>
                <a:sym typeface="+mn-ea"/>
              </a:rPr>
              <a:t>公共楼梯的设置应符合下列规定：</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1  </a:t>
            </a:r>
            <a:r>
              <a:rPr lang="zh-CN" altLang="en-US" sz="1200">
                <a:latin typeface="微软雅黑" panose="020B0503020204020204" charset="-122"/>
                <a:ea typeface="微软雅黑" panose="020B0503020204020204" charset="-122"/>
                <a:cs typeface="微软雅黑" panose="020B0503020204020204" charset="-122"/>
                <a:sym typeface="+mn-ea"/>
              </a:rPr>
              <a:t>当最高入户层楼面距室外设计地面的高度</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不超过</a:t>
            </a:r>
            <a:r>
              <a:rPr lang="en-US" altLang="zh-CN" sz="1200">
                <a:solidFill>
                  <a:srgbClr val="FF0000"/>
                </a:solidFill>
                <a:latin typeface="微软雅黑" panose="020B0503020204020204" charset="-122"/>
                <a:ea typeface="微软雅黑" panose="020B0503020204020204" charset="-122"/>
                <a:cs typeface="微软雅黑" panose="020B0503020204020204" charset="-122"/>
                <a:sym typeface="+mn-ea"/>
              </a:rPr>
              <a:t>15m </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时（</a:t>
            </a:r>
            <a:r>
              <a:rPr lang="en-US" altLang="zh-CN" sz="1200">
                <a:solidFill>
                  <a:srgbClr val="FF0000"/>
                </a:solidFill>
                <a:latin typeface="微软雅黑" panose="020B0503020204020204" charset="-122"/>
                <a:ea typeface="微软雅黑" panose="020B0503020204020204" charset="-122"/>
                <a:cs typeface="微软雅黑" panose="020B0503020204020204" charset="-122"/>
                <a:sym typeface="+mn-ea"/>
              </a:rPr>
              <a:t>6</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层及以下）</a:t>
            </a:r>
            <a:r>
              <a:rPr lang="zh-CN" altLang="en-US" sz="1200">
                <a:latin typeface="微软雅黑" panose="020B0503020204020204" charset="-122"/>
                <a:ea typeface="微软雅黑" panose="020B0503020204020204" charset="-122"/>
                <a:cs typeface="微软雅黑" panose="020B0503020204020204" charset="-122"/>
                <a:sym typeface="+mn-ea"/>
              </a:rPr>
              <a:t>，公共楼梯一边设有栏杆的，其梯段净宽不应小于</a:t>
            </a:r>
            <a:r>
              <a:rPr lang="en-US" altLang="zh-CN" sz="1200">
                <a:latin typeface="微软雅黑" panose="020B0503020204020204" charset="-122"/>
                <a:ea typeface="微软雅黑" panose="020B0503020204020204" charset="-122"/>
                <a:cs typeface="微软雅黑" panose="020B0503020204020204" charset="-122"/>
                <a:sym typeface="+mn-ea"/>
              </a:rPr>
              <a:t>1.00m;  </a:t>
            </a:r>
            <a:r>
              <a:rPr lang="zh-CN" altLang="en-US" sz="1200">
                <a:latin typeface="微软雅黑" panose="020B0503020204020204" charset="-122"/>
                <a:ea typeface="微软雅黑" panose="020B0503020204020204" charset="-122"/>
                <a:cs typeface="微软雅黑" panose="020B0503020204020204" charset="-122"/>
                <a:sym typeface="+mn-ea"/>
              </a:rPr>
              <a:t>公共楼梯</a:t>
            </a:r>
            <a:r>
              <a:rPr lang="zh-CN" altLang="en-US" sz="1200" b="1">
                <a:solidFill>
                  <a:srgbClr val="FF0000"/>
                </a:solidFill>
                <a:latin typeface="微软雅黑" panose="020B0503020204020204" charset="-122"/>
                <a:ea typeface="微软雅黑" panose="020B0503020204020204" charset="-122"/>
                <a:cs typeface="微软雅黑" panose="020B0503020204020204" charset="-122"/>
                <a:sym typeface="+mn-ea"/>
              </a:rPr>
              <a:t>两侧均为墙体的，其梯段净宽不应小于</a:t>
            </a:r>
            <a:r>
              <a:rPr lang="en-US" altLang="zh-CN" sz="1200" b="1">
                <a:solidFill>
                  <a:srgbClr val="FF0000"/>
                </a:solidFill>
                <a:latin typeface="微软雅黑" panose="020B0503020204020204" charset="-122"/>
                <a:ea typeface="微软雅黑" panose="020B0503020204020204" charset="-122"/>
                <a:cs typeface="微软雅黑" panose="020B0503020204020204" charset="-122"/>
                <a:sym typeface="+mn-ea"/>
              </a:rPr>
              <a:t>1.10m </a:t>
            </a:r>
            <a:r>
              <a:rPr lang="zh-CN" altLang="en-US" sz="12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200">
                <a:latin typeface="微软雅黑" panose="020B0503020204020204" charset="-122"/>
                <a:ea typeface="微软雅黑" panose="020B0503020204020204" charset="-122"/>
                <a:cs typeface="微软雅黑" panose="020B0503020204020204" charset="-122"/>
                <a:sym typeface="+mn-ea"/>
              </a:rPr>
              <a:t>当最高入</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户层楼面距室外设计地面的高度</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超过</a:t>
            </a:r>
            <a:r>
              <a:rPr lang="en-US" altLang="zh-CN" sz="1200">
                <a:solidFill>
                  <a:srgbClr val="FF0000"/>
                </a:solidFill>
                <a:latin typeface="微软雅黑" panose="020B0503020204020204" charset="-122"/>
                <a:ea typeface="微软雅黑" panose="020B0503020204020204" charset="-122"/>
                <a:cs typeface="微软雅黑" panose="020B0503020204020204" charset="-122"/>
                <a:sym typeface="+mn-ea"/>
              </a:rPr>
              <a:t>15m </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时</a:t>
            </a:r>
            <a:r>
              <a:rPr lang="zh-CN" altLang="en-US" sz="1200">
                <a:latin typeface="微软雅黑" panose="020B0503020204020204" charset="-122"/>
                <a:ea typeface="微软雅黑" panose="020B0503020204020204" charset="-122"/>
                <a:cs typeface="微软雅黑" panose="020B0503020204020204" charset="-122"/>
                <a:sym typeface="+mn-ea"/>
              </a:rPr>
              <a:t>，公共楼梯的梯段净宽不应小于</a:t>
            </a:r>
            <a:r>
              <a:rPr lang="en-US" altLang="zh-CN" sz="1200">
                <a:latin typeface="微软雅黑" panose="020B0503020204020204" charset="-122"/>
                <a:ea typeface="微软雅黑" panose="020B0503020204020204" charset="-122"/>
                <a:cs typeface="微软雅黑" panose="020B0503020204020204" charset="-122"/>
                <a:sym typeface="+mn-ea"/>
              </a:rPr>
              <a:t>1.10m</a:t>
            </a:r>
            <a:r>
              <a:rPr lang="zh-CN" altLang="en-US" sz="1200">
                <a:latin typeface="微软雅黑" panose="020B0503020204020204" charset="-122"/>
                <a:ea typeface="微软雅黑" panose="020B0503020204020204" charset="-122"/>
                <a:cs typeface="微软雅黑" panose="020B0503020204020204" charset="-122"/>
                <a:sym typeface="+mn-ea"/>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2 </a:t>
            </a:r>
            <a:r>
              <a:rPr lang="zh-CN" altLang="en-US" sz="1200">
                <a:latin typeface="微软雅黑" panose="020B0503020204020204" charset="-122"/>
                <a:ea typeface="微软雅黑" panose="020B0503020204020204" charset="-122"/>
                <a:cs typeface="微软雅黑" panose="020B0503020204020204" charset="-122"/>
                <a:sym typeface="+mn-ea"/>
              </a:rPr>
              <a:t>公共楼梯踏步宽度不应小于</a:t>
            </a:r>
            <a:r>
              <a:rPr lang="en-US" altLang="zh-CN" sz="1200">
                <a:latin typeface="微软雅黑" panose="020B0503020204020204" charset="-122"/>
                <a:ea typeface="微软雅黑" panose="020B0503020204020204" charset="-122"/>
                <a:cs typeface="微软雅黑" panose="020B0503020204020204" charset="-122"/>
                <a:sym typeface="+mn-ea"/>
              </a:rPr>
              <a:t>0.26m, </a:t>
            </a:r>
            <a:r>
              <a:rPr lang="zh-CN" altLang="en-US" sz="1200">
                <a:latin typeface="微软雅黑" panose="020B0503020204020204" charset="-122"/>
                <a:ea typeface="微软雅黑" panose="020B0503020204020204" charset="-122"/>
                <a:cs typeface="微软雅黑" panose="020B0503020204020204" charset="-122"/>
                <a:sym typeface="+mn-ea"/>
              </a:rPr>
              <a:t>踏步高度不应大于</a:t>
            </a:r>
            <a:r>
              <a:rPr lang="en-US" altLang="zh-CN" sz="1200">
                <a:latin typeface="微软雅黑" panose="020B0503020204020204" charset="-122"/>
                <a:ea typeface="微软雅黑" panose="020B0503020204020204" charset="-122"/>
                <a:cs typeface="微软雅黑" panose="020B0503020204020204" charset="-122"/>
                <a:sym typeface="+mn-ea"/>
              </a:rPr>
              <a:t> 0.175m, </a:t>
            </a:r>
            <a:r>
              <a:rPr lang="en-US" altLang="zh-CN" sz="1200" u="sng">
                <a:latin typeface="微软雅黑" panose="020B0503020204020204" charset="-122"/>
                <a:ea typeface="微软雅黑" panose="020B0503020204020204" charset="-122"/>
                <a:cs typeface="微软雅黑" panose="020B0503020204020204" charset="-122"/>
                <a:sym typeface="+mn-ea"/>
              </a:rPr>
              <a:t>  </a:t>
            </a:r>
            <a:r>
              <a:rPr lang="zh-CN" altLang="en-US" sz="1200" b="1" u="sng">
                <a:solidFill>
                  <a:srgbClr val="FF0000"/>
                </a:solidFill>
                <a:latin typeface="微软雅黑" panose="020B0503020204020204" charset="-122"/>
                <a:ea typeface="微软雅黑" panose="020B0503020204020204" charset="-122"/>
                <a:cs typeface="微软雅黑" panose="020B0503020204020204" charset="-122"/>
                <a:sym typeface="+mn-ea"/>
              </a:rPr>
              <a:t>且同一</a:t>
            </a:r>
            <a:r>
              <a:rPr lang="zh-CN" altLang="en-US" sz="1200" b="1" i="1" u="sng">
                <a:solidFill>
                  <a:srgbClr val="FF0000"/>
                </a:solidFill>
                <a:latin typeface="微软雅黑" panose="020B0503020204020204" charset="-122"/>
                <a:ea typeface="微软雅黑" panose="020B0503020204020204" charset="-122"/>
                <a:cs typeface="微软雅黑" panose="020B0503020204020204" charset="-122"/>
                <a:sym typeface="+mn-ea"/>
              </a:rPr>
              <a:t>个</a:t>
            </a:r>
            <a:r>
              <a:rPr lang="zh-CN" altLang="en-US" sz="1200" b="1" u="sng">
                <a:solidFill>
                  <a:srgbClr val="FF0000"/>
                </a:solidFill>
                <a:latin typeface="微软雅黑" panose="020B0503020204020204" charset="-122"/>
                <a:ea typeface="微软雅黑" panose="020B0503020204020204" charset="-122"/>
                <a:cs typeface="微软雅黑" panose="020B0503020204020204" charset="-122"/>
                <a:sym typeface="+mn-ea"/>
              </a:rPr>
              <a:t>楼梯梯段</a:t>
            </a:r>
            <a:r>
              <a:rPr lang="zh-CN" altLang="en-US" sz="1200">
                <a:latin typeface="微软雅黑" panose="020B0503020204020204" charset="-122"/>
                <a:ea typeface="微软雅黑" panose="020B0503020204020204" charset="-122"/>
                <a:cs typeface="微软雅黑" panose="020B0503020204020204" charset="-122"/>
                <a:sym typeface="+mn-ea"/>
              </a:rPr>
              <a:t>踏步的宽度、高度均应一致；</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每个梯段的首步和末步踏步均应设明显标志。</a:t>
            </a:r>
            <a:endParaRPr lang="zh-CN" altLang="en-US" sz="1200" b="0" i="0">
              <a:solidFill>
                <a:srgbClr val="FF0000"/>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3 </a:t>
            </a:r>
            <a:r>
              <a:rPr lang="zh-CN" altLang="en-US" sz="1200">
                <a:latin typeface="微软雅黑" panose="020B0503020204020204" charset="-122"/>
                <a:ea typeface="微软雅黑" panose="020B0503020204020204" charset="-122"/>
                <a:cs typeface="微软雅黑" panose="020B0503020204020204" charset="-122"/>
                <a:sym typeface="+mn-ea"/>
              </a:rPr>
              <a:t>楼梯扶手高度不应小于</a:t>
            </a:r>
            <a:r>
              <a:rPr lang="en-US" altLang="zh-CN" sz="1200">
                <a:latin typeface="微软雅黑" panose="020B0503020204020204" charset="-122"/>
                <a:ea typeface="微软雅黑" panose="020B0503020204020204" charset="-122"/>
                <a:cs typeface="微软雅黑" panose="020B0503020204020204" charset="-122"/>
                <a:sym typeface="+mn-ea"/>
              </a:rPr>
              <a:t>0.90m; </a:t>
            </a:r>
            <a:r>
              <a:rPr lang="zh-CN" altLang="en-US" sz="1200">
                <a:latin typeface="微软雅黑" panose="020B0503020204020204" charset="-122"/>
                <a:ea typeface="微软雅黑" panose="020B0503020204020204" charset="-122"/>
                <a:cs typeface="微软雅黑" panose="020B0503020204020204" charset="-122"/>
                <a:sym typeface="+mn-ea"/>
              </a:rPr>
              <a:t>当楼梯水平段栏杆长度大于</a:t>
            </a:r>
            <a:r>
              <a:rPr lang="en-US" altLang="zh-CN" sz="1200">
                <a:latin typeface="微软雅黑" panose="020B0503020204020204" charset="-122"/>
                <a:ea typeface="微软雅黑" panose="020B0503020204020204" charset="-122"/>
                <a:cs typeface="微软雅黑" panose="020B0503020204020204" charset="-122"/>
                <a:sym typeface="+mn-ea"/>
              </a:rPr>
              <a:t>0.50m </a:t>
            </a:r>
            <a:r>
              <a:rPr lang="zh-CN" altLang="en-US" sz="1200">
                <a:latin typeface="微软雅黑" panose="020B0503020204020204" charset="-122"/>
                <a:ea typeface="微软雅黑" panose="020B0503020204020204" charset="-122"/>
                <a:cs typeface="微软雅黑" panose="020B0503020204020204" charset="-122"/>
                <a:sym typeface="+mn-ea"/>
              </a:rPr>
              <a:t>时，其水平段扶手高度不应小于</a:t>
            </a:r>
            <a:r>
              <a:rPr lang="en-US" altLang="zh-CN" sz="1200" b="1">
                <a:solidFill>
                  <a:srgbClr val="FF0000"/>
                </a:solidFill>
                <a:latin typeface="微软雅黑" panose="020B0503020204020204" charset="-122"/>
                <a:ea typeface="微软雅黑" panose="020B0503020204020204" charset="-122"/>
                <a:cs typeface="微软雅黑" panose="020B0503020204020204" charset="-122"/>
                <a:sym typeface="+mn-ea"/>
              </a:rPr>
              <a:t>1.20m</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200" strike="sngStrike">
                <a:solidFill>
                  <a:srgbClr val="FF0000"/>
                </a:solidFill>
                <a:latin typeface="微软雅黑" panose="020B0503020204020204" charset="-122"/>
                <a:ea typeface="微软雅黑" panose="020B0503020204020204" charset="-122"/>
                <a:cs typeface="微软雅黑" panose="020B0503020204020204" charset="-122"/>
                <a:sym typeface="+mn-ea"/>
              </a:rPr>
              <a:t>1.05</a:t>
            </a:r>
            <a:r>
              <a:rPr lang="zh-CN" altLang="en-US" sz="1200" strike="sngStrike">
                <a:solidFill>
                  <a:srgbClr val="FF0000"/>
                </a:solidFill>
                <a:latin typeface="微软雅黑" panose="020B0503020204020204" charset="-122"/>
                <a:ea typeface="微软雅黑" panose="020B0503020204020204" charset="-122"/>
                <a:cs typeface="微软雅黑" panose="020B0503020204020204" charset="-122"/>
                <a:sym typeface="+mn-ea"/>
              </a:rPr>
              <a:t>米</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20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楼梯栏杆竖向杆件间净距不应大于</a:t>
            </a:r>
            <a:r>
              <a:rPr lang="en-US" altLang="zh-CN" sz="1200">
                <a:latin typeface="微软雅黑" panose="020B0503020204020204" charset="-122"/>
                <a:ea typeface="微软雅黑" panose="020B0503020204020204" charset="-122"/>
                <a:cs typeface="微软雅黑" panose="020B0503020204020204" charset="-122"/>
                <a:sym typeface="+mn-ea"/>
              </a:rPr>
              <a:t>0.11m</a:t>
            </a:r>
            <a:r>
              <a:rPr lang="zh-CN" altLang="en-US" sz="1200">
                <a:latin typeface="微软雅黑" panose="020B0503020204020204" charset="-122"/>
                <a:ea typeface="微软雅黑" panose="020B0503020204020204" charset="-122"/>
                <a:cs typeface="微软雅黑" panose="020B0503020204020204" charset="-122"/>
                <a:sym typeface="+mn-ea"/>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4 </a:t>
            </a:r>
            <a:r>
              <a:rPr lang="zh-CN" altLang="en-US" sz="1200">
                <a:latin typeface="微软雅黑" panose="020B0503020204020204" charset="-122"/>
                <a:ea typeface="微软雅黑" panose="020B0503020204020204" charset="-122"/>
                <a:cs typeface="微软雅黑" panose="020B0503020204020204" charset="-122"/>
                <a:sym typeface="+mn-ea"/>
              </a:rPr>
              <a:t>楼梯井净宽大于</a:t>
            </a:r>
            <a:r>
              <a:rPr lang="en-US" altLang="zh-CN" sz="1200">
                <a:latin typeface="微软雅黑" panose="020B0503020204020204" charset="-122"/>
                <a:ea typeface="微软雅黑" panose="020B0503020204020204" charset="-122"/>
                <a:cs typeface="微软雅黑" panose="020B0503020204020204" charset="-122"/>
                <a:sym typeface="+mn-ea"/>
              </a:rPr>
              <a:t>0.11m </a:t>
            </a:r>
            <a:r>
              <a:rPr lang="zh-CN" altLang="en-US" sz="1200">
                <a:latin typeface="微软雅黑" panose="020B0503020204020204" charset="-122"/>
                <a:ea typeface="微软雅黑" panose="020B0503020204020204" charset="-122"/>
                <a:cs typeface="微软雅黑" panose="020B0503020204020204" charset="-122"/>
                <a:sym typeface="+mn-ea"/>
              </a:rPr>
              <a:t>时，必须采取</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防止人员坠落</a:t>
            </a:r>
            <a:r>
              <a:rPr lang="zh-CN" altLang="en-US" sz="1200">
                <a:latin typeface="微软雅黑" panose="020B0503020204020204" charset="-122"/>
                <a:ea typeface="微软雅黑" panose="020B0503020204020204" charset="-122"/>
                <a:cs typeface="微软雅黑" panose="020B0503020204020204" charset="-122"/>
                <a:sym typeface="+mn-ea"/>
              </a:rPr>
              <a:t>和儿童攀登的措施。</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4.2.3 </a:t>
            </a:r>
            <a:r>
              <a:rPr lang="zh-CN" altLang="en-US" sz="1200" b="1">
                <a:solidFill>
                  <a:srgbClr val="FF0000"/>
                </a:solidFill>
                <a:latin typeface="微软雅黑" panose="020B0503020204020204" charset="-122"/>
                <a:ea typeface="微软雅黑" panose="020B0503020204020204" charset="-122"/>
                <a:cs typeface="微软雅黑" panose="020B0503020204020204" charset="-122"/>
                <a:sym typeface="+mn-ea"/>
              </a:rPr>
              <a:t>电梯井道及电梯机房、水泵机房等产生噪声或振动的房间不应紧邻卧室布置。</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6096000" y="304165"/>
            <a:ext cx="5450205" cy="6512560"/>
          </a:xfrm>
          <a:prstGeom prst="rect">
            <a:avLst/>
          </a:prstGeom>
        </p:spPr>
        <p:txBody>
          <a:bodyPr wrap="square">
            <a:noAutofit/>
          </a:bodyPr>
          <a:p>
            <a:pPr indent="0" algn="l" fontAlgn="auto">
              <a:lnSpc>
                <a:spcPct val="150000"/>
              </a:lnSpc>
              <a:spcBef>
                <a:spcPct val="0"/>
              </a:spcBef>
              <a:spcAft>
                <a:spcPct val="0"/>
              </a:spcAft>
            </a:pPr>
            <a:endParaRPr lang="en-US" altLang="zh-CN"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4.2  </a:t>
            </a:r>
            <a:r>
              <a:rPr lang="zh-CN" altLang="en-US" sz="1400" b="1" i="0">
                <a:latin typeface="微软雅黑" panose="020B0503020204020204" charset="-122"/>
                <a:ea typeface="微软雅黑" panose="020B0503020204020204" charset="-122"/>
                <a:cs typeface="微软雅黑" panose="020B0503020204020204" charset="-122"/>
              </a:rPr>
              <a:t>公</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共</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空</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间</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4.2.4   </a:t>
            </a:r>
            <a:r>
              <a:rPr lang="zh-CN" altLang="en-US" sz="1200">
                <a:latin typeface="微软雅黑" panose="020B0503020204020204" charset="-122"/>
                <a:ea typeface="微软雅黑" panose="020B0503020204020204" charset="-122"/>
                <a:cs typeface="微软雅黑" panose="020B0503020204020204" charset="-122"/>
                <a:sym typeface="+mn-ea"/>
              </a:rPr>
              <a:t>新建住宅建筑电梯设置应符合下列规定：</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1  </a:t>
            </a:r>
            <a:r>
              <a:rPr lang="zh-CN" altLang="en-US" sz="1200" b="1">
                <a:solidFill>
                  <a:srgbClr val="FF0000"/>
                </a:solidFill>
                <a:latin typeface="微软雅黑" panose="020B0503020204020204" charset="-122"/>
                <a:ea typeface="微软雅黑" panose="020B0503020204020204" charset="-122"/>
                <a:cs typeface="微软雅黑" panose="020B0503020204020204" charset="-122"/>
                <a:sym typeface="+mn-ea"/>
              </a:rPr>
              <a:t>最高入户层</a:t>
            </a:r>
            <a:r>
              <a:rPr lang="zh-CN" altLang="en-US" sz="1200">
                <a:latin typeface="微软雅黑" panose="020B0503020204020204" charset="-122"/>
                <a:ea typeface="微软雅黑" panose="020B0503020204020204" charset="-122"/>
                <a:cs typeface="微软雅黑" panose="020B0503020204020204" charset="-122"/>
                <a:sym typeface="+mn-ea"/>
              </a:rPr>
              <a:t>为</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四层及四层以上</a:t>
            </a:r>
            <a:r>
              <a:rPr lang="zh-CN" altLang="en-US" sz="1200">
                <a:latin typeface="微软雅黑" panose="020B0503020204020204" charset="-122"/>
                <a:ea typeface="微软雅黑" panose="020B0503020204020204" charset="-122"/>
                <a:cs typeface="微软雅黑" panose="020B0503020204020204" charset="-122"/>
                <a:sym typeface="+mn-ea"/>
              </a:rPr>
              <a:t>，</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或</a:t>
            </a:r>
            <a:r>
              <a:rPr lang="zh-CN" altLang="en-US" sz="1200">
                <a:latin typeface="微软雅黑" panose="020B0503020204020204" charset="-122"/>
                <a:ea typeface="微软雅黑" panose="020B0503020204020204" charset="-122"/>
                <a:cs typeface="微软雅黑" panose="020B0503020204020204" charset="-122"/>
                <a:sym typeface="+mn-ea"/>
              </a:rPr>
              <a:t>最高入户层楼面距室外设计地面</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高度超过</a:t>
            </a:r>
            <a:r>
              <a:rPr lang="en-US" altLang="zh-CN" sz="1200">
                <a:solidFill>
                  <a:srgbClr val="FF0000"/>
                </a:solidFill>
                <a:latin typeface="微软雅黑" panose="020B0503020204020204" charset="-122"/>
                <a:ea typeface="微软雅黑" panose="020B0503020204020204" charset="-122"/>
                <a:cs typeface="微软雅黑" panose="020B0503020204020204" charset="-122"/>
                <a:sym typeface="+mn-ea"/>
              </a:rPr>
              <a:t>9m </a:t>
            </a:r>
            <a:r>
              <a:rPr lang="zh-CN" altLang="en-US" sz="1200">
                <a:latin typeface="微软雅黑" panose="020B0503020204020204" charset="-122"/>
                <a:ea typeface="微软雅黑" panose="020B0503020204020204" charset="-122"/>
                <a:cs typeface="微软雅黑" panose="020B0503020204020204" charset="-122"/>
                <a:sym typeface="+mn-ea"/>
              </a:rPr>
              <a:t>的住宅建筑，每个住宅单元应至少设置</a:t>
            </a:r>
            <a:r>
              <a:rPr lang="en-US" altLang="zh-CN" sz="1200">
                <a:latin typeface="微软雅黑" panose="020B0503020204020204" charset="-122"/>
                <a:ea typeface="微软雅黑" panose="020B0503020204020204" charset="-122"/>
                <a:cs typeface="微软雅黑" panose="020B0503020204020204" charset="-122"/>
                <a:sym typeface="+mn-ea"/>
              </a:rPr>
              <a:t> </a:t>
            </a:r>
            <a:r>
              <a:rPr lang="en-US" altLang="zh-CN" sz="1200">
                <a:solidFill>
                  <a:srgbClr val="FF0000"/>
                </a:solidFill>
                <a:latin typeface="微软雅黑" panose="020B0503020204020204" charset="-122"/>
                <a:ea typeface="微软雅黑" panose="020B0503020204020204" charset="-122"/>
                <a:cs typeface="微软雅黑" panose="020B0503020204020204" charset="-122"/>
                <a:sym typeface="+mn-ea"/>
              </a:rPr>
              <a:t>1</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台电梯</a:t>
            </a:r>
            <a:r>
              <a:rPr lang="zh-CN" altLang="en-US" sz="1200">
                <a:latin typeface="微软雅黑" panose="020B0503020204020204" charset="-122"/>
                <a:ea typeface="微软雅黑" panose="020B0503020204020204" charset="-122"/>
                <a:cs typeface="微软雅黑" panose="020B0503020204020204" charset="-122"/>
                <a:sym typeface="+mn-ea"/>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2 </a:t>
            </a:r>
            <a:r>
              <a:rPr lang="zh-CN" altLang="en-US" sz="1200">
                <a:latin typeface="微软雅黑" panose="020B0503020204020204" charset="-122"/>
                <a:ea typeface="微软雅黑" panose="020B0503020204020204" charset="-122"/>
                <a:cs typeface="微软雅黑" panose="020B0503020204020204" charset="-122"/>
                <a:sym typeface="+mn-ea"/>
              </a:rPr>
              <a:t>最高入户层为</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十二层及十二层以上，或</a:t>
            </a:r>
            <a:r>
              <a:rPr lang="zh-CN" altLang="en-US" sz="1200">
                <a:latin typeface="微软雅黑" panose="020B0503020204020204" charset="-122"/>
                <a:ea typeface="微软雅黑" panose="020B0503020204020204" charset="-122"/>
                <a:cs typeface="微软雅黑" panose="020B0503020204020204" charset="-122"/>
                <a:sym typeface="+mn-ea"/>
              </a:rPr>
              <a:t>最高入户层楼面距室外设计地面</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高度超过</a:t>
            </a:r>
            <a:r>
              <a:rPr lang="en-US" altLang="zh-CN" sz="1200">
                <a:solidFill>
                  <a:srgbClr val="FF0000"/>
                </a:solidFill>
                <a:latin typeface="微软雅黑" panose="020B0503020204020204" charset="-122"/>
                <a:ea typeface="微软雅黑" panose="020B0503020204020204" charset="-122"/>
                <a:cs typeface="微软雅黑" panose="020B0503020204020204" charset="-122"/>
                <a:sym typeface="+mn-ea"/>
              </a:rPr>
              <a:t>33m </a:t>
            </a:r>
            <a:r>
              <a:rPr lang="zh-CN" altLang="en-US" sz="1200">
                <a:latin typeface="微软雅黑" panose="020B0503020204020204" charset="-122"/>
                <a:ea typeface="微软雅黑" panose="020B0503020204020204" charset="-122"/>
                <a:cs typeface="微软雅黑" panose="020B0503020204020204" charset="-122"/>
                <a:sym typeface="+mn-ea"/>
              </a:rPr>
              <a:t>的住宅建筑，每个住宅单元应至少设置</a:t>
            </a:r>
            <a:r>
              <a:rPr lang="en-US" altLang="zh-CN" sz="1200">
                <a:solidFill>
                  <a:srgbClr val="FF0000"/>
                </a:solidFill>
                <a:latin typeface="微软雅黑" panose="020B0503020204020204" charset="-122"/>
                <a:ea typeface="微软雅黑" panose="020B0503020204020204" charset="-122"/>
                <a:cs typeface="微软雅黑" panose="020B0503020204020204" charset="-122"/>
                <a:sym typeface="+mn-ea"/>
              </a:rPr>
              <a:t>2</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台电梯</a:t>
            </a:r>
            <a:r>
              <a:rPr lang="zh-CN" altLang="en-US" sz="1200">
                <a:latin typeface="微软雅黑" panose="020B0503020204020204" charset="-122"/>
                <a:ea typeface="微软雅黑" panose="020B0503020204020204" charset="-122"/>
                <a:cs typeface="微软雅黑" panose="020B0503020204020204" charset="-122"/>
                <a:sym typeface="+mn-ea"/>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3  </a:t>
            </a:r>
            <a:r>
              <a:rPr lang="zh-CN" altLang="en-US" sz="1200">
                <a:latin typeface="微软雅黑" panose="020B0503020204020204" charset="-122"/>
                <a:ea typeface="微软雅黑" panose="020B0503020204020204" charset="-122"/>
                <a:cs typeface="微软雅黑" panose="020B0503020204020204" charset="-122"/>
                <a:sym typeface="+mn-ea"/>
              </a:rPr>
              <a:t>设有电梯的住宅单元，应至少有</a:t>
            </a:r>
            <a:r>
              <a:rPr lang="en-US" altLang="zh-CN" sz="1200">
                <a:latin typeface="微软雅黑" panose="020B0503020204020204" charset="-122"/>
                <a:ea typeface="微软雅黑" panose="020B0503020204020204" charset="-122"/>
                <a:cs typeface="微软雅黑" panose="020B0503020204020204" charset="-122"/>
                <a:sym typeface="+mn-ea"/>
              </a:rPr>
              <a:t>1</a:t>
            </a:r>
            <a:r>
              <a:rPr lang="zh-CN" altLang="en-US" sz="1200">
                <a:latin typeface="微软雅黑" panose="020B0503020204020204" charset="-122"/>
                <a:ea typeface="微软雅黑" panose="020B0503020204020204" charset="-122"/>
                <a:cs typeface="微软雅黑" panose="020B0503020204020204" charset="-122"/>
                <a:sym typeface="+mn-ea"/>
              </a:rPr>
              <a:t>台电梯满足下列尺寸要求：轿厢</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门净宽不应小于</a:t>
            </a:r>
            <a:r>
              <a:rPr lang="en-US" altLang="zh-CN" sz="1200">
                <a:solidFill>
                  <a:srgbClr val="FF0000"/>
                </a:solidFill>
                <a:latin typeface="微软雅黑" panose="020B0503020204020204" charset="-122"/>
                <a:ea typeface="微软雅黑" panose="020B0503020204020204" charset="-122"/>
                <a:cs typeface="微软雅黑" panose="020B0503020204020204" charset="-122"/>
                <a:sym typeface="+mn-ea"/>
              </a:rPr>
              <a:t>0.90m</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采用</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宽轿厢</a:t>
            </a:r>
            <a:r>
              <a:rPr lang="zh-CN" altLang="en-US" sz="1200">
                <a:latin typeface="微软雅黑" panose="020B0503020204020204" charset="-122"/>
                <a:ea typeface="微软雅黑" panose="020B0503020204020204" charset="-122"/>
                <a:cs typeface="微软雅黑" panose="020B0503020204020204" charset="-122"/>
                <a:sym typeface="+mn-ea"/>
              </a:rPr>
              <a:t>时，轿厢长边不应小于</a:t>
            </a:r>
            <a:r>
              <a:rPr lang="en-US" altLang="zh-CN" sz="1200">
                <a:latin typeface="微软雅黑" panose="020B0503020204020204" charset="-122"/>
                <a:ea typeface="微软雅黑" panose="020B0503020204020204" charset="-122"/>
                <a:cs typeface="微软雅黑" panose="020B0503020204020204" charset="-122"/>
                <a:sym typeface="+mn-ea"/>
              </a:rPr>
              <a:t>1.60m,  </a:t>
            </a:r>
            <a:r>
              <a:rPr lang="zh-CN" altLang="en-US" sz="1200">
                <a:latin typeface="微软雅黑" panose="020B0503020204020204" charset="-122"/>
                <a:ea typeface="微软雅黑" panose="020B0503020204020204" charset="-122"/>
                <a:cs typeface="微软雅黑" panose="020B0503020204020204" charset="-122"/>
                <a:sym typeface="+mn-ea"/>
              </a:rPr>
              <a:t>短边不应小于</a:t>
            </a:r>
            <a:r>
              <a:rPr lang="en-US" altLang="zh-CN" sz="1200">
                <a:latin typeface="微软雅黑" panose="020B0503020204020204" charset="-122"/>
                <a:ea typeface="微软雅黑" panose="020B0503020204020204" charset="-122"/>
                <a:cs typeface="微软雅黑" panose="020B0503020204020204" charset="-122"/>
                <a:sym typeface="+mn-ea"/>
              </a:rPr>
              <a:t>1.50m,  </a:t>
            </a:r>
            <a:r>
              <a:rPr lang="zh-CN" altLang="en-US" sz="1200">
                <a:latin typeface="微软雅黑" panose="020B0503020204020204" charset="-122"/>
                <a:ea typeface="微软雅黑" panose="020B0503020204020204" charset="-122"/>
                <a:cs typeface="微软雅黑" panose="020B0503020204020204" charset="-122"/>
                <a:sym typeface="+mn-ea"/>
              </a:rPr>
              <a:t>采用</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深轿厢</a:t>
            </a:r>
            <a:r>
              <a:rPr lang="zh-CN" altLang="en-US" sz="1200">
                <a:latin typeface="微软雅黑" panose="020B0503020204020204" charset="-122"/>
                <a:ea typeface="微软雅黑" panose="020B0503020204020204" charset="-122"/>
                <a:cs typeface="微软雅黑" panose="020B0503020204020204" charset="-122"/>
                <a:sym typeface="+mn-ea"/>
              </a:rPr>
              <a:t>时，</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轿厢宽度不应小于</a:t>
            </a:r>
            <a:r>
              <a:rPr lang="en-US" altLang="zh-CN" sz="1200">
                <a:latin typeface="微软雅黑" panose="020B0503020204020204" charset="-122"/>
                <a:ea typeface="微软雅黑" panose="020B0503020204020204" charset="-122"/>
                <a:cs typeface="微软雅黑" panose="020B0503020204020204" charset="-122"/>
                <a:sym typeface="+mn-ea"/>
              </a:rPr>
              <a:t>1.10m,  </a:t>
            </a:r>
            <a:r>
              <a:rPr lang="zh-CN" altLang="en-US" sz="1200">
                <a:latin typeface="微软雅黑" panose="020B0503020204020204" charset="-122"/>
                <a:ea typeface="微软雅黑" panose="020B0503020204020204" charset="-122"/>
                <a:cs typeface="微软雅黑" panose="020B0503020204020204" charset="-122"/>
                <a:sym typeface="+mn-ea"/>
              </a:rPr>
              <a:t>深度不应小于</a:t>
            </a:r>
            <a:r>
              <a:rPr lang="en-US" altLang="zh-CN" sz="1200">
                <a:latin typeface="微软雅黑" panose="020B0503020204020204" charset="-122"/>
                <a:ea typeface="微软雅黑" panose="020B0503020204020204" charset="-122"/>
                <a:cs typeface="微软雅黑" panose="020B0503020204020204" charset="-122"/>
                <a:sym typeface="+mn-ea"/>
              </a:rPr>
              <a:t>2.10m</a:t>
            </a:r>
            <a:r>
              <a:rPr lang="zh-CN" altLang="en-US" sz="1200">
                <a:latin typeface="微软雅黑" panose="020B0503020204020204" charset="-122"/>
                <a:ea typeface="微软雅黑" panose="020B0503020204020204" charset="-122"/>
                <a:cs typeface="微软雅黑" panose="020B0503020204020204" charset="-122"/>
                <a:sym typeface="+mn-ea"/>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4  </a:t>
            </a:r>
            <a:r>
              <a:rPr lang="zh-CN" altLang="en-US" sz="1200">
                <a:latin typeface="微软雅黑" panose="020B0503020204020204" charset="-122"/>
                <a:ea typeface="微软雅黑" panose="020B0503020204020204" charset="-122"/>
                <a:cs typeface="微软雅黑" panose="020B0503020204020204" charset="-122"/>
                <a:sym typeface="+mn-ea"/>
              </a:rPr>
              <a:t>电梯紧急呼叫按钮的中心距地面高度应为</a:t>
            </a:r>
            <a:r>
              <a:rPr lang="en-US" altLang="zh-CN" sz="1200">
                <a:latin typeface="微软雅黑" panose="020B0503020204020204" charset="-122"/>
                <a:ea typeface="微软雅黑" panose="020B0503020204020204" charset="-122"/>
                <a:cs typeface="微软雅黑" panose="020B0503020204020204" charset="-122"/>
                <a:sym typeface="+mn-ea"/>
              </a:rPr>
              <a:t>0.85m~1.10m</a:t>
            </a:r>
            <a:r>
              <a:rPr lang="zh-CN" altLang="en-US" sz="1200">
                <a:latin typeface="微软雅黑" panose="020B0503020204020204" charset="-122"/>
                <a:ea typeface="微软雅黑" panose="020B0503020204020204" charset="-122"/>
                <a:cs typeface="微软雅黑" panose="020B0503020204020204" charset="-122"/>
                <a:sym typeface="+mn-ea"/>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4.2.5  </a:t>
            </a:r>
            <a:r>
              <a:rPr lang="zh-CN" altLang="en-US" sz="1200">
                <a:latin typeface="微软雅黑" panose="020B0503020204020204" charset="-122"/>
                <a:ea typeface="微软雅黑" panose="020B0503020204020204" charset="-122"/>
                <a:cs typeface="微软雅黑" panose="020B0503020204020204" charset="-122"/>
                <a:sym typeface="+mn-ea"/>
              </a:rPr>
              <a:t>既有住宅建筑加装电梯，不应影响建筑结构安全性和正常使用功能。加装电梯的载重量不应小于</a:t>
            </a:r>
            <a:r>
              <a:rPr lang="en-US" altLang="zh-CN" sz="1200">
                <a:latin typeface="微软雅黑" panose="020B0503020204020204" charset="-122"/>
                <a:ea typeface="微软雅黑" panose="020B0503020204020204" charset="-122"/>
                <a:cs typeface="微软雅黑" panose="020B0503020204020204" charset="-122"/>
                <a:sym typeface="+mn-ea"/>
              </a:rPr>
              <a:t>320kg,   </a:t>
            </a:r>
            <a:r>
              <a:rPr lang="zh-CN" altLang="en-US" sz="1200">
                <a:latin typeface="微软雅黑" panose="020B0503020204020204" charset="-122"/>
                <a:ea typeface="微软雅黑" panose="020B0503020204020204" charset="-122"/>
                <a:cs typeface="微软雅黑" panose="020B0503020204020204" charset="-122"/>
                <a:sym typeface="+mn-ea"/>
              </a:rPr>
              <a:t>轿厢门净宽不应小于</a:t>
            </a:r>
            <a:r>
              <a:rPr lang="en-US" altLang="zh-CN" sz="1200">
                <a:latin typeface="微软雅黑" panose="020B0503020204020204" charset="-122"/>
                <a:ea typeface="微软雅黑" panose="020B0503020204020204" charset="-122"/>
                <a:cs typeface="微软雅黑" panose="020B0503020204020204" charset="-122"/>
                <a:sym typeface="+mn-ea"/>
              </a:rPr>
              <a:t>0.80m</a:t>
            </a:r>
            <a:r>
              <a:rPr lang="zh-CN" altLang="en-US" sz="1200">
                <a:latin typeface="微软雅黑" panose="020B0503020204020204" charset="-122"/>
                <a:ea typeface="微软雅黑" panose="020B0503020204020204" charset="-122"/>
                <a:cs typeface="微软雅黑" panose="020B0503020204020204" charset="-122"/>
                <a:sym typeface="+mn-ea"/>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4.2.6  </a:t>
            </a:r>
            <a:r>
              <a:rPr lang="zh-CN" altLang="en-US" sz="1200">
                <a:latin typeface="微软雅黑" panose="020B0503020204020204" charset="-122"/>
                <a:ea typeface="微软雅黑" panose="020B0503020204020204" charset="-122"/>
                <a:cs typeface="微软雅黑" panose="020B0503020204020204" charset="-122"/>
                <a:sym typeface="+mn-ea"/>
              </a:rPr>
              <a:t>电梯井应独立设置，且不应敷设与电梯无关的电缆、电线等。电梯井井壁上除开设电梯门洞、检修门洞和通气孔洞外，不应开设其他洞口。</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4.2.7  </a:t>
            </a:r>
            <a:r>
              <a:rPr lang="zh-CN" altLang="en-US" sz="1200">
                <a:latin typeface="微软雅黑" panose="020B0503020204020204" charset="-122"/>
                <a:ea typeface="微软雅黑" panose="020B0503020204020204" charset="-122"/>
                <a:cs typeface="微软雅黑" panose="020B0503020204020204" charset="-122"/>
                <a:sym typeface="+mn-ea"/>
              </a:rPr>
              <a:t>公共出入口设置应符合下列规定：</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1  </a:t>
            </a:r>
            <a:r>
              <a:rPr lang="zh-CN" altLang="en-US" sz="1200">
                <a:latin typeface="微软雅黑" panose="020B0503020204020204" charset="-122"/>
                <a:ea typeface="微软雅黑" panose="020B0503020204020204" charset="-122"/>
                <a:cs typeface="微软雅黑" panose="020B0503020204020204" charset="-122"/>
                <a:sym typeface="+mn-ea"/>
              </a:rPr>
              <a:t>每个住宅单元至少应有</a:t>
            </a:r>
            <a:r>
              <a:rPr lang="en-US" altLang="zh-CN" sz="1200">
                <a:latin typeface="微软雅黑" panose="020B0503020204020204" charset="-122"/>
                <a:ea typeface="微软雅黑" panose="020B0503020204020204" charset="-122"/>
                <a:cs typeface="微软雅黑" panose="020B0503020204020204" charset="-122"/>
                <a:sym typeface="+mn-ea"/>
              </a:rPr>
              <a:t>1</a:t>
            </a:r>
            <a:r>
              <a:rPr lang="zh-CN" altLang="en-US" sz="1200">
                <a:latin typeface="微软雅黑" panose="020B0503020204020204" charset="-122"/>
                <a:ea typeface="微软雅黑" panose="020B0503020204020204" charset="-122"/>
                <a:cs typeface="微软雅黑" panose="020B0503020204020204" charset="-122"/>
                <a:sym typeface="+mn-ea"/>
              </a:rPr>
              <a:t>个无障碍公共出入口。</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2 </a:t>
            </a:r>
            <a:r>
              <a:rPr lang="zh-CN" altLang="en-US" sz="1200">
                <a:latin typeface="微软雅黑" panose="020B0503020204020204" charset="-122"/>
                <a:ea typeface="微软雅黑" panose="020B0503020204020204" charset="-122"/>
                <a:cs typeface="微软雅黑" panose="020B0503020204020204" charset="-122"/>
                <a:sym typeface="+mn-ea"/>
              </a:rPr>
              <a:t>公共出入口的外门通行净宽不应小于</a:t>
            </a:r>
            <a:r>
              <a:rPr lang="en-US" altLang="zh-CN" sz="1200">
                <a:latin typeface="微软雅黑" panose="020B0503020204020204" charset="-122"/>
                <a:ea typeface="微软雅黑" panose="020B0503020204020204" charset="-122"/>
                <a:cs typeface="微软雅黑" panose="020B0503020204020204" charset="-122"/>
                <a:sym typeface="+mn-ea"/>
              </a:rPr>
              <a:t>1.10m</a:t>
            </a:r>
            <a:r>
              <a:rPr lang="zh-CN" altLang="en-US" sz="1200">
                <a:latin typeface="微软雅黑" panose="020B0503020204020204" charset="-122"/>
                <a:ea typeface="微软雅黑" panose="020B0503020204020204" charset="-122"/>
                <a:cs typeface="微软雅黑" panose="020B0503020204020204" charset="-122"/>
                <a:sym typeface="+mn-ea"/>
              </a:rPr>
              <a:t>。</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b="1">
                <a:solidFill>
                  <a:srgbClr val="FF0000"/>
                </a:solidFill>
                <a:latin typeface="微软雅黑" panose="020B0503020204020204" charset="-122"/>
                <a:ea typeface="微软雅黑" panose="020B0503020204020204" charset="-122"/>
                <a:cs typeface="微软雅黑" panose="020B0503020204020204" charset="-122"/>
                <a:sym typeface="+mn-ea"/>
              </a:rPr>
              <a:t>当外门为双扇门时，至少应有</a:t>
            </a:r>
            <a:r>
              <a:rPr lang="en-US" altLang="zh-CN" sz="1200" b="1">
                <a:solidFill>
                  <a:srgbClr val="FF0000"/>
                </a:solidFill>
                <a:latin typeface="微软雅黑" panose="020B0503020204020204" charset="-122"/>
                <a:ea typeface="微软雅黑" panose="020B0503020204020204" charset="-122"/>
                <a:cs typeface="微软雅黑" panose="020B0503020204020204" charset="-122"/>
                <a:sym typeface="+mn-ea"/>
              </a:rPr>
              <a:t>1</a:t>
            </a:r>
            <a:r>
              <a:rPr lang="zh-CN" altLang="en-US" sz="1200" b="1">
                <a:solidFill>
                  <a:srgbClr val="FF0000"/>
                </a:solidFill>
                <a:latin typeface="微软雅黑" panose="020B0503020204020204" charset="-122"/>
                <a:ea typeface="微软雅黑" panose="020B0503020204020204" charset="-122"/>
                <a:cs typeface="微软雅黑" panose="020B0503020204020204" charset="-122"/>
                <a:sym typeface="+mn-ea"/>
              </a:rPr>
              <a:t>扇门的通行净宽不小于</a:t>
            </a:r>
            <a:r>
              <a:rPr lang="en-US" altLang="zh-CN" sz="1200" b="1">
                <a:solidFill>
                  <a:srgbClr val="FF0000"/>
                </a:solidFill>
                <a:latin typeface="微软雅黑" panose="020B0503020204020204" charset="-122"/>
                <a:ea typeface="微软雅黑" panose="020B0503020204020204" charset="-122"/>
                <a:cs typeface="微软雅黑" panose="020B0503020204020204" charset="-122"/>
                <a:sym typeface="+mn-ea"/>
              </a:rPr>
              <a:t>0.80m</a:t>
            </a:r>
            <a:r>
              <a:rPr lang="zh-CN" altLang="en-US" sz="1200" b="1">
                <a:solidFill>
                  <a:srgbClr val="FF0000"/>
                </a:solidFill>
                <a:latin typeface="微软雅黑" panose="020B0503020204020204" charset="-122"/>
                <a:ea typeface="微软雅黑" panose="020B0503020204020204" charset="-122"/>
                <a:cs typeface="微软雅黑" panose="020B0503020204020204" charset="-122"/>
                <a:sym typeface="+mn-ea"/>
              </a:rPr>
              <a:t>。</a:t>
            </a:r>
            <a:endParaRPr lang="zh-CN" altLang="en-US" sz="1200" b="0" i="0">
              <a:solidFill>
                <a:srgbClr val="FF0000"/>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1" i="0">
              <a:solidFill>
                <a:srgbClr val="FF0000"/>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87045" y="304165"/>
            <a:ext cx="5608320" cy="6512560"/>
          </a:xfrm>
          <a:prstGeom prst="rect">
            <a:avLst/>
          </a:prstGeom>
        </p:spPr>
        <p:txBody>
          <a:bodyPr wrap="square">
            <a:noAutofit/>
          </a:bodyPr>
          <a:p>
            <a:pPr indent="0" algn="ctr" fontAlgn="auto">
              <a:lnSpc>
                <a:spcPct val="150000"/>
              </a:lnSpc>
              <a:spcBef>
                <a:spcPct val="0"/>
              </a:spcBef>
              <a:spcAft>
                <a:spcPct val="0"/>
              </a:spcAft>
            </a:pPr>
            <a:r>
              <a:rPr lang="en-US" sz="1400" b="1" i="0">
                <a:latin typeface="微软雅黑" panose="020B0503020204020204" charset="-122"/>
                <a:ea typeface="微软雅黑" panose="020B0503020204020204" charset="-122"/>
                <a:cs typeface="微软雅黑" panose="020B0503020204020204" charset="-122"/>
              </a:rPr>
              <a:t>4  </a:t>
            </a:r>
            <a:r>
              <a:rPr lang="zh-CN" altLang="en-US" sz="1400" b="1" i="0">
                <a:latin typeface="微软雅黑" panose="020B0503020204020204" charset="-122"/>
                <a:ea typeface="微软雅黑" panose="020B0503020204020204" charset="-122"/>
                <a:cs typeface="微软雅黑" panose="020B0503020204020204" charset="-122"/>
              </a:rPr>
              <a:t>建</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筑</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空</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间</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4.</a:t>
            </a:r>
            <a:r>
              <a:rPr lang="en-US" altLang="zh-CN" sz="1400" b="1">
                <a:latin typeface="微软雅黑" panose="020B0503020204020204" charset="-122"/>
                <a:ea typeface="微软雅黑" panose="020B0503020204020204" charset="-122"/>
                <a:cs typeface="微软雅黑" panose="020B0503020204020204" charset="-122"/>
                <a:sym typeface="+mn-ea"/>
              </a:rPr>
              <a:t>2  </a:t>
            </a:r>
            <a:r>
              <a:rPr lang="zh-CN" altLang="en-US" sz="1400" b="1">
                <a:latin typeface="微软雅黑" panose="020B0503020204020204" charset="-122"/>
                <a:ea typeface="微软雅黑" panose="020B0503020204020204" charset="-122"/>
                <a:cs typeface="微软雅黑" panose="020B0503020204020204" charset="-122"/>
                <a:sym typeface="+mn-ea"/>
              </a:rPr>
              <a:t>公</a:t>
            </a:r>
            <a:r>
              <a:rPr lang="en-US" altLang="zh-CN" sz="1400" b="1">
                <a:latin typeface="微软雅黑" panose="020B0503020204020204" charset="-122"/>
                <a:ea typeface="微软雅黑" panose="020B0503020204020204" charset="-122"/>
                <a:cs typeface="微软雅黑" panose="020B0503020204020204" charset="-122"/>
                <a:sym typeface="+mn-ea"/>
              </a:rPr>
              <a:t> </a:t>
            </a:r>
            <a:r>
              <a:rPr lang="zh-CN" altLang="en-US" sz="1400" b="1">
                <a:latin typeface="微软雅黑" panose="020B0503020204020204" charset="-122"/>
                <a:ea typeface="微软雅黑" panose="020B0503020204020204" charset="-122"/>
                <a:cs typeface="微软雅黑" panose="020B0503020204020204" charset="-122"/>
                <a:sym typeface="+mn-ea"/>
              </a:rPr>
              <a:t>共</a:t>
            </a:r>
            <a:r>
              <a:rPr lang="en-US" altLang="zh-CN" sz="1400" b="1">
                <a:latin typeface="微软雅黑" panose="020B0503020204020204" charset="-122"/>
                <a:ea typeface="微软雅黑" panose="020B0503020204020204" charset="-122"/>
                <a:cs typeface="微软雅黑" panose="020B0503020204020204" charset="-122"/>
                <a:sym typeface="+mn-ea"/>
              </a:rPr>
              <a:t> </a:t>
            </a:r>
            <a:r>
              <a:rPr lang="zh-CN" altLang="en-US" sz="1400" b="1" i="0">
                <a:latin typeface="微软雅黑" panose="020B0503020204020204" charset="-122"/>
                <a:ea typeface="微软雅黑" panose="020B0503020204020204" charset="-122"/>
                <a:cs typeface="微软雅黑" panose="020B0503020204020204" charset="-122"/>
              </a:rPr>
              <a:t>空</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间</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3 </a:t>
            </a:r>
            <a:r>
              <a:rPr lang="zh-CN" altLang="en-US" sz="1200">
                <a:latin typeface="微软雅黑" panose="020B0503020204020204" charset="-122"/>
                <a:ea typeface="微软雅黑" panose="020B0503020204020204" charset="-122"/>
                <a:cs typeface="微软雅黑" panose="020B0503020204020204" charset="-122"/>
                <a:sym typeface="+mn-ea"/>
              </a:rPr>
              <a:t>除平坡出入口外，公共出入口平台的</a:t>
            </a:r>
            <a:r>
              <a:rPr lang="zh-CN" altLang="en-US" sz="1200" b="1">
                <a:solidFill>
                  <a:srgbClr val="FF0000"/>
                </a:solidFill>
                <a:latin typeface="微软雅黑" panose="020B0503020204020204" charset="-122"/>
                <a:ea typeface="微软雅黑" panose="020B0503020204020204" charset="-122"/>
                <a:cs typeface="微软雅黑" panose="020B0503020204020204" charset="-122"/>
                <a:sym typeface="+mn-ea"/>
              </a:rPr>
              <a:t>净深度</a:t>
            </a:r>
            <a:r>
              <a:rPr lang="en-US" altLang="zh-CN" sz="1200">
                <a:latin typeface="微软雅黑" panose="020B0503020204020204" charset="-122"/>
                <a:ea typeface="微软雅黑" panose="020B0503020204020204" charset="-122"/>
                <a:cs typeface="微软雅黑" panose="020B0503020204020204" charset="-122"/>
                <a:sym typeface="+mn-ea"/>
              </a:rPr>
              <a:t>(</a:t>
            </a:r>
            <a:r>
              <a:rPr lang="zh-CN" altLang="en-US" sz="1200">
                <a:latin typeface="微软雅黑" panose="020B0503020204020204" charset="-122"/>
                <a:ea typeface="微软雅黑" panose="020B0503020204020204" charset="-122"/>
                <a:cs typeface="微软雅黑" panose="020B0503020204020204" charset="-122"/>
                <a:sym typeface="+mn-ea"/>
              </a:rPr>
              <a:t>从门扇开启时的最远点至平台边缘的距离</a:t>
            </a:r>
            <a:r>
              <a:rPr lang="en-US" altLang="zh-CN" sz="1200">
                <a:latin typeface="微软雅黑" panose="020B0503020204020204" charset="-122"/>
                <a:ea typeface="微软雅黑" panose="020B0503020204020204" charset="-122"/>
                <a:cs typeface="微软雅黑" panose="020B0503020204020204" charset="-122"/>
                <a:sym typeface="+mn-ea"/>
              </a:rPr>
              <a:t>)</a:t>
            </a:r>
            <a:r>
              <a:rPr lang="zh-CN" altLang="en-US" sz="1200">
                <a:latin typeface="微软雅黑" panose="020B0503020204020204" charset="-122"/>
                <a:ea typeface="微软雅黑" panose="020B0503020204020204" charset="-122"/>
                <a:cs typeface="微软雅黑" panose="020B0503020204020204" charset="-122"/>
                <a:sym typeface="+mn-ea"/>
              </a:rPr>
              <a:t>不应小于</a:t>
            </a:r>
            <a:r>
              <a:rPr lang="en-US" altLang="zh-CN" sz="1200" b="1">
                <a:solidFill>
                  <a:srgbClr val="FF0000"/>
                </a:solidFill>
                <a:latin typeface="微软雅黑" panose="020B0503020204020204" charset="-122"/>
                <a:ea typeface="微软雅黑" panose="020B0503020204020204" charset="-122"/>
                <a:cs typeface="微软雅黑" panose="020B0503020204020204" charset="-122"/>
                <a:sym typeface="+mn-ea"/>
              </a:rPr>
              <a:t>1.50m</a:t>
            </a:r>
            <a:r>
              <a:rPr lang="zh-CN" altLang="en-US" sz="1200">
                <a:latin typeface="微软雅黑" panose="020B0503020204020204" charset="-122"/>
                <a:ea typeface="微软雅黑" panose="020B0503020204020204" charset="-122"/>
                <a:cs typeface="微软雅黑" panose="020B0503020204020204" charset="-122"/>
                <a:sym typeface="+mn-ea"/>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4 </a:t>
            </a:r>
            <a:r>
              <a:rPr lang="zh-CN" altLang="en-US" sz="1200">
                <a:latin typeface="微软雅黑" panose="020B0503020204020204" charset="-122"/>
                <a:ea typeface="微软雅黑" panose="020B0503020204020204" charset="-122"/>
                <a:cs typeface="微软雅黑" panose="020B0503020204020204" charset="-122"/>
                <a:sym typeface="+mn-ea"/>
              </a:rPr>
              <a:t>公共出入口位于阳台、外廊及开敞楼梯平台的下部时，</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应采取防止坠物伤害的安全措施。公共出入口</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上方应设雨篷</a:t>
            </a:r>
            <a:r>
              <a:rPr lang="zh-CN" altLang="en-US" sz="1200">
                <a:latin typeface="微软雅黑" panose="020B0503020204020204" charset="-122"/>
                <a:ea typeface="微软雅黑" panose="020B0503020204020204" charset="-122"/>
                <a:cs typeface="微软雅黑" panose="020B0503020204020204" charset="-122"/>
                <a:sym typeface="+mn-ea"/>
              </a:rPr>
              <a:t>，雨篷的宽度</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不应小于门洞的宽度</a:t>
            </a:r>
            <a:r>
              <a:rPr lang="zh-CN" altLang="en-US" sz="1200">
                <a:latin typeface="微软雅黑" panose="020B0503020204020204" charset="-122"/>
                <a:ea typeface="微软雅黑" panose="020B0503020204020204" charset="-122"/>
                <a:cs typeface="微软雅黑" panose="020B0503020204020204" charset="-122"/>
                <a:sym typeface="+mn-ea"/>
              </a:rPr>
              <a:t>，雨篷的</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挑出长度应超过门扇开启时的最远点</a:t>
            </a:r>
            <a:r>
              <a:rPr lang="zh-CN" altLang="en-US" sz="1200">
                <a:latin typeface="微软雅黑" panose="020B0503020204020204" charset="-122"/>
                <a:ea typeface="微软雅黑" panose="020B0503020204020204" charset="-122"/>
                <a:cs typeface="微软雅黑" panose="020B0503020204020204" charset="-122"/>
                <a:sym typeface="+mn-ea"/>
              </a:rPr>
              <a:t>，</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且不应小于</a:t>
            </a:r>
            <a:r>
              <a:rPr lang="en-US" altLang="zh-CN" sz="1200">
                <a:solidFill>
                  <a:srgbClr val="FF0000"/>
                </a:solidFill>
                <a:latin typeface="微软雅黑" panose="020B0503020204020204" charset="-122"/>
                <a:ea typeface="微软雅黑" panose="020B0503020204020204" charset="-122"/>
                <a:cs typeface="微软雅黑" panose="020B0503020204020204" charset="-122"/>
                <a:sym typeface="+mn-ea"/>
              </a:rPr>
              <a:t>1.00m</a:t>
            </a:r>
            <a:r>
              <a:rPr lang="zh-CN" altLang="en-US" sz="1200">
                <a:latin typeface="微软雅黑" panose="020B0503020204020204" charset="-122"/>
                <a:ea typeface="微软雅黑" panose="020B0503020204020204" charset="-122"/>
                <a:cs typeface="微软雅黑" panose="020B0503020204020204" charset="-122"/>
                <a:sym typeface="+mn-ea"/>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5  </a:t>
            </a:r>
            <a:r>
              <a:rPr lang="zh-CN" altLang="en-US" sz="1200">
                <a:latin typeface="微软雅黑" panose="020B0503020204020204" charset="-122"/>
                <a:ea typeface="微软雅黑" panose="020B0503020204020204" charset="-122"/>
                <a:cs typeface="微软雅黑" panose="020B0503020204020204" charset="-122"/>
                <a:sym typeface="+mn-ea"/>
              </a:rPr>
              <a:t>当公共出入口台阶总高度超过</a:t>
            </a:r>
            <a:r>
              <a:rPr lang="en-US" altLang="zh-CN" sz="1200">
                <a:latin typeface="微软雅黑" panose="020B0503020204020204" charset="-122"/>
                <a:ea typeface="微软雅黑" panose="020B0503020204020204" charset="-122"/>
                <a:cs typeface="微软雅黑" panose="020B0503020204020204" charset="-122"/>
                <a:sym typeface="+mn-ea"/>
              </a:rPr>
              <a:t>0.70m </a:t>
            </a:r>
            <a:r>
              <a:rPr lang="zh-CN" altLang="en-US" sz="1200">
                <a:latin typeface="微软雅黑" panose="020B0503020204020204" charset="-122"/>
                <a:ea typeface="微软雅黑" panose="020B0503020204020204" charset="-122"/>
                <a:cs typeface="微软雅黑" panose="020B0503020204020204" charset="-122"/>
                <a:sym typeface="+mn-ea"/>
              </a:rPr>
              <a:t>且侧面临空时，台</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阶和平台的临空侧面应设防护设施，且防护设施净高不应低</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于</a:t>
            </a:r>
            <a:r>
              <a:rPr lang="en-US" altLang="zh-CN" sz="1200">
                <a:latin typeface="微软雅黑" panose="020B0503020204020204" charset="-122"/>
                <a:ea typeface="微软雅黑" panose="020B0503020204020204" charset="-122"/>
                <a:cs typeface="微软雅黑" panose="020B0503020204020204" charset="-122"/>
                <a:sym typeface="+mn-ea"/>
              </a:rPr>
              <a:t>1.20m</a:t>
            </a:r>
            <a:r>
              <a:rPr lang="zh-CN" altLang="en-US" sz="1200">
                <a:latin typeface="微软雅黑" panose="020B0503020204020204" charset="-122"/>
                <a:ea typeface="微软雅黑" panose="020B0503020204020204" charset="-122"/>
                <a:cs typeface="微软雅黑" panose="020B0503020204020204" charset="-122"/>
                <a:sym typeface="+mn-ea"/>
              </a:rPr>
              <a:t>。</a:t>
            </a: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4.2.8 </a:t>
            </a:r>
            <a:r>
              <a:rPr lang="zh-CN" altLang="en-US" sz="1200">
                <a:latin typeface="微软雅黑" panose="020B0503020204020204" charset="-122"/>
                <a:ea typeface="微软雅黑" panose="020B0503020204020204" charset="-122"/>
                <a:cs typeface="微软雅黑" panose="020B0503020204020204" charset="-122"/>
                <a:sym typeface="+mn-ea"/>
              </a:rPr>
              <a:t>外廊、室内回廊、内天井、室外楼梯及上人屋面等临空</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处应设防护栏杆，且应符合下列规定：</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1  </a:t>
            </a:r>
            <a:r>
              <a:rPr lang="zh-CN" altLang="en-US" sz="1200">
                <a:latin typeface="微软雅黑" panose="020B0503020204020204" charset="-122"/>
                <a:ea typeface="微软雅黑" panose="020B0503020204020204" charset="-122"/>
                <a:cs typeface="微软雅黑" panose="020B0503020204020204" charset="-122"/>
                <a:sym typeface="+mn-ea"/>
              </a:rPr>
              <a:t>栏杆净高不应低于</a:t>
            </a:r>
            <a:r>
              <a:rPr lang="en-US" altLang="zh-CN" sz="1200">
                <a:solidFill>
                  <a:srgbClr val="FF0000"/>
                </a:solidFill>
                <a:latin typeface="微软雅黑" panose="020B0503020204020204" charset="-122"/>
                <a:ea typeface="微软雅黑" panose="020B0503020204020204" charset="-122"/>
                <a:cs typeface="微软雅黑" panose="020B0503020204020204" charset="-122"/>
                <a:sym typeface="+mn-ea"/>
              </a:rPr>
              <a:t>1.20m</a:t>
            </a:r>
            <a:r>
              <a:rPr lang="en-US" altLang="zh-CN" sz="1200">
                <a:latin typeface="微软雅黑" panose="020B0503020204020204" charset="-122"/>
                <a:ea typeface="微软雅黑" panose="020B0503020204020204" charset="-122"/>
                <a:cs typeface="微软雅黑" panose="020B0503020204020204" charset="-122"/>
                <a:sym typeface="+mn-ea"/>
              </a:rPr>
              <a:t>;</a:t>
            </a:r>
            <a:endParaRPr lang="en-US" altLang="zh-CN"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2 </a:t>
            </a:r>
            <a:r>
              <a:rPr lang="zh-CN" altLang="en-US" sz="1200">
                <a:latin typeface="微软雅黑" panose="020B0503020204020204" charset="-122"/>
                <a:ea typeface="微软雅黑" panose="020B0503020204020204" charset="-122"/>
                <a:cs typeface="微软雅黑" panose="020B0503020204020204" charset="-122"/>
                <a:sym typeface="+mn-ea"/>
              </a:rPr>
              <a:t>栏杆应有防止攀登和物品坠落的措施，栏杆</a:t>
            </a:r>
            <a:r>
              <a:rPr lang="zh-CN" altLang="en-US" sz="1200" b="1">
                <a:solidFill>
                  <a:srgbClr val="FF0000"/>
                </a:solidFill>
                <a:latin typeface="微软雅黑" panose="020B0503020204020204" charset="-122"/>
                <a:ea typeface="微软雅黑" panose="020B0503020204020204" charset="-122"/>
                <a:cs typeface="微软雅黑" panose="020B0503020204020204" charset="-122"/>
                <a:sym typeface="+mn-ea"/>
              </a:rPr>
              <a:t>竖向杆件</a:t>
            </a:r>
            <a:r>
              <a:rPr lang="zh-CN" altLang="en-US" sz="1200">
                <a:latin typeface="微软雅黑" panose="020B0503020204020204" charset="-122"/>
                <a:ea typeface="微软雅黑" panose="020B0503020204020204" charset="-122"/>
                <a:cs typeface="微软雅黑" panose="020B0503020204020204" charset="-122"/>
                <a:sym typeface="+mn-ea"/>
              </a:rPr>
              <a:t>间的净距不应大</a:t>
            </a:r>
            <a:r>
              <a:rPr lang="en-US" altLang="zh-CN" sz="1200">
                <a:latin typeface="微软雅黑" panose="020B0503020204020204" charset="-122"/>
                <a:ea typeface="微软雅黑" panose="020B0503020204020204" charset="-122"/>
                <a:cs typeface="微软雅黑" panose="020B0503020204020204" charset="-122"/>
                <a:sym typeface="+mn-ea"/>
              </a:rPr>
              <a:t>0.11m</a:t>
            </a:r>
            <a:r>
              <a:rPr lang="zh-CN" altLang="en-US" sz="1200">
                <a:latin typeface="微软雅黑" panose="020B0503020204020204" charset="-122"/>
                <a:ea typeface="微软雅黑" panose="020B0503020204020204" charset="-122"/>
                <a:cs typeface="微软雅黑" panose="020B0503020204020204" charset="-122"/>
                <a:sym typeface="+mn-ea"/>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4.2.9   </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公共出入口内外、公共走廊、公共楼梯、电梯厅</a:t>
            </a:r>
            <a:r>
              <a:rPr lang="zh-CN" altLang="en-US" sz="1200">
                <a:latin typeface="微软雅黑" panose="020B0503020204020204" charset="-122"/>
                <a:ea typeface="微软雅黑" panose="020B0503020204020204" charset="-122"/>
                <a:cs typeface="微软雅黑" panose="020B0503020204020204" charset="-122"/>
                <a:sym typeface="+mn-ea"/>
              </a:rPr>
              <a:t>等处的</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地面应采用防滑铺装，</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地面静摩擦系数</a:t>
            </a:r>
            <a:r>
              <a:rPr lang="en-US" altLang="zh-CN" sz="1200">
                <a:solidFill>
                  <a:srgbClr val="FF0000"/>
                </a:solidFill>
                <a:latin typeface="微软雅黑" panose="020B0503020204020204" charset="-122"/>
                <a:ea typeface="微软雅黑" panose="020B0503020204020204" charset="-122"/>
                <a:cs typeface="微软雅黑" panose="020B0503020204020204" charset="-122"/>
                <a:sym typeface="+mn-ea"/>
              </a:rPr>
              <a:t> (COF)  </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不应小于</a:t>
            </a:r>
            <a:r>
              <a:rPr lang="en-US" altLang="zh-CN" sz="1200">
                <a:solidFill>
                  <a:srgbClr val="FF0000"/>
                </a:solidFill>
                <a:latin typeface="微软雅黑" panose="020B0503020204020204" charset="-122"/>
                <a:ea typeface="微软雅黑" panose="020B0503020204020204" charset="-122"/>
                <a:cs typeface="微软雅黑" panose="020B0503020204020204" charset="-122"/>
                <a:sym typeface="+mn-ea"/>
              </a:rPr>
              <a:t>0.6</a:t>
            </a:r>
            <a:r>
              <a:rPr lang="zh-CN" altLang="en-US" sz="1200">
                <a:latin typeface="微软雅黑" panose="020B0503020204020204" charset="-122"/>
                <a:ea typeface="微软雅黑" panose="020B0503020204020204" charset="-122"/>
                <a:cs typeface="微软雅黑" panose="020B0503020204020204" charset="-122"/>
                <a:sym typeface="+mn-ea"/>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4.2.10 </a:t>
            </a:r>
            <a:r>
              <a:rPr lang="zh-CN" altLang="en-US" sz="1200">
                <a:latin typeface="微软雅黑" panose="020B0503020204020204" charset="-122"/>
                <a:ea typeface="微软雅黑" panose="020B0503020204020204" charset="-122"/>
                <a:cs typeface="微软雅黑" panose="020B0503020204020204" charset="-122"/>
                <a:sym typeface="+mn-ea"/>
              </a:rPr>
              <a:t>下列设备设施应设置在住宅建筑公共空间内：</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1  </a:t>
            </a:r>
            <a:r>
              <a:rPr lang="zh-CN" altLang="en-US" sz="1200">
                <a:latin typeface="微软雅黑" panose="020B0503020204020204" charset="-122"/>
                <a:ea typeface="微软雅黑" panose="020B0503020204020204" charset="-122"/>
                <a:cs typeface="微软雅黑" panose="020B0503020204020204" charset="-122"/>
                <a:sym typeface="+mn-ea"/>
              </a:rPr>
              <a:t>给水总立管、消防立管、雨水立管(不包括设置在开敞式阳台的雨水立管)、供暖</a:t>
            </a:r>
            <a:r>
              <a:rPr lang="en-US" altLang="zh-CN" sz="1200">
                <a:latin typeface="微软雅黑" panose="020B0503020204020204" charset="-122"/>
                <a:ea typeface="微软雅黑" panose="020B0503020204020204" charset="-122"/>
                <a:cs typeface="微软雅黑" panose="020B0503020204020204" charset="-122"/>
                <a:sym typeface="+mn-ea"/>
              </a:rPr>
              <a:t>(</a:t>
            </a:r>
            <a:r>
              <a:rPr lang="zh-CN" altLang="en-US" sz="1200">
                <a:latin typeface="微软雅黑" panose="020B0503020204020204" charset="-122"/>
                <a:ea typeface="微软雅黑" panose="020B0503020204020204" charset="-122"/>
                <a:cs typeface="微软雅黑" panose="020B0503020204020204" charset="-122"/>
                <a:sym typeface="+mn-ea"/>
              </a:rPr>
              <a:t>空调</a:t>
            </a:r>
            <a:r>
              <a:rPr lang="en-US" altLang="zh-CN" sz="1200">
                <a:latin typeface="微软雅黑" panose="020B0503020204020204" charset="-122"/>
                <a:ea typeface="微软雅黑" panose="020B0503020204020204" charset="-122"/>
                <a:cs typeface="微软雅黑" panose="020B0503020204020204" charset="-122"/>
                <a:sym typeface="+mn-ea"/>
              </a:rPr>
              <a:t>)</a:t>
            </a:r>
            <a:r>
              <a:rPr lang="zh-CN" altLang="en-US" sz="1200">
                <a:latin typeface="微软雅黑" panose="020B0503020204020204" charset="-122"/>
                <a:ea typeface="微软雅黑" panose="020B0503020204020204" charset="-122"/>
                <a:cs typeface="微软雅黑" panose="020B0503020204020204" charset="-122"/>
                <a:sym typeface="+mn-ea"/>
              </a:rPr>
              <a:t>供回水总立管、配电和弱电干线</a:t>
            </a:r>
            <a:r>
              <a:rPr lang="en-US" altLang="zh-CN" sz="1200">
                <a:latin typeface="微软雅黑" panose="020B0503020204020204" charset="-122"/>
                <a:ea typeface="微软雅黑" panose="020B0503020204020204" charset="-122"/>
                <a:cs typeface="微软雅黑" panose="020B0503020204020204" charset="-122"/>
                <a:sym typeface="+mn-ea"/>
              </a:rPr>
              <a:t>(</a:t>
            </a:r>
            <a:r>
              <a:rPr lang="zh-CN" altLang="en-US" sz="1200">
                <a:latin typeface="微软雅黑" panose="020B0503020204020204" charset="-122"/>
                <a:ea typeface="微软雅黑" panose="020B0503020204020204" charset="-122"/>
                <a:cs typeface="微软雅黑" panose="020B0503020204020204" charset="-122"/>
                <a:sym typeface="+mn-ea"/>
              </a:rPr>
              <a:t>管</a:t>
            </a:r>
            <a:r>
              <a:rPr lang="en-US" altLang="zh-CN" sz="1200">
                <a:latin typeface="微软雅黑" panose="020B0503020204020204" charset="-122"/>
                <a:ea typeface="微软雅黑" panose="020B0503020204020204" charset="-122"/>
                <a:cs typeface="微软雅黑" panose="020B0503020204020204" charset="-122"/>
                <a:sym typeface="+mn-ea"/>
              </a:rPr>
              <a:t>)</a:t>
            </a:r>
            <a:r>
              <a:rPr lang="zh-CN" altLang="en-US" sz="1200">
                <a:latin typeface="微软雅黑" panose="020B0503020204020204" charset="-122"/>
                <a:ea typeface="微软雅黑" panose="020B0503020204020204" charset="-122"/>
                <a:cs typeface="微软雅黑" panose="020B0503020204020204" charset="-122"/>
                <a:sym typeface="+mn-ea"/>
              </a:rPr>
              <a:t>等；</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2 </a:t>
            </a:r>
            <a:r>
              <a:rPr lang="zh-CN" altLang="en-US" sz="1200">
                <a:latin typeface="微软雅黑" panose="020B0503020204020204" charset="-122"/>
                <a:ea typeface="微软雅黑" panose="020B0503020204020204" charset="-122"/>
                <a:cs typeface="微软雅黑" panose="020B0503020204020204" charset="-122"/>
                <a:sym typeface="+mn-ea"/>
              </a:rPr>
              <a:t>公共管道阀门</a:t>
            </a:r>
            <a:r>
              <a:rPr lang="en-US" altLang="zh-CN" sz="1200">
                <a:latin typeface="微软雅黑" panose="020B0503020204020204" charset="-122"/>
                <a:ea typeface="微软雅黑" panose="020B0503020204020204" charset="-122"/>
                <a:cs typeface="微软雅黑" panose="020B0503020204020204" charset="-122"/>
                <a:sym typeface="+mn-ea"/>
              </a:rPr>
              <a:t>(</a:t>
            </a:r>
            <a:r>
              <a:rPr lang="zh-CN" altLang="en-US" sz="1200">
                <a:latin typeface="微软雅黑" panose="020B0503020204020204" charset="-122"/>
                <a:ea typeface="微软雅黑" panose="020B0503020204020204" charset="-122"/>
                <a:cs typeface="微软雅黑" panose="020B0503020204020204" charset="-122"/>
                <a:sym typeface="+mn-ea"/>
              </a:rPr>
              <a:t>必须设在套内的燃气引入管阀门除外</a:t>
            </a:r>
            <a:r>
              <a:rPr lang="en-US" altLang="zh-CN" sz="1200">
                <a:latin typeface="微软雅黑" panose="020B0503020204020204" charset="-122"/>
                <a:ea typeface="微软雅黑" panose="020B0503020204020204" charset="-122"/>
                <a:cs typeface="微软雅黑" panose="020B0503020204020204" charset="-122"/>
                <a:sym typeface="+mn-ea"/>
              </a:rPr>
              <a:t>)</a:t>
            </a:r>
            <a:r>
              <a:rPr lang="zh-CN" altLang="en-US" sz="1200">
                <a:latin typeface="微软雅黑" panose="020B0503020204020204" charset="-122"/>
                <a:ea typeface="微软雅黑" panose="020B0503020204020204" charset="-122"/>
                <a:cs typeface="微软雅黑" panose="020B0503020204020204" charset="-122"/>
                <a:sym typeface="+mn-ea"/>
              </a:rPr>
              <a:t>、</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电气设备及用于总体调节和检修的部件</a:t>
            </a:r>
            <a:r>
              <a:rPr lang="en-US" altLang="zh-CN" sz="1200">
                <a:latin typeface="微软雅黑" panose="020B0503020204020204" charset="-122"/>
                <a:ea typeface="微软雅黑" panose="020B0503020204020204" charset="-122"/>
                <a:cs typeface="微软雅黑" panose="020B0503020204020204" charset="-122"/>
                <a:sym typeface="+mn-ea"/>
              </a:rPr>
              <a:t>(</a:t>
            </a:r>
            <a:r>
              <a:rPr lang="zh-CN" altLang="en-US" sz="1200">
                <a:latin typeface="微软雅黑" panose="020B0503020204020204" charset="-122"/>
                <a:ea typeface="微软雅黑" panose="020B0503020204020204" charset="-122"/>
                <a:cs typeface="微软雅黑" panose="020B0503020204020204" charset="-122"/>
                <a:sym typeface="+mn-ea"/>
              </a:rPr>
              <a:t>套内排水立管检修口除</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外</a:t>
            </a:r>
            <a:r>
              <a:rPr lang="en-US" altLang="zh-CN" sz="1200">
                <a:latin typeface="微软雅黑" panose="020B0503020204020204" charset="-122"/>
                <a:ea typeface="微软雅黑" panose="020B0503020204020204" charset="-122"/>
                <a:cs typeface="微软雅黑" panose="020B0503020204020204" charset="-122"/>
                <a:sym typeface="+mn-ea"/>
              </a:rPr>
              <a:t>);</a:t>
            </a:r>
            <a:endParaRPr lang="en-US" altLang="zh-CN"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3  </a:t>
            </a:r>
            <a:r>
              <a:rPr lang="zh-CN" altLang="en-US" sz="1200">
                <a:latin typeface="微软雅黑" panose="020B0503020204020204" charset="-122"/>
                <a:ea typeface="微软雅黑" panose="020B0503020204020204" charset="-122"/>
                <a:cs typeface="微软雅黑" panose="020B0503020204020204" charset="-122"/>
                <a:sym typeface="+mn-ea"/>
              </a:rPr>
              <a:t>室内供暖管沟和电缆沟的检查孔。</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4.2.11   </a:t>
            </a:r>
            <a:r>
              <a:rPr lang="zh-CN" altLang="en-US" sz="1200">
                <a:latin typeface="微软雅黑" panose="020B0503020204020204" charset="-122"/>
                <a:ea typeface="微软雅黑" panose="020B0503020204020204" charset="-122"/>
                <a:cs typeface="微软雅黑" panose="020B0503020204020204" charset="-122"/>
                <a:sym typeface="+mn-ea"/>
              </a:rPr>
              <a:t>住宅建筑的电缆井、管道井应在每层楼板处严密封堵。</a:t>
            </a:r>
            <a:endParaRPr lang="zh-CN" altLang="en-US" sz="1200" b="0" i="0">
              <a:solidFill>
                <a:srgbClr val="FF0000"/>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6096000" y="304165"/>
            <a:ext cx="5589905" cy="6512560"/>
          </a:xfrm>
          <a:prstGeom prst="rect">
            <a:avLst/>
          </a:prstGeom>
        </p:spPr>
        <p:txBody>
          <a:bodyPr wrap="square">
            <a:noAutofit/>
          </a:bodyPr>
          <a:p>
            <a:pPr indent="0" algn="l" fontAlgn="auto">
              <a:lnSpc>
                <a:spcPct val="150000"/>
              </a:lnSpc>
              <a:spcBef>
                <a:spcPct val="0"/>
              </a:spcBef>
              <a:spcAft>
                <a:spcPct val="0"/>
              </a:spcAft>
            </a:pPr>
            <a:endParaRPr lang="en-US" altLang="zh-CN"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a:t>
            </a:r>
            <a:r>
              <a:rPr lang="en-US" altLang="zh-CN" sz="1200">
                <a:latin typeface="微软雅黑" panose="020B0503020204020204" charset="-122"/>
                <a:ea typeface="微软雅黑" panose="020B0503020204020204" charset="-122"/>
                <a:cs typeface="微软雅黑" panose="020B0503020204020204" charset="-122"/>
                <a:sym typeface="+mn-ea"/>
              </a:rPr>
              <a:t>4.2.12  </a:t>
            </a:r>
            <a:r>
              <a:rPr lang="zh-CN" altLang="en-US" sz="1200">
                <a:latin typeface="微软雅黑" panose="020B0503020204020204" charset="-122"/>
                <a:ea typeface="微软雅黑" panose="020B0503020204020204" charset="-122"/>
                <a:cs typeface="微软雅黑" panose="020B0503020204020204" charset="-122"/>
                <a:sym typeface="+mn-ea"/>
              </a:rPr>
              <a:t>当住宅建筑采用分体式空调时，室外机位置和安装应符合下列规定：</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1  </a:t>
            </a:r>
            <a:r>
              <a:rPr lang="zh-CN" altLang="en-US" sz="1200">
                <a:latin typeface="微软雅黑" panose="020B0503020204020204" charset="-122"/>
                <a:ea typeface="微软雅黑" panose="020B0503020204020204" charset="-122"/>
                <a:cs typeface="微软雅黑" panose="020B0503020204020204" charset="-122"/>
                <a:sym typeface="+mn-ea"/>
              </a:rPr>
              <a:t>应设置方便室外机安装和维护操作的可上人专用平台板或预留空间，专用平台板与主体建筑结构的连接应进行结构设</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计，且设计工作年限与主体结构相同。</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2 </a:t>
            </a:r>
            <a:r>
              <a:rPr lang="zh-CN" altLang="en-US" sz="1200">
                <a:latin typeface="微软雅黑" panose="020B0503020204020204" charset="-122"/>
                <a:ea typeface="微软雅黑" panose="020B0503020204020204" charset="-122"/>
                <a:cs typeface="微软雅黑" panose="020B0503020204020204" charset="-122"/>
                <a:sym typeface="+mn-ea"/>
              </a:rPr>
              <a:t>室外机位置应保障通风通畅，</a:t>
            </a:r>
            <a:r>
              <a:rPr lang="zh-CN" altLang="en-US" sz="1200" b="1">
                <a:solidFill>
                  <a:srgbClr val="FF0000"/>
                </a:solidFill>
                <a:latin typeface="微软雅黑" panose="020B0503020204020204" charset="-122"/>
                <a:ea typeface="微软雅黑" panose="020B0503020204020204" charset="-122"/>
                <a:cs typeface="微软雅黑" panose="020B0503020204020204" charset="-122"/>
                <a:sym typeface="+mn-ea"/>
              </a:rPr>
              <a:t>不应设置在建筑天井等通风不良的位置，且不应对室外人员和相邻窗口造成不利影响。</a:t>
            </a:r>
            <a:r>
              <a:rPr lang="zh-CN" altLang="en-US" sz="1200">
                <a:latin typeface="微软雅黑" panose="020B0503020204020204" charset="-122"/>
                <a:ea typeface="微软雅黑" panose="020B0503020204020204" charset="-122"/>
                <a:cs typeface="微软雅黑" panose="020B0503020204020204" charset="-122"/>
                <a:sym typeface="+mn-ea"/>
              </a:rPr>
              <a:t>当室外机位设置围护的格栅或墙体时，不应妨碍空调有效散热。</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3 </a:t>
            </a:r>
            <a:r>
              <a:rPr lang="zh-CN" altLang="en-US" sz="1200">
                <a:latin typeface="微软雅黑" panose="020B0503020204020204" charset="-122"/>
                <a:ea typeface="微软雅黑" panose="020B0503020204020204" charset="-122"/>
                <a:cs typeface="微软雅黑" panose="020B0503020204020204" charset="-122"/>
                <a:sym typeface="+mn-ea"/>
              </a:rPr>
              <a:t>室外机应采用坐式安装方式，且室外机底座应与专用平台板</a:t>
            </a:r>
            <a:r>
              <a:rPr lang="en-US" altLang="zh-CN" sz="1200">
                <a:latin typeface="微软雅黑" panose="020B0503020204020204" charset="-122"/>
                <a:ea typeface="微软雅黑" panose="020B0503020204020204" charset="-122"/>
                <a:cs typeface="微软雅黑" panose="020B0503020204020204" charset="-122"/>
                <a:sym typeface="+mn-ea"/>
              </a:rPr>
              <a:t>(</a:t>
            </a:r>
            <a:r>
              <a:rPr lang="zh-CN" altLang="en-US" sz="1200">
                <a:latin typeface="微软雅黑" panose="020B0503020204020204" charset="-122"/>
                <a:ea typeface="微软雅黑" panose="020B0503020204020204" charset="-122"/>
                <a:cs typeface="微软雅黑" panose="020B0503020204020204" charset="-122"/>
                <a:sym typeface="+mn-ea"/>
              </a:rPr>
              <a:t>架</a:t>
            </a:r>
            <a:r>
              <a:rPr lang="en-US" altLang="zh-CN" sz="1200">
                <a:latin typeface="微软雅黑" panose="020B0503020204020204" charset="-122"/>
                <a:ea typeface="微软雅黑" panose="020B0503020204020204" charset="-122"/>
                <a:cs typeface="微软雅黑" panose="020B0503020204020204" charset="-122"/>
                <a:sym typeface="+mn-ea"/>
              </a:rPr>
              <a:t>)</a:t>
            </a:r>
            <a:r>
              <a:rPr lang="zh-CN" altLang="en-US" sz="1200">
                <a:latin typeface="微软雅黑" panose="020B0503020204020204" charset="-122"/>
                <a:ea typeface="微软雅黑" panose="020B0503020204020204" charset="-122"/>
                <a:cs typeface="微软雅黑" panose="020B0503020204020204" charset="-122"/>
                <a:sym typeface="+mn-ea"/>
              </a:rPr>
              <a:t>连接牢固，并应采取防止坠落的措施。</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4.2.13  </a:t>
            </a:r>
            <a:r>
              <a:rPr lang="zh-CN" altLang="en-US" sz="1200">
                <a:latin typeface="微软雅黑" panose="020B0503020204020204" charset="-122"/>
                <a:ea typeface="微软雅黑" panose="020B0503020204020204" charset="-122"/>
                <a:cs typeface="微软雅黑" panose="020B0503020204020204" charset="-122"/>
                <a:sym typeface="+mn-ea"/>
              </a:rPr>
              <a:t>新建住宅建筑采用太阳能热水系统、光伏系统时，应统一规划、同步设计、同步施工，且太阳能热水系统、光伏系统的设置应符合下列规定：</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1 </a:t>
            </a:r>
            <a:r>
              <a:rPr lang="zh-CN" altLang="en-US" sz="1200">
                <a:latin typeface="微软雅黑" panose="020B0503020204020204" charset="-122"/>
                <a:ea typeface="微软雅黑" panose="020B0503020204020204" charset="-122"/>
                <a:cs typeface="微软雅黑" panose="020B0503020204020204" charset="-122"/>
                <a:sym typeface="+mn-ea"/>
              </a:rPr>
              <a:t>应与建筑主体结构连接牢固；</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2 </a:t>
            </a:r>
            <a:r>
              <a:rPr lang="zh-CN" altLang="en-US" sz="1200">
                <a:latin typeface="微软雅黑" panose="020B0503020204020204" charset="-122"/>
                <a:ea typeface="微软雅黑" panose="020B0503020204020204" charset="-122"/>
                <a:cs typeface="微软雅黑" panose="020B0503020204020204" charset="-122"/>
                <a:sym typeface="+mn-ea"/>
              </a:rPr>
              <a:t>应采取防水、密封和排水构造措施；</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3 </a:t>
            </a:r>
            <a:r>
              <a:rPr lang="zh-CN" altLang="en-US" sz="1200">
                <a:latin typeface="微软雅黑" panose="020B0503020204020204" charset="-122"/>
                <a:ea typeface="微软雅黑" panose="020B0503020204020204" charset="-122"/>
                <a:cs typeface="微软雅黑" panose="020B0503020204020204" charset="-122"/>
                <a:sym typeface="+mn-ea"/>
              </a:rPr>
              <a:t>不应破坏住宅建筑防水层及附属设施。</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419735" y="495935"/>
            <a:ext cx="5336540" cy="4879340"/>
          </a:xfrm>
          <a:prstGeom prst="rect">
            <a:avLst/>
          </a:prstGeom>
        </p:spPr>
        <p:txBody>
          <a:bodyPr wrap="square">
            <a:noAutofit/>
          </a:bodyPr>
          <a:p>
            <a:pPr indent="0" algn="ctr" fontAlgn="auto">
              <a:lnSpc>
                <a:spcPct val="150000"/>
              </a:lnSpc>
              <a:spcBef>
                <a:spcPct val="0"/>
              </a:spcBef>
              <a:spcAft>
                <a:spcPct val="0"/>
              </a:spcAft>
            </a:pPr>
            <a:r>
              <a:rPr lang="en-US" sz="1400" b="1" i="0">
                <a:latin typeface="微软雅黑" panose="020B0503020204020204" charset="-122"/>
                <a:ea typeface="微软雅黑" panose="020B0503020204020204" charset="-122"/>
                <a:cs typeface="微软雅黑" panose="020B0503020204020204" charset="-122"/>
              </a:rPr>
              <a:t>5  </a:t>
            </a:r>
            <a:r>
              <a:rPr lang="zh-CN" sz="1400" b="1" i="0">
                <a:latin typeface="微软雅黑" panose="020B0503020204020204" charset="-122"/>
                <a:ea typeface="微软雅黑" panose="020B0503020204020204" charset="-122"/>
                <a:cs typeface="微软雅黑" panose="020B0503020204020204" charset="-122"/>
              </a:rPr>
              <a:t>结</a:t>
            </a:r>
            <a:r>
              <a:rPr lang="en-US" altLang="zh-CN" sz="1400" b="1" i="0">
                <a:latin typeface="微软雅黑" panose="020B0503020204020204" charset="-122"/>
                <a:ea typeface="微软雅黑" panose="020B0503020204020204" charset="-122"/>
                <a:cs typeface="微软雅黑" panose="020B0503020204020204" charset="-122"/>
              </a:rPr>
              <a:t>  </a:t>
            </a:r>
            <a:r>
              <a:rPr lang="zh-CN" sz="1400" b="1" i="0">
                <a:latin typeface="微软雅黑" panose="020B0503020204020204" charset="-122"/>
                <a:ea typeface="微软雅黑" panose="020B0503020204020204" charset="-122"/>
                <a:cs typeface="微软雅黑" panose="020B0503020204020204" charset="-122"/>
              </a:rPr>
              <a:t>构</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en-US" altLang="zh-CN"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5.0.1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住宅建筑结构的安全等级不应低于二级。</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5.0.2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住宅建筑的抗震设防类别不应低于标准设防类。</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5.0.3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住宅建筑结构应进行承载力极限状态、正常使用极限状</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态和耐久性设计，并应符合住宅建造过程的安全性要求以及结构设计工作年限内的可靠性要求。</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5.0.4    </a:t>
            </a:r>
            <a:r>
              <a:rPr lang="zh-CN" altLang="en-US" sz="1200" b="1" i="0">
                <a:solidFill>
                  <a:srgbClr val="FF0000"/>
                </a:solidFill>
                <a:latin typeface="微软雅黑" panose="020B0503020204020204" charset="-122"/>
                <a:ea typeface="微软雅黑" panose="020B0503020204020204" charset="-122"/>
                <a:cs typeface="微软雅黑" panose="020B0503020204020204" charset="-122"/>
              </a:rPr>
              <a:t>新建住宅建筑的钢筋混凝土结构实心楼板厚度不应小</a:t>
            </a:r>
            <a:r>
              <a:rPr lang="en-US" altLang="zh-CN" sz="1200" b="1" i="0">
                <a:solidFill>
                  <a:srgbClr val="FF0000"/>
                </a:solidFill>
                <a:latin typeface="微软雅黑" panose="020B0503020204020204" charset="-122"/>
                <a:ea typeface="微软雅黑" panose="020B0503020204020204" charset="-122"/>
                <a:cs typeface="微软雅黑" panose="020B0503020204020204" charset="-122"/>
              </a:rPr>
              <a:t> </a:t>
            </a:r>
            <a:r>
              <a:rPr lang="zh-CN" altLang="en-US" sz="1200" b="1" i="0">
                <a:solidFill>
                  <a:srgbClr val="FF0000"/>
                </a:solidFill>
                <a:latin typeface="微软雅黑" panose="020B0503020204020204" charset="-122"/>
                <a:ea typeface="微软雅黑" panose="020B0503020204020204" charset="-122"/>
                <a:cs typeface="微软雅黑" panose="020B0503020204020204" charset="-122"/>
              </a:rPr>
              <a:t>于</a:t>
            </a:r>
            <a:r>
              <a:rPr lang="en-US" altLang="zh-CN" sz="1200" b="1" i="0">
                <a:solidFill>
                  <a:srgbClr val="FF0000"/>
                </a:solidFill>
                <a:latin typeface="微软雅黑" panose="020B0503020204020204" charset="-122"/>
                <a:ea typeface="微软雅黑" panose="020B0503020204020204" charset="-122"/>
                <a:cs typeface="微软雅黑" panose="020B0503020204020204" charset="-122"/>
              </a:rPr>
              <a:t>100mm</a:t>
            </a:r>
            <a:r>
              <a:rPr lang="zh-CN" altLang="en-US" sz="1200" b="1" i="0">
                <a:solidFill>
                  <a:srgbClr val="FF0000"/>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5.0.5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临近住宅建筑的永久性边坡的设计工作年限，不应低于受其影响的住宅建筑的结构设计工作年限。</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5.0.6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在住宅建筑设计工作年限内，地基基础应满足承载力、</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稳定性和耐久性要求；地基基础变形不应影响住宅建筑结构安全和正常使用。</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87045" y="304165"/>
            <a:ext cx="5466715" cy="6512560"/>
          </a:xfrm>
          <a:prstGeom prst="rect">
            <a:avLst/>
          </a:prstGeom>
        </p:spPr>
        <p:txBody>
          <a:bodyPr wrap="square">
            <a:noAutofit/>
          </a:bodyPr>
          <a:p>
            <a:pPr indent="0" algn="ctr" fontAlgn="auto">
              <a:lnSpc>
                <a:spcPct val="150000"/>
              </a:lnSpc>
              <a:spcBef>
                <a:spcPct val="0"/>
              </a:spcBef>
              <a:spcAft>
                <a:spcPct val="0"/>
              </a:spcAft>
            </a:pPr>
            <a:r>
              <a:rPr lang="en-US" sz="1400" b="1" i="0">
                <a:latin typeface="微软雅黑" panose="020B0503020204020204" charset="-122"/>
                <a:ea typeface="微软雅黑" panose="020B0503020204020204" charset="-122"/>
                <a:cs typeface="微软雅黑" panose="020B0503020204020204" charset="-122"/>
              </a:rPr>
              <a:t>6  </a:t>
            </a:r>
            <a:r>
              <a:rPr lang="zh-CN" altLang="en-US" sz="1400" b="1" i="0">
                <a:latin typeface="微软雅黑" panose="020B0503020204020204" charset="-122"/>
                <a:ea typeface="微软雅黑" panose="020B0503020204020204" charset="-122"/>
                <a:cs typeface="微软雅黑" panose="020B0503020204020204" charset="-122"/>
              </a:rPr>
              <a:t>室</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内</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环</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境</a:t>
            </a:r>
            <a:r>
              <a:rPr lang="en-US" altLang="zh-CN" sz="1400" b="1" i="0">
                <a:latin typeface="微软雅黑" panose="020B0503020204020204" charset="-122"/>
                <a:ea typeface="微软雅黑" panose="020B0503020204020204" charset="-122"/>
                <a:cs typeface="微软雅黑" panose="020B0503020204020204" charset="-122"/>
              </a:rPr>
              <a:t> </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6.1 </a:t>
            </a:r>
            <a:r>
              <a:rPr lang="zh-CN" altLang="en-US" sz="1400" b="1" i="0">
                <a:latin typeface="微软雅黑" panose="020B0503020204020204" charset="-122"/>
                <a:ea typeface="微软雅黑" panose="020B0503020204020204" charset="-122"/>
                <a:cs typeface="微软雅黑" panose="020B0503020204020204" charset="-122"/>
              </a:rPr>
              <a:t>声</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环</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境</a:t>
            </a:r>
            <a:r>
              <a:rPr lang="en-US" altLang="zh-CN" sz="1400" b="1" i="0">
                <a:latin typeface="微软雅黑" panose="020B0503020204020204" charset="-122"/>
                <a:ea typeface="微软雅黑" panose="020B0503020204020204" charset="-122"/>
                <a:cs typeface="微软雅黑" panose="020B0503020204020204" charset="-122"/>
              </a:rPr>
              <a:t> </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6.1.1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住宅建筑内电梯、水泵、变压器等共用设施设备及空调室外机或新风机组传播至卧室、起居室内的建筑设备结构噪声，不应大于表</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6.1.1</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规定的限值。</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6.1.2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住宅卧室、起居室与相邻房间之间墙、楼板的</a:t>
            </a:r>
            <a:r>
              <a:rPr lang="zh-CN" altLang="en-US" sz="1200" b="1" i="0">
                <a:solidFill>
                  <a:srgbClr val="FF0000"/>
                </a:solidFill>
                <a:latin typeface="微软雅黑" panose="020B0503020204020204" charset="-122"/>
                <a:ea typeface="微软雅黑" panose="020B0503020204020204" charset="-122"/>
                <a:cs typeface="微软雅黑" panose="020B0503020204020204" charset="-122"/>
              </a:rPr>
              <a:t>隔声性能</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应符合下列规定：</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1  </a:t>
            </a:r>
            <a:r>
              <a:rPr lang="zh-CN" altLang="en-US" sz="1200" b="0" i="0">
                <a:solidFill>
                  <a:srgbClr val="FF0000"/>
                </a:solidFill>
                <a:latin typeface="微软雅黑" panose="020B0503020204020204" charset="-122"/>
                <a:ea typeface="微软雅黑" panose="020B0503020204020204" charset="-122"/>
                <a:cs typeface="微软雅黑" panose="020B0503020204020204" charset="-122"/>
              </a:rPr>
              <a:t>卧室分户墙及分户楼板两侧房间之间</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的计权标准化声压级差与粉红噪声频谱修正量之和</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(DnT,w+C)</a:t>
            </a:r>
            <a:r>
              <a:rPr lang="zh-CN" altLang="en-US" sz="1200" b="0" i="0">
                <a:solidFill>
                  <a:srgbClr val="FF0000"/>
                </a:solidFill>
                <a:latin typeface="微软雅黑" panose="020B0503020204020204" charset="-122"/>
                <a:ea typeface="微软雅黑" panose="020B0503020204020204" charset="-122"/>
                <a:cs typeface="微软雅黑" panose="020B0503020204020204" charset="-122"/>
              </a:rPr>
              <a:t>不应小于</a:t>
            </a:r>
            <a:r>
              <a:rPr lang="en-US" altLang="zh-CN" sz="1200" b="0" i="0">
                <a:solidFill>
                  <a:srgbClr val="FF0000"/>
                </a:solidFill>
                <a:latin typeface="微软雅黑" panose="020B0503020204020204" charset="-122"/>
                <a:ea typeface="微软雅黑" panose="020B0503020204020204" charset="-122"/>
                <a:cs typeface="微软雅黑" panose="020B0503020204020204" charset="-122"/>
              </a:rPr>
              <a:t>50dB;</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其他分户墙及分户楼板两侧房间之间的计权标准化声压级差与粉红噪声频谱修正量之和</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(DT,w+C)</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不应小于</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48dB</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2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卧室、起居室楼板的</a:t>
            </a:r>
            <a:r>
              <a:rPr lang="zh-CN" altLang="en-US" sz="1200" b="0" i="0">
                <a:solidFill>
                  <a:srgbClr val="FF0000"/>
                </a:solidFill>
                <a:latin typeface="微软雅黑" panose="020B0503020204020204" charset="-122"/>
                <a:ea typeface="微软雅黑" panose="020B0503020204020204" charset="-122"/>
                <a:cs typeface="微软雅黑" panose="020B0503020204020204" charset="-122"/>
              </a:rPr>
              <a:t>计权标准化</a:t>
            </a:r>
            <a:r>
              <a:rPr lang="zh-CN" altLang="en-US" sz="1200" b="1" i="0">
                <a:solidFill>
                  <a:srgbClr val="FF0000"/>
                </a:solidFill>
                <a:latin typeface="微软雅黑" panose="020B0503020204020204" charset="-122"/>
                <a:ea typeface="微软雅黑" panose="020B0503020204020204" charset="-122"/>
                <a:cs typeface="微软雅黑" panose="020B0503020204020204" charset="-122"/>
              </a:rPr>
              <a:t>撞击声</a:t>
            </a:r>
            <a:r>
              <a:rPr lang="zh-CN" altLang="en-US" sz="1200" b="0" i="0">
                <a:solidFill>
                  <a:srgbClr val="FF0000"/>
                </a:solidFill>
                <a:latin typeface="微软雅黑" panose="020B0503020204020204" charset="-122"/>
                <a:ea typeface="微软雅黑" panose="020B0503020204020204" charset="-122"/>
                <a:cs typeface="微软雅黑" panose="020B0503020204020204" charset="-122"/>
              </a:rPr>
              <a:t>压级不应大于</a:t>
            </a:r>
            <a:r>
              <a:rPr lang="en-US" altLang="zh-CN" sz="1200" b="0" i="0">
                <a:solidFill>
                  <a:srgbClr val="FF0000"/>
                </a:solidFill>
                <a:latin typeface="微软雅黑" panose="020B0503020204020204" charset="-122"/>
                <a:ea typeface="微软雅黑" panose="020B0503020204020204" charset="-122"/>
                <a:cs typeface="微软雅黑" panose="020B0503020204020204" charset="-122"/>
              </a:rPr>
              <a:t>65dB</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6.1.3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住宅外墙、外门窗</a:t>
            </a:r>
            <a:r>
              <a:rPr lang="zh-CN" altLang="en-US" sz="1200" i="0">
                <a:latin typeface="微软雅黑" panose="020B0503020204020204" charset="-122"/>
                <a:ea typeface="微软雅黑" panose="020B0503020204020204" charset="-122"/>
                <a:cs typeface="微软雅黑" panose="020B0503020204020204" charset="-122"/>
              </a:rPr>
              <a:t>空气声隔声性能</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应符合下列规定：</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1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住宅外墙的计权隔声量与交通噪声频谱修正量之和</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(Rw+C)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不应小</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45dB</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2  </a:t>
            </a:r>
            <a:r>
              <a:rPr lang="zh-CN" altLang="en-US" sz="1200" b="0" i="0">
                <a:solidFill>
                  <a:srgbClr val="FF0000"/>
                </a:solidFill>
                <a:latin typeface="微软雅黑" panose="020B0503020204020204" charset="-122"/>
                <a:ea typeface="微软雅黑" panose="020B0503020204020204" charset="-122"/>
                <a:cs typeface="微软雅黑" panose="020B0503020204020204" charset="-122"/>
              </a:rPr>
              <a:t>临街住宅建筑朝交通干线侧卧室外门窗</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的计权隔声量与交通噪声频谱修正量之和</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(Rw+C)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不应小于</a:t>
            </a:r>
            <a:r>
              <a:rPr lang="en-US" altLang="zh-CN" sz="1200" b="0" i="0">
                <a:solidFill>
                  <a:srgbClr val="FF0000"/>
                </a:solidFill>
                <a:latin typeface="微软雅黑" panose="020B0503020204020204" charset="-122"/>
                <a:ea typeface="微软雅黑" panose="020B0503020204020204" charset="-122"/>
                <a:cs typeface="微软雅黑" panose="020B0503020204020204" charset="-122"/>
              </a:rPr>
              <a:t>35dB</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其他外门窗的计权隔声量与交通噪声频谱修正量之和</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(Rw+C)</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不应小于</a:t>
            </a:r>
            <a:r>
              <a:rPr lang="en-US" altLang="zh-CN" sz="1200" b="0" i="0">
                <a:solidFill>
                  <a:srgbClr val="FF0000"/>
                </a:solidFill>
                <a:latin typeface="微软雅黑" panose="020B0503020204020204" charset="-122"/>
                <a:ea typeface="微软雅黑" panose="020B0503020204020204" charset="-122"/>
                <a:cs typeface="微软雅黑" panose="020B0503020204020204" charset="-122"/>
              </a:rPr>
              <a:t>30dB</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a:t>
            </a:r>
            <a:endParaRPr lang="en-US" altLang="zh-CN"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6.1.4  </a:t>
            </a:r>
            <a:r>
              <a:rPr lang="zh-CN" altLang="en-US" sz="1200" b="0" i="0">
                <a:solidFill>
                  <a:schemeClr val="accent2"/>
                </a:solidFill>
                <a:latin typeface="微软雅黑" panose="020B0503020204020204" charset="-122"/>
                <a:ea typeface="微软雅黑" panose="020B0503020204020204" charset="-122"/>
                <a:cs typeface="微软雅黑" panose="020B0503020204020204" charset="-122"/>
              </a:rPr>
              <a:t>与卧室相邻的卫生间内，排水立管不应贴邻与卧室共用的墙体，且应采取隔声包覆处理措施</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。上层卫生间排水时，在卧室内测得的排水噪声等效声级不应大于</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33dB</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p:txBody>
      </p:sp>
      <p:graphicFrame>
        <p:nvGraphicFramePr>
          <p:cNvPr id="2" name="表格 1"/>
          <p:cNvGraphicFramePr/>
          <p:nvPr>
            <p:custDataLst>
              <p:tags r:id="rId1"/>
            </p:custDataLst>
          </p:nvPr>
        </p:nvGraphicFramePr>
        <p:xfrm>
          <a:off x="1109980" y="1846580"/>
          <a:ext cx="4144010" cy="804545"/>
        </p:xfrm>
        <a:graphic>
          <a:graphicData uri="http://schemas.openxmlformats.org/drawingml/2006/table">
            <a:tbl>
              <a:tblPr/>
              <a:tblGrid>
                <a:gridCol w="898525"/>
                <a:gridCol w="556895"/>
                <a:gridCol w="563245"/>
                <a:gridCol w="564515"/>
                <a:gridCol w="557530"/>
                <a:gridCol w="1003300"/>
              </a:tblGrid>
              <a:tr h="213995">
                <a:tc rowSpan="2">
                  <a:txBody>
                    <a:bodyPr/>
                    <a:p>
                      <a:pPr marL="193675" indent="0" algn="l" eaLnBrk="0" fontAlgn="base">
                        <a:spcBef>
                          <a:spcPts val="1100"/>
                        </a:spcBef>
                        <a:spcAft>
                          <a:spcPct val="0"/>
                        </a:spcAft>
                      </a:pPr>
                      <a:r>
                        <a:rPr lang="zh-CN" sz="1000" b="1">
                          <a:solidFill>
                            <a:srgbClr val="000000"/>
                          </a:solidFill>
                          <a:latin typeface="宋体" panose="02010600030101010101" pitchFamily="2" charset="-122"/>
                          <a:ea typeface="宋体" panose="02010600030101010101" pitchFamily="2" charset="-122"/>
                        </a:rPr>
                        <a:t>房间名称</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4">
                  <a:txBody>
                    <a:bodyPr/>
                    <a:p>
                      <a:pPr marL="350520" indent="0" algn="l" eaLnBrk="0" fontAlgn="base">
                        <a:spcBef>
                          <a:spcPts val="300"/>
                        </a:spcBef>
                        <a:spcAft>
                          <a:spcPct val="0"/>
                        </a:spcAft>
                      </a:pPr>
                      <a:r>
                        <a:rPr lang="zh-CN" sz="1000" b="1">
                          <a:solidFill>
                            <a:srgbClr val="000000"/>
                          </a:solidFill>
                          <a:latin typeface="宋体" panose="02010600030101010101" pitchFamily="2" charset="-122"/>
                          <a:ea typeface="宋体" panose="02010600030101010101" pitchFamily="2" charset="-122"/>
                        </a:rPr>
                        <a:t>倍频带等效声压级</a:t>
                      </a:r>
                      <a:r>
                        <a:rPr lang="en-US" altLang="zh-CN" sz="1000" b="1">
                          <a:solidFill>
                            <a:srgbClr val="000000"/>
                          </a:solidFill>
                          <a:latin typeface="宋体" panose="02010600030101010101" pitchFamily="2" charset="-122"/>
                          <a:ea typeface="宋体" panose="02010600030101010101" pitchFamily="2" charset="-122"/>
                        </a:rPr>
                        <a:t>Lm.1/1(dB</a:t>
                      </a:r>
                      <a:r>
                        <a:rPr lang="en-US" altLang="zh-CN" sz="1000" b="1">
                          <a:solidFill>
                            <a:srgbClr val="000000"/>
                          </a:solidFill>
                          <a:latin typeface="宋体" panose="02010600030101010101" pitchFamily="2" charset="-122"/>
                          <a:ea typeface="宋体" panose="02010600030101010101" pitchFamily="2" charset="-122"/>
                        </a:rPr>
                        <a:t>)</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rowSpan="2">
                  <a:txBody>
                    <a:bodyPr/>
                    <a:p>
                      <a:pPr marL="143510" indent="0" algn="l" eaLnBrk="0" fontAlgn="base">
                        <a:lnSpc>
                          <a:spcPct val="120000"/>
                        </a:lnSpc>
                        <a:spcBef>
                          <a:spcPts val="500"/>
                        </a:spcBef>
                        <a:spcAft>
                          <a:spcPct val="0"/>
                        </a:spcAft>
                      </a:pPr>
                      <a:r>
                        <a:rPr lang="zh-CN" sz="1000" b="1">
                          <a:solidFill>
                            <a:srgbClr val="000000"/>
                          </a:solidFill>
                          <a:latin typeface="宋体" panose="02010600030101010101" pitchFamily="2" charset="-122"/>
                          <a:ea typeface="宋体" panose="02010600030101010101" pitchFamily="2" charset="-122"/>
                        </a:rPr>
                        <a:t>低频等效声级</a:t>
                      </a:r>
                      <a:r>
                        <a:rPr lang="zh-CN" altLang="en-US" sz="1000" b="1">
                          <a:solidFill>
                            <a:srgbClr val="000000"/>
                          </a:solidFill>
                          <a:latin typeface="宋体" panose="02010600030101010101" pitchFamily="2" charset="-122"/>
                          <a:ea typeface="宋体" panose="02010600030101010101" pitchFamily="2" charset="-122"/>
                        </a:rPr>
                        <a:t> </a:t>
                      </a:r>
                      <a:r>
                        <a:rPr lang="en-US" altLang="zh-CN" sz="1000" b="1">
                          <a:solidFill>
                            <a:srgbClr val="000000"/>
                          </a:solidFill>
                          <a:latin typeface="宋体" panose="02010600030101010101" pitchFamily="2" charset="-122"/>
                          <a:ea typeface="宋体" panose="02010600030101010101" pitchFamily="2" charset="-122"/>
                        </a:rPr>
                        <a:t>LAm,T,L. </a:t>
                      </a:r>
                      <a:r>
                        <a:rPr lang="en-US" altLang="zh-CN" sz="1000" b="1">
                          <a:solidFill>
                            <a:srgbClr val="000000"/>
                          </a:solidFill>
                          <a:latin typeface="宋体" panose="02010600030101010101" pitchFamily="2" charset="-122"/>
                          <a:ea typeface="宋体" panose="02010600030101010101" pitchFamily="2" charset="-122"/>
                        </a:rPr>
                        <a:t>(dB)</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3525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marL="89535"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31.5Hz</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47955" indent="0" algn="l" eaLnBrk="0" fontAlgn="base">
                        <a:spcBef>
                          <a:spcPts val="500"/>
                        </a:spcBef>
                        <a:spcAft>
                          <a:spcPct val="0"/>
                        </a:spcAft>
                      </a:pPr>
                      <a:r>
                        <a:rPr lang="en-US" altLang="zh-CN" sz="1000" b="1">
                          <a:solidFill>
                            <a:srgbClr val="000000"/>
                          </a:solidFill>
                          <a:latin typeface="宋体" panose="02010600030101010101" pitchFamily="2" charset="-122"/>
                          <a:ea typeface="宋体" panose="02010600030101010101" pitchFamily="2" charset="-122"/>
                        </a:rPr>
                        <a:t>63Hz</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23190" indent="0" algn="l" eaLnBrk="0" fontAlgn="base">
                        <a:spcBef>
                          <a:spcPts val="500"/>
                        </a:spcBef>
                        <a:spcAft>
                          <a:spcPct val="0"/>
                        </a:spcAft>
                      </a:pPr>
                      <a:r>
                        <a:rPr lang="en-US" altLang="zh-CN" sz="1000" b="1">
                          <a:solidFill>
                            <a:srgbClr val="000000"/>
                          </a:solidFill>
                          <a:latin typeface="宋体" panose="02010600030101010101" pitchFamily="2" charset="-122"/>
                          <a:ea typeface="宋体" panose="02010600030101010101" pitchFamily="2" charset="-122"/>
                        </a:rPr>
                        <a:t>125Hz</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18110" indent="0" algn="l" eaLnBrk="0" fontAlgn="base">
                        <a:spcBef>
                          <a:spcPts val="500"/>
                        </a:spcBef>
                        <a:spcAft>
                          <a:spcPct val="0"/>
                        </a:spcAft>
                      </a:pPr>
                      <a:r>
                        <a:rPr lang="en-US" altLang="zh-CN" sz="1000" b="1">
                          <a:solidFill>
                            <a:srgbClr val="000000"/>
                          </a:solidFill>
                          <a:latin typeface="宋体" panose="02010600030101010101" pitchFamily="2" charset="-122"/>
                          <a:ea typeface="宋体" panose="02010600030101010101" pitchFamily="2" charset="-122"/>
                        </a:rPr>
                        <a:t>250Hz</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r h="217805">
                <a:tc>
                  <a:txBody>
                    <a:bodyPr/>
                    <a:p>
                      <a:pPr marL="295275" indent="0" algn="l" eaLnBrk="0" fontAlgn="base">
                        <a:spcBef>
                          <a:spcPts val="400"/>
                        </a:spcBef>
                        <a:spcAft>
                          <a:spcPct val="0"/>
                        </a:spcAft>
                      </a:pPr>
                      <a:r>
                        <a:rPr lang="zh-CN" sz="1000" b="1">
                          <a:solidFill>
                            <a:srgbClr val="000000"/>
                          </a:solidFill>
                          <a:latin typeface="宋体" panose="02010600030101010101" pitchFamily="2" charset="-122"/>
                          <a:ea typeface="宋体" panose="02010600030101010101" pitchFamily="2" charset="-122"/>
                        </a:rPr>
                        <a:t>卧室</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1770"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72</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8755"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55</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00025"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43</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4310"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35</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398145"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30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20345">
                <a:tc>
                  <a:txBody>
                    <a:bodyPr/>
                    <a:p>
                      <a:pPr marL="244475" indent="0" algn="l" eaLnBrk="0" fontAlgn="base">
                        <a:spcBef>
                          <a:spcPts val="400"/>
                        </a:spcBef>
                        <a:spcAft>
                          <a:spcPct val="0"/>
                        </a:spcAft>
                      </a:pPr>
                      <a:r>
                        <a:rPr lang="zh-CN" sz="1000" b="1">
                          <a:solidFill>
                            <a:srgbClr val="000000"/>
                          </a:solidFill>
                          <a:latin typeface="宋体" panose="02010600030101010101" pitchFamily="2" charset="-122"/>
                          <a:ea typeface="宋体" panose="02010600030101010101" pitchFamily="2" charset="-122"/>
                        </a:rPr>
                        <a:t>起居室</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1770"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76</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8755"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59</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00025"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48</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4310"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39</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398145"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35</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
        <p:nvSpPr>
          <p:cNvPr id="5" name="文本框 4"/>
          <p:cNvSpPr txBox="1"/>
          <p:nvPr/>
        </p:nvSpPr>
        <p:spPr>
          <a:xfrm>
            <a:off x="1170305" y="1554480"/>
            <a:ext cx="3857625" cy="275590"/>
          </a:xfrm>
          <a:prstGeom prst="rect">
            <a:avLst/>
          </a:prstGeom>
        </p:spPr>
        <p:txBody>
          <a:bodyPr wrap="square">
            <a:spAutoFit/>
          </a:bodyPr>
          <a:p>
            <a:pPr marL="0" indent="0" algn="l" defTabSz="266700" eaLnBrk="0" fontAlgn="base">
              <a:spcBef>
                <a:spcPct val="0"/>
              </a:spcBef>
              <a:spcAft>
                <a:spcPct val="0"/>
              </a:spcAft>
            </a:pPr>
            <a:r>
              <a:rPr lang="zh-CN" altLang="en-US" sz="1200">
                <a:solidFill>
                  <a:srgbClr val="000000"/>
                </a:solidFill>
                <a:latin typeface="黑体" panose="02010609060101010101" charset="-122"/>
                <a:ea typeface="黑体" panose="02010609060101010101" charset="-122"/>
              </a:rPr>
              <a:t>表</a:t>
            </a:r>
            <a:r>
              <a:rPr lang="en-US" altLang="zh-CN" sz="1200">
                <a:solidFill>
                  <a:srgbClr val="000000"/>
                </a:solidFill>
                <a:latin typeface="黑体" panose="02010609060101010101" charset="-122"/>
                <a:ea typeface="黑体" panose="02010609060101010101" charset="-122"/>
              </a:rPr>
              <a:t>6.1.1 </a:t>
            </a:r>
            <a:r>
              <a:rPr lang="zh-CN" altLang="en-US" sz="1200">
                <a:solidFill>
                  <a:srgbClr val="000000"/>
                </a:solidFill>
                <a:latin typeface="黑体" panose="02010609060101010101" charset="-122"/>
                <a:ea typeface="黑体" panose="02010609060101010101" charset="-122"/>
              </a:rPr>
              <a:t>卧室、起居室内的建筑设备结构噪声限值</a:t>
            </a:r>
            <a:endParaRPr lang="zh-CN" altLang="en-US" sz="1200">
              <a:solidFill>
                <a:srgbClr val="000000"/>
              </a:solidFill>
              <a:latin typeface="黑体" panose="02010609060101010101" charset="-122"/>
              <a:ea typeface="黑体" panose="02010609060101010101" charset="-122"/>
            </a:endParaRPr>
          </a:p>
        </p:txBody>
      </p:sp>
      <p:sp>
        <p:nvSpPr>
          <p:cNvPr id="9" name="文本框 8"/>
          <p:cNvSpPr txBox="1"/>
          <p:nvPr/>
        </p:nvSpPr>
        <p:spPr>
          <a:xfrm>
            <a:off x="6348730" y="152400"/>
            <a:ext cx="5466715" cy="2028190"/>
          </a:xfrm>
          <a:prstGeom prst="rect">
            <a:avLst/>
          </a:prstGeom>
        </p:spPr>
        <p:txBody>
          <a:bodyPr wrap="square">
            <a:noAutofit/>
          </a:bodyPr>
          <a:p>
            <a:pPr indent="0" algn="l" fontAlgn="auto">
              <a:lnSpc>
                <a:spcPct val="150000"/>
              </a:lnSpc>
              <a:spcBef>
                <a:spcPct val="0"/>
              </a:spcBef>
              <a:spcAft>
                <a:spcPct val="0"/>
              </a:spcAft>
            </a:pPr>
            <a:endParaRPr 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sz="1400" b="1" i="0">
                <a:solidFill>
                  <a:schemeClr val="accent1"/>
                </a:solidFill>
                <a:latin typeface="微软雅黑" panose="020B0503020204020204" charset="-122"/>
                <a:ea typeface="微软雅黑" panose="020B0503020204020204" charset="-122"/>
                <a:cs typeface="微软雅黑" panose="020B0503020204020204" charset="-122"/>
              </a:rPr>
              <a:t>楼板</a:t>
            </a:r>
            <a:r>
              <a:rPr lang="zh-CN" altLang="en-US" sz="1400">
                <a:solidFill>
                  <a:schemeClr val="accent2"/>
                </a:solidFill>
                <a:latin typeface="微软雅黑" panose="020B0503020204020204" charset="-122"/>
                <a:ea typeface="微软雅黑" panose="020B0503020204020204" charset="-122"/>
                <a:cs typeface="微软雅黑" panose="020B0503020204020204" charset="-122"/>
                <a:sym typeface="+mn-ea"/>
              </a:rPr>
              <a:t>撞击声</a:t>
            </a:r>
            <a:r>
              <a:rPr lang="zh-CN" sz="1400" b="1">
                <a:solidFill>
                  <a:schemeClr val="accent1"/>
                </a:solidFill>
                <a:latin typeface="微软雅黑" panose="020B0503020204020204" charset="-122"/>
                <a:ea typeface="微软雅黑" panose="020B0503020204020204" charset="-122"/>
                <a:cs typeface="微软雅黑" panose="020B0503020204020204" charset="-122"/>
                <a:sym typeface="+mn-ea"/>
              </a:rPr>
              <a:t>隔声</a:t>
            </a:r>
            <a:r>
              <a:rPr lang="zh-CN" sz="1400" b="1" i="0">
                <a:solidFill>
                  <a:schemeClr val="accent1"/>
                </a:solidFill>
                <a:latin typeface="微软雅黑" panose="020B0503020204020204" charset="-122"/>
                <a:ea typeface="微软雅黑" panose="020B0503020204020204" charset="-122"/>
                <a:cs typeface="微软雅黑" panose="020B0503020204020204" charset="-122"/>
              </a:rPr>
              <a:t>设计</a:t>
            </a:r>
            <a:endParaRPr lang="zh-CN" altLang="en-US" sz="1400" b="1"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新规范中，卧室、起居室楼板的计权标准化</a:t>
            </a:r>
            <a:r>
              <a:rPr lang="zh-CN" altLang="en-US" sz="1200" b="0" i="0">
                <a:solidFill>
                  <a:srgbClr val="FF0000"/>
                </a:solidFill>
                <a:latin typeface="微软雅黑" panose="020B0503020204020204" charset="-122"/>
                <a:ea typeface="微软雅黑" panose="020B0503020204020204" charset="-122"/>
                <a:cs typeface="微软雅黑" panose="020B0503020204020204" charset="-122"/>
              </a:rPr>
              <a:t>撞击声</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压级不应大于</a:t>
            </a:r>
            <a:r>
              <a:rPr lang="en-US" altLang="zh-CN" sz="1200" b="0" i="0">
                <a:solidFill>
                  <a:srgbClr val="FF0000"/>
                </a:solidFill>
                <a:latin typeface="微软雅黑" panose="020B0503020204020204" charset="-122"/>
                <a:ea typeface="微软雅黑" panose="020B0503020204020204" charset="-122"/>
                <a:cs typeface="微软雅黑" panose="020B0503020204020204" charset="-122"/>
              </a:rPr>
              <a:t>65dB</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楼板的隔声设计可以很简单，精装房简单到铺张地毯，铺个木地面即可。</a:t>
            </a:r>
            <a:endParaRPr lang="zh-CN" altLang="en-US" sz="1200" b="0" i="0">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6348730" y="2555875"/>
            <a:ext cx="5103495" cy="876935"/>
          </a:xfrm>
          <a:prstGeom prst="rect">
            <a:avLst/>
          </a:prstGeom>
        </p:spPr>
        <p:txBody>
          <a:bodyPr wrap="square">
            <a:noAutofit/>
          </a:bodyPr>
          <a:p>
            <a:pPr indent="0" algn="l" fontAlgn="auto">
              <a:lnSpc>
                <a:spcPct val="150000"/>
              </a:lnSpc>
              <a:spcBef>
                <a:spcPct val="0"/>
              </a:spcBef>
              <a:spcAft>
                <a:spcPct val="0"/>
              </a:spcAft>
            </a:pP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毛胚房要采用浮筑地面。（隔声层必做，单靠加厚混凝土对改善撞击声效果有限（</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100mm</a:t>
            </a:r>
            <a:r>
              <a:rPr lang="en-US" altLang="en-US" sz="1200" b="0" i="0">
                <a:solidFill>
                  <a:schemeClr val="accent1"/>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120mm</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仅降</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2dB</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），必须用弹性隔声层。</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accent1"/>
              </a:solidFill>
              <a:latin typeface="微软雅黑" panose="020B0503020204020204" charset="-122"/>
              <a:ea typeface="微软雅黑" panose="020B0503020204020204" charset="-122"/>
              <a:cs typeface="微软雅黑" panose="020B0503020204020204" charset="-122"/>
            </a:endParaRPr>
          </a:p>
        </p:txBody>
      </p:sp>
      <p:pic>
        <p:nvPicPr>
          <p:cNvPr id="18" name="图片 17"/>
          <p:cNvPicPr>
            <a:picLocks noChangeAspect="1"/>
          </p:cNvPicPr>
          <p:nvPr/>
        </p:nvPicPr>
        <p:blipFill>
          <a:blip r:embed="rId2"/>
          <a:stretch>
            <a:fillRect/>
          </a:stretch>
        </p:blipFill>
        <p:spPr>
          <a:xfrm>
            <a:off x="6647815" y="1392555"/>
            <a:ext cx="3515995" cy="1258570"/>
          </a:xfrm>
          <a:prstGeom prst="rect">
            <a:avLst/>
          </a:prstGeom>
        </p:spPr>
      </p:pic>
      <p:pic>
        <p:nvPicPr>
          <p:cNvPr id="19" name="图片 18"/>
          <p:cNvPicPr>
            <a:picLocks noChangeAspect="1"/>
          </p:cNvPicPr>
          <p:nvPr/>
        </p:nvPicPr>
        <p:blipFill>
          <a:blip r:embed="rId3"/>
          <a:stretch>
            <a:fillRect/>
          </a:stretch>
        </p:blipFill>
        <p:spPr>
          <a:xfrm>
            <a:off x="6631940" y="3176905"/>
            <a:ext cx="3598545" cy="1156970"/>
          </a:xfrm>
          <a:prstGeom prst="rect">
            <a:avLst/>
          </a:prstGeom>
        </p:spPr>
      </p:pic>
      <p:pic>
        <p:nvPicPr>
          <p:cNvPr id="21" name="图片 20"/>
          <p:cNvPicPr>
            <a:picLocks noChangeAspect="1"/>
          </p:cNvPicPr>
          <p:nvPr/>
        </p:nvPicPr>
        <p:blipFill>
          <a:blip r:embed="rId4"/>
          <a:stretch>
            <a:fillRect/>
          </a:stretch>
        </p:blipFill>
        <p:spPr>
          <a:xfrm>
            <a:off x="8458835" y="4142740"/>
            <a:ext cx="2766695" cy="2506980"/>
          </a:xfrm>
          <a:prstGeom prst="rect">
            <a:avLst/>
          </a:prstGeom>
        </p:spPr>
      </p:pic>
      <p:sp>
        <p:nvSpPr>
          <p:cNvPr id="20" name="文本框 19"/>
          <p:cNvSpPr txBox="1"/>
          <p:nvPr/>
        </p:nvSpPr>
        <p:spPr>
          <a:xfrm>
            <a:off x="6574790" y="4359910"/>
            <a:ext cx="1931035" cy="1615440"/>
          </a:xfrm>
          <a:prstGeom prst="rect">
            <a:avLst/>
          </a:prstGeom>
        </p:spPr>
        <p:txBody>
          <a:bodyPr wrap="square">
            <a:noAutofit/>
          </a:bodyPr>
          <a:p>
            <a:pPr indent="0" algn="l" fontAlgn="auto">
              <a:lnSpc>
                <a:spcPct val="150000"/>
              </a:lnSpc>
              <a:spcBef>
                <a:spcPct val="0"/>
              </a:spcBef>
              <a:spcAft>
                <a:spcPct val="0"/>
              </a:spcAft>
            </a:pP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规范提出了夏热冬冷地区也要考虑采暖，对于精装修住宅，结合地暖，采用浮筑楼板隔声保温系统更为恰当。</a:t>
            </a:r>
            <a:endParaRPr lang="zh-CN" altLang="en-US" sz="1200" b="0" i="0">
              <a:solidFill>
                <a:schemeClr val="accent1"/>
              </a:solidFill>
              <a:latin typeface="微软雅黑" panose="020B0503020204020204" charset="-122"/>
              <a:ea typeface="微软雅黑" panose="020B0503020204020204" charset="-122"/>
              <a:cs typeface="微软雅黑" panose="020B0503020204020204" charset="-122"/>
            </a:endParaRPr>
          </a:p>
        </p:txBody>
      </p:sp>
    </p:spTree>
    <p:custDataLst>
      <p:tags r:id="rId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 name="文本框 12"/>
          <p:cNvSpPr txBox="1"/>
          <p:nvPr/>
        </p:nvSpPr>
        <p:spPr>
          <a:xfrm>
            <a:off x="318135" y="256540"/>
            <a:ext cx="5922645" cy="3710305"/>
          </a:xfrm>
          <a:prstGeom prst="rect">
            <a:avLst/>
          </a:prstGeom>
        </p:spPr>
        <p:txBody>
          <a:bodyPr wrap="square">
            <a:noAutofit/>
          </a:bodyPr>
          <a:p>
            <a:pPr indent="0" algn="l" fontAlgn="auto">
              <a:lnSpc>
                <a:spcPct val="150000"/>
              </a:lnSpc>
              <a:spcBef>
                <a:spcPct val="0"/>
              </a:spcBef>
              <a:spcAft>
                <a:spcPct val="0"/>
              </a:spcAft>
            </a:pPr>
            <a:endParaRPr 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sz="1400" b="1" i="0">
                <a:solidFill>
                  <a:schemeClr val="accent1"/>
                </a:solidFill>
                <a:latin typeface="微软雅黑" panose="020B0503020204020204" charset="-122"/>
                <a:ea typeface="微软雅黑" panose="020B0503020204020204" charset="-122"/>
                <a:cs typeface="微软雅黑" panose="020B0503020204020204" charset="-122"/>
              </a:rPr>
              <a:t>分户墙</a:t>
            </a:r>
            <a:r>
              <a:rPr lang="zh-CN" altLang="en-US" sz="1400">
                <a:solidFill>
                  <a:schemeClr val="accent1"/>
                </a:solidFill>
                <a:latin typeface="微软雅黑" panose="020B0503020204020204" charset="-122"/>
                <a:ea typeface="微软雅黑" panose="020B0503020204020204" charset="-122"/>
                <a:cs typeface="微软雅黑" panose="020B0503020204020204" charset="-122"/>
                <a:sym typeface="+mn-ea"/>
              </a:rPr>
              <a:t>空气声</a:t>
            </a:r>
            <a:r>
              <a:rPr lang="zh-CN" sz="1400" b="1">
                <a:solidFill>
                  <a:schemeClr val="accent1"/>
                </a:solidFill>
                <a:latin typeface="微软雅黑" panose="020B0503020204020204" charset="-122"/>
                <a:ea typeface="微软雅黑" panose="020B0503020204020204" charset="-122"/>
                <a:cs typeface="微软雅黑" panose="020B0503020204020204" charset="-122"/>
                <a:sym typeface="+mn-ea"/>
              </a:rPr>
              <a:t>隔声</a:t>
            </a:r>
            <a:r>
              <a:rPr lang="zh-CN" sz="1400" b="1" i="0">
                <a:solidFill>
                  <a:schemeClr val="accent1"/>
                </a:solidFill>
                <a:latin typeface="微软雅黑" panose="020B0503020204020204" charset="-122"/>
                <a:ea typeface="微软雅黑" panose="020B0503020204020204" charset="-122"/>
                <a:cs typeface="微软雅黑" panose="020B0503020204020204" charset="-122"/>
              </a:rPr>
              <a:t>设计</a:t>
            </a:r>
            <a:endParaRPr lang="zh-CN" altLang="en-US" sz="1400" b="1"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新规范中，卧室分户墙、分户楼板的空气声隔声标准由</a:t>
            </a:r>
            <a:r>
              <a:rPr lang="en-US" altLang="zh-CN" sz="1200" b="0" i="0">
                <a:solidFill>
                  <a:srgbClr val="FF0000"/>
                </a:solidFill>
                <a:latin typeface="微软雅黑" panose="020B0503020204020204" charset="-122"/>
                <a:ea typeface="微软雅黑" panose="020B0503020204020204" charset="-122"/>
                <a:cs typeface="微软雅黑" panose="020B0503020204020204" charset="-122"/>
              </a:rPr>
              <a:t>45dB</a:t>
            </a:r>
            <a:r>
              <a:rPr lang="zh-CN" altLang="en-US" sz="1200" b="0" i="0">
                <a:solidFill>
                  <a:srgbClr val="FF0000"/>
                </a:solidFill>
                <a:latin typeface="微软雅黑" panose="020B0503020204020204" charset="-122"/>
                <a:ea typeface="微软雅黑" panose="020B0503020204020204" charset="-122"/>
                <a:cs typeface="微软雅黑" panose="020B0503020204020204" charset="-122"/>
              </a:rPr>
              <a:t>提升至</a:t>
            </a:r>
            <a:r>
              <a:rPr lang="en-US" altLang="zh-CN" sz="1200" b="0" i="0">
                <a:solidFill>
                  <a:srgbClr val="FF0000"/>
                </a:solidFill>
                <a:latin typeface="微软雅黑" panose="020B0503020204020204" charset="-122"/>
                <a:ea typeface="微软雅黑" panose="020B0503020204020204" charset="-122"/>
                <a:cs typeface="微软雅黑" panose="020B0503020204020204" charset="-122"/>
              </a:rPr>
              <a:t>50dB</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，其他空间提升至</a:t>
            </a:r>
            <a:r>
              <a:rPr lang="en-US" altLang="zh-CN" sz="1200" b="0" i="0">
                <a:solidFill>
                  <a:srgbClr val="FF0000"/>
                </a:solidFill>
                <a:latin typeface="微软雅黑" panose="020B0503020204020204" charset="-122"/>
                <a:ea typeface="微软雅黑" panose="020B0503020204020204" charset="-122"/>
                <a:cs typeface="微软雅黑" panose="020B0503020204020204" charset="-122"/>
              </a:rPr>
              <a:t>48dB</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根据国标图集，以往常用的数据：</a:t>
            </a:r>
            <a:endParaRPr lang="zh-CN" altLang="en-US" sz="1200" b="0"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200mm</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厚</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B06</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级蒸压加气混凝土砌块（</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AAC</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）隔墙的计权隔声量（</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Rw</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）通常在</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 44-48dB </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范围内，</a:t>
            </a:r>
            <a:endParaRPr lang="zh-CN" altLang="en-US" sz="1200" b="0"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200mm</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厚水泥砖</a:t>
            </a:r>
            <a:r>
              <a:rPr lang="zh-CN" altLang="en-US" sz="1200" b="0" i="0">
                <a:solidFill>
                  <a:srgbClr val="FF0000"/>
                </a:solidFill>
                <a:latin typeface="微软雅黑" panose="020B0503020204020204" charset="-122"/>
                <a:ea typeface="微软雅黑" panose="020B0503020204020204" charset="-122"/>
                <a:cs typeface="微软雅黑" panose="020B0503020204020204" charset="-122"/>
              </a:rPr>
              <a:t>（混凝土实心砌块）</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墙体的计权隔声量（</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Rw</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）通常在</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 </a:t>
            </a:r>
            <a:r>
              <a:rPr lang="en-US" altLang="zh-CN" sz="1200" b="0" i="0">
                <a:solidFill>
                  <a:srgbClr val="FF0000"/>
                </a:solidFill>
                <a:latin typeface="微软雅黑" panose="020B0503020204020204" charset="-122"/>
                <a:ea typeface="微软雅黑" panose="020B0503020204020204" charset="-122"/>
                <a:cs typeface="微软雅黑" panose="020B0503020204020204" charset="-122"/>
              </a:rPr>
              <a:t>48-52dB</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 </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范围内</a:t>
            </a:r>
            <a:endParaRPr lang="zh-CN" altLang="en-US" sz="1200" b="0"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solidFill>
                  <a:schemeClr val="accent1"/>
                </a:solidFill>
                <a:latin typeface="微软雅黑" panose="020B0503020204020204" charset="-122"/>
                <a:ea typeface="微软雅黑" panose="020B0503020204020204" charset="-122"/>
                <a:cs typeface="微软雅黑" panose="020B0503020204020204" charset="-122"/>
                <a:sym typeface="+mn-ea"/>
              </a:rPr>
              <a:t>200mm</a:t>
            </a:r>
            <a:r>
              <a:rPr lang="zh-CN" altLang="en-US" sz="1200">
                <a:solidFill>
                  <a:schemeClr val="accent1"/>
                </a:solidFill>
                <a:latin typeface="微软雅黑" panose="020B0503020204020204" charset="-122"/>
                <a:ea typeface="微软雅黑" panose="020B0503020204020204" charset="-122"/>
                <a:cs typeface="微软雅黑" panose="020B0503020204020204" charset="-122"/>
                <a:sym typeface="+mn-ea"/>
              </a:rPr>
              <a:t>厚</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实心砖砌块隔墙</a:t>
            </a:r>
            <a:r>
              <a:rPr lang="zh-CN" altLang="en-US" sz="1200">
                <a:solidFill>
                  <a:schemeClr val="accent1"/>
                </a:solidFill>
                <a:latin typeface="微软雅黑" panose="020B0503020204020204" charset="-122"/>
                <a:ea typeface="微软雅黑" panose="020B0503020204020204" charset="-122"/>
                <a:cs typeface="微软雅黑" panose="020B0503020204020204" charset="-122"/>
                <a:sym typeface="+mn-ea"/>
              </a:rPr>
              <a:t>的计权隔声量（</a:t>
            </a:r>
            <a:r>
              <a:rPr lang="en-US" altLang="zh-CN" sz="1200">
                <a:solidFill>
                  <a:schemeClr val="accent1"/>
                </a:solidFill>
                <a:latin typeface="微软雅黑" panose="020B0503020204020204" charset="-122"/>
                <a:ea typeface="微软雅黑" panose="020B0503020204020204" charset="-122"/>
                <a:cs typeface="微软雅黑" panose="020B0503020204020204" charset="-122"/>
                <a:sym typeface="+mn-ea"/>
              </a:rPr>
              <a:t>Rw</a:t>
            </a:r>
            <a:r>
              <a:rPr lang="zh-CN" altLang="en-US" sz="1200">
                <a:solidFill>
                  <a:schemeClr val="accent1"/>
                </a:solidFill>
                <a:latin typeface="微软雅黑" panose="020B0503020204020204" charset="-122"/>
                <a:ea typeface="微软雅黑" panose="020B0503020204020204" charset="-122"/>
                <a:cs typeface="微软雅黑" panose="020B0503020204020204" charset="-122"/>
                <a:sym typeface="+mn-ea"/>
              </a:rPr>
              <a:t>）通常在 50-55dB</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 范</a:t>
            </a:r>
            <a:r>
              <a:rPr lang="zh-CN" altLang="en-US" sz="1200">
                <a:solidFill>
                  <a:schemeClr val="accent1"/>
                </a:solidFill>
                <a:latin typeface="微软雅黑" panose="020B0503020204020204" charset="-122"/>
                <a:ea typeface="微软雅黑" panose="020B0503020204020204" charset="-122"/>
                <a:cs typeface="微软雅黑" panose="020B0503020204020204" charset="-122"/>
                <a:sym typeface="+mn-ea"/>
              </a:rPr>
              <a:t>围内，</a:t>
            </a:r>
            <a:endParaRPr lang="zh-CN" altLang="en-US" sz="1200">
              <a:solidFill>
                <a:schemeClr val="accent1"/>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200mm</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厚煤矸石空心砖砌体隔墙的计权隔声量（</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Rw</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）通常为</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 42-46dB</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，显著低于实心砌块。</a:t>
            </a:r>
            <a:endParaRPr lang="zh-CN" altLang="en-US" sz="1200" b="0"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25" name="文本框 24"/>
          <p:cNvSpPr txBox="1"/>
          <p:nvPr/>
        </p:nvSpPr>
        <p:spPr>
          <a:xfrm>
            <a:off x="318135" y="3863975"/>
            <a:ext cx="5752465" cy="1144270"/>
          </a:xfrm>
          <a:prstGeom prst="rect">
            <a:avLst/>
          </a:prstGeom>
        </p:spPr>
        <p:txBody>
          <a:bodyPr wrap="square">
            <a:noAutofit/>
          </a:bodyPr>
          <a:p>
            <a:pPr indent="0" algn="l" fontAlgn="auto">
              <a:lnSpc>
                <a:spcPct val="150000"/>
              </a:lnSpc>
              <a:spcBef>
                <a:spcPct val="0"/>
              </a:spcBef>
              <a:spcAft>
                <a:spcPct val="0"/>
              </a:spcAft>
            </a:pPr>
            <a:r>
              <a:rPr lang="zh-CN" altLang="en-US" sz="1200">
                <a:solidFill>
                  <a:schemeClr val="accent1"/>
                </a:solidFill>
                <a:latin typeface="微软雅黑" panose="020B0503020204020204" charset="-122"/>
                <a:ea typeface="微软雅黑" panose="020B0503020204020204" charset="-122"/>
                <a:cs typeface="微软雅黑" panose="020B0503020204020204" charset="-122"/>
                <a:sym typeface="+mn-ea"/>
              </a:rPr>
              <a:t>优化后可满足</a:t>
            </a:r>
            <a:r>
              <a:rPr lang="zh-CN" altLang="en-US" sz="1200">
                <a:solidFill>
                  <a:schemeClr val="accent1"/>
                </a:solidFill>
                <a:latin typeface="微软雅黑" panose="020B0503020204020204" charset="-122"/>
                <a:ea typeface="微软雅黑" panose="020B0503020204020204" charset="-122"/>
                <a:cs typeface="微软雅黑" panose="020B0503020204020204" charset="-122"/>
                <a:sym typeface="+mn-ea"/>
              </a:rPr>
              <a:t>空气声</a:t>
            </a:r>
            <a:r>
              <a:rPr lang="zh-CN" sz="1200" b="1">
                <a:solidFill>
                  <a:schemeClr val="accent1"/>
                </a:solidFill>
                <a:latin typeface="微软雅黑" panose="020B0503020204020204" charset="-122"/>
                <a:ea typeface="微软雅黑" panose="020B0503020204020204" charset="-122"/>
                <a:cs typeface="微软雅黑" panose="020B0503020204020204" charset="-122"/>
                <a:sym typeface="+mn-ea"/>
              </a:rPr>
              <a:t>隔声要求</a:t>
            </a:r>
            <a:r>
              <a:rPr lang="zh-CN" altLang="en-US" sz="1200">
                <a:solidFill>
                  <a:schemeClr val="accent1"/>
                </a:solidFill>
                <a:latin typeface="微软雅黑" panose="020B0503020204020204" charset="-122"/>
                <a:ea typeface="微软雅黑" panose="020B0503020204020204" charset="-122"/>
                <a:cs typeface="微软雅黑" panose="020B0503020204020204" charset="-122"/>
                <a:sym typeface="+mn-ea"/>
              </a:rPr>
              <a:t>：具体</a:t>
            </a:r>
            <a:r>
              <a:rPr lang="zh-CN" altLang="en-US" sz="1200">
                <a:solidFill>
                  <a:schemeClr val="accent1"/>
                </a:solidFill>
                <a:latin typeface="微软雅黑" panose="020B0503020204020204" charset="-122"/>
                <a:ea typeface="微软雅黑" panose="020B0503020204020204" charset="-122"/>
                <a:cs typeface="微软雅黑" panose="020B0503020204020204" charset="-122"/>
                <a:sym typeface="+mn-ea"/>
              </a:rPr>
              <a:t>措施</a:t>
            </a:r>
            <a:r>
              <a:rPr lang="zh-CN" altLang="en-US" sz="1200">
                <a:solidFill>
                  <a:schemeClr val="accent1"/>
                </a:solidFill>
                <a:latin typeface="微软雅黑" panose="020B0503020204020204" charset="-122"/>
                <a:ea typeface="微软雅黑" panose="020B0503020204020204" charset="-122"/>
                <a:cs typeface="微软雅黑" panose="020B0503020204020204" charset="-122"/>
                <a:sym typeface="+mn-ea"/>
              </a:rPr>
              <a:t>以</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混凝土实心砌块为例</a:t>
            </a:r>
            <a:endPar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endParaRPr lang="zh-CN" altLang="en-US" sz="1200" b="0"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solidFill>
                <a:schemeClr val="accent1"/>
              </a:solidFill>
              <a:latin typeface="微软雅黑" panose="020B0503020204020204" charset="-122"/>
              <a:ea typeface="微软雅黑" panose="020B0503020204020204" charset="-122"/>
              <a:cs typeface="微软雅黑" panose="020B0503020204020204" charset="-122"/>
            </a:endParaRPr>
          </a:p>
        </p:txBody>
      </p:sp>
      <p:pic>
        <p:nvPicPr>
          <p:cNvPr id="27" name="图片 26"/>
          <p:cNvPicPr>
            <a:picLocks noChangeAspect="1"/>
          </p:cNvPicPr>
          <p:nvPr/>
        </p:nvPicPr>
        <p:blipFill>
          <a:blip r:embed="rId1"/>
          <a:stretch>
            <a:fillRect/>
          </a:stretch>
        </p:blipFill>
        <p:spPr>
          <a:xfrm>
            <a:off x="368300" y="4267200"/>
            <a:ext cx="5067300" cy="2028825"/>
          </a:xfrm>
          <a:prstGeom prst="rect">
            <a:avLst/>
          </a:prstGeom>
        </p:spPr>
      </p:pic>
      <p:sp>
        <p:nvSpPr>
          <p:cNvPr id="28" name="文本框 27"/>
          <p:cNvSpPr txBox="1"/>
          <p:nvPr/>
        </p:nvSpPr>
        <p:spPr>
          <a:xfrm>
            <a:off x="6240145" y="304165"/>
            <a:ext cx="5466715" cy="2028190"/>
          </a:xfrm>
          <a:prstGeom prst="rect">
            <a:avLst/>
          </a:prstGeom>
        </p:spPr>
        <p:txBody>
          <a:bodyPr wrap="square">
            <a:noAutofit/>
          </a:bodyPr>
          <a:p>
            <a:pPr indent="0" algn="l" fontAlgn="auto">
              <a:lnSpc>
                <a:spcPct val="150000"/>
              </a:lnSpc>
              <a:spcBef>
                <a:spcPct val="0"/>
              </a:spcBef>
              <a:spcAft>
                <a:spcPct val="0"/>
              </a:spcAft>
            </a:pPr>
            <a:endParaRPr 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sz="1400" b="1" i="0">
                <a:solidFill>
                  <a:schemeClr val="accent1"/>
                </a:solidFill>
                <a:latin typeface="微软雅黑" panose="020B0503020204020204" charset="-122"/>
                <a:ea typeface="微软雅黑" panose="020B0503020204020204" charset="-122"/>
                <a:cs typeface="微软雅黑" panose="020B0503020204020204" charset="-122"/>
              </a:rPr>
              <a:t>外门窗</a:t>
            </a:r>
            <a:r>
              <a:rPr lang="zh-CN" altLang="en-US" sz="1400">
                <a:solidFill>
                  <a:schemeClr val="accent1"/>
                </a:solidFill>
                <a:latin typeface="微软雅黑" panose="020B0503020204020204" charset="-122"/>
                <a:ea typeface="微软雅黑" panose="020B0503020204020204" charset="-122"/>
                <a:cs typeface="微软雅黑" panose="020B0503020204020204" charset="-122"/>
                <a:sym typeface="+mn-ea"/>
              </a:rPr>
              <a:t>空气声</a:t>
            </a:r>
            <a:r>
              <a:rPr lang="zh-CN" sz="1400" b="1">
                <a:solidFill>
                  <a:schemeClr val="accent1"/>
                </a:solidFill>
                <a:latin typeface="微软雅黑" panose="020B0503020204020204" charset="-122"/>
                <a:ea typeface="微软雅黑" panose="020B0503020204020204" charset="-122"/>
                <a:cs typeface="微软雅黑" panose="020B0503020204020204" charset="-122"/>
                <a:sym typeface="+mn-ea"/>
              </a:rPr>
              <a:t>隔声</a:t>
            </a:r>
            <a:r>
              <a:rPr lang="zh-CN" sz="1400" b="1" i="0">
                <a:solidFill>
                  <a:schemeClr val="accent1"/>
                </a:solidFill>
                <a:latin typeface="微软雅黑" panose="020B0503020204020204" charset="-122"/>
                <a:ea typeface="微软雅黑" panose="020B0503020204020204" charset="-122"/>
                <a:cs typeface="微软雅黑" panose="020B0503020204020204" charset="-122"/>
              </a:rPr>
              <a:t>设计</a:t>
            </a:r>
            <a:endParaRPr lang="zh-CN" altLang="en-US" sz="1400" b="1"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新规范中，</a:t>
            </a:r>
            <a:r>
              <a:rPr lang="zh-CN" altLang="en-US" sz="1200" b="0" i="0">
                <a:solidFill>
                  <a:srgbClr val="FF0000"/>
                </a:solidFill>
                <a:latin typeface="微软雅黑" panose="020B0503020204020204" charset="-122"/>
                <a:ea typeface="微软雅黑" panose="020B0503020204020204" charset="-122"/>
                <a:cs typeface="微软雅黑" panose="020B0503020204020204" charset="-122"/>
              </a:rPr>
              <a:t>外窗的隔声标准提高了</a:t>
            </a:r>
            <a:r>
              <a:rPr lang="en-US" altLang="zh-CN" sz="1200" b="0" i="0">
                <a:solidFill>
                  <a:srgbClr val="FF0000"/>
                </a:solidFill>
                <a:latin typeface="微软雅黑" panose="020B0503020204020204" charset="-122"/>
                <a:ea typeface="微软雅黑" panose="020B0503020204020204" charset="-122"/>
                <a:cs typeface="微软雅黑" panose="020B0503020204020204" charset="-122"/>
              </a:rPr>
              <a:t>5dB</a:t>
            </a:r>
            <a:r>
              <a:rPr lang="zh-CN" altLang="en-US" sz="1200" b="0" i="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200" b="1" i="0" u="sng">
                <a:solidFill>
                  <a:schemeClr val="accent1"/>
                </a:solidFill>
                <a:highlight>
                  <a:srgbClr val="00FFFF"/>
                </a:highlight>
                <a:latin typeface="微软雅黑" panose="020B0503020204020204" charset="-122"/>
                <a:ea typeface="微软雅黑" panose="020B0503020204020204" charset="-122"/>
                <a:cs typeface="微软雅黑" panose="020B0503020204020204" charset="-122"/>
              </a:rPr>
              <a:t>临街</a:t>
            </a:r>
            <a:r>
              <a:rPr lang="zh-CN" altLang="en-US" sz="1200" b="1" i="0" u="sng">
                <a:solidFill>
                  <a:schemeClr val="accent1"/>
                </a:solidFill>
                <a:latin typeface="微软雅黑" panose="020B0503020204020204" charset="-122"/>
                <a:ea typeface="微软雅黑" panose="020B0503020204020204" charset="-122"/>
                <a:cs typeface="微软雅黑" panose="020B0503020204020204" charset="-122"/>
              </a:rPr>
              <a:t>住宅建筑朝</a:t>
            </a:r>
            <a:r>
              <a:rPr lang="zh-CN" altLang="en-US" sz="1200" b="1" i="0" u="sng">
                <a:solidFill>
                  <a:schemeClr val="accent1"/>
                </a:solidFill>
                <a:highlight>
                  <a:srgbClr val="00FFFF"/>
                </a:highlight>
                <a:latin typeface="微软雅黑" panose="020B0503020204020204" charset="-122"/>
                <a:ea typeface="微软雅黑" panose="020B0503020204020204" charset="-122"/>
                <a:cs typeface="微软雅黑" panose="020B0503020204020204" charset="-122"/>
              </a:rPr>
              <a:t>交通干线</a:t>
            </a:r>
            <a:r>
              <a:rPr lang="zh-CN" altLang="en-US" sz="1200" b="1" i="0" u="sng">
                <a:solidFill>
                  <a:schemeClr val="accent1"/>
                </a:solidFill>
                <a:latin typeface="微软雅黑" panose="020B0503020204020204" charset="-122"/>
                <a:ea typeface="微软雅黑" panose="020B0503020204020204" charset="-122"/>
                <a:cs typeface="微软雅黑" panose="020B0503020204020204" charset="-122"/>
              </a:rPr>
              <a:t>侧</a:t>
            </a:r>
            <a:r>
              <a:rPr lang="zh-CN" altLang="en-US" sz="1200" b="1" i="0" u="sng">
                <a:solidFill>
                  <a:schemeClr val="accent1"/>
                </a:solidFill>
                <a:highlight>
                  <a:srgbClr val="00FFFF"/>
                </a:highlight>
                <a:latin typeface="微软雅黑" panose="020B0503020204020204" charset="-122"/>
                <a:ea typeface="微软雅黑" panose="020B0503020204020204" charset="-122"/>
                <a:cs typeface="微软雅黑" panose="020B0503020204020204" charset="-122"/>
              </a:rPr>
              <a:t>卧室</a:t>
            </a:r>
            <a:r>
              <a:rPr lang="zh-CN" altLang="en-US" sz="1200" b="1" i="0" u="sng">
                <a:solidFill>
                  <a:schemeClr val="accent1"/>
                </a:solidFill>
                <a:latin typeface="微软雅黑" panose="020B0503020204020204" charset="-122"/>
                <a:ea typeface="微软雅黑" panose="020B0503020204020204" charset="-122"/>
                <a:cs typeface="微软雅黑" panose="020B0503020204020204" charset="-122"/>
              </a:rPr>
              <a:t>外门窗</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隔声量由</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30dB</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提高到</a:t>
            </a:r>
            <a:r>
              <a:rPr lang="en-US" altLang="zh-CN" sz="1200" b="0" i="0">
                <a:solidFill>
                  <a:srgbClr val="FF0000"/>
                </a:solidFill>
                <a:latin typeface="微软雅黑" panose="020B0503020204020204" charset="-122"/>
                <a:ea typeface="微软雅黑" panose="020B0503020204020204" charset="-122"/>
                <a:cs typeface="微软雅黑" panose="020B0503020204020204" charset="-122"/>
              </a:rPr>
              <a:t>35dB</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其他外门窗由</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25dB</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提高到</a:t>
            </a:r>
            <a:r>
              <a:rPr lang="en-US" altLang="zh-CN" sz="1200" b="0" i="0">
                <a:solidFill>
                  <a:srgbClr val="FF0000"/>
                </a:solidFill>
                <a:highlight>
                  <a:srgbClr val="00FFFF"/>
                </a:highlight>
                <a:latin typeface="微软雅黑" panose="020B0503020204020204" charset="-122"/>
                <a:ea typeface="微软雅黑" panose="020B0503020204020204" charset="-122"/>
                <a:cs typeface="微软雅黑" panose="020B0503020204020204" charset="-122"/>
              </a:rPr>
              <a:t>30dB</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铝合金门窗中，空气声隔声性能值不低于</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35dB</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的门窗属于隔声型门窗。隔声性能分级为</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4</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级时，才能保证满足</a:t>
            </a:r>
            <a:r>
              <a:rPr lang="en-US" altLang="zh-CN" sz="1200" b="0" i="0">
                <a:solidFill>
                  <a:srgbClr val="FF0000"/>
                </a:solidFill>
                <a:latin typeface="微软雅黑" panose="020B0503020204020204" charset="-122"/>
                <a:ea typeface="微软雅黑" panose="020B0503020204020204" charset="-122"/>
                <a:cs typeface="微软雅黑" panose="020B0503020204020204" charset="-122"/>
              </a:rPr>
              <a:t>35dB</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的要求。隔声</a:t>
            </a:r>
            <a:r>
              <a:rPr lang="en-US" altLang="zh-CN" sz="1200" b="0" i="0">
                <a:solidFill>
                  <a:srgbClr val="FF0000"/>
                </a:solidFill>
                <a:highlight>
                  <a:srgbClr val="00FFFF"/>
                </a:highlight>
                <a:latin typeface="微软雅黑" panose="020B0503020204020204" charset="-122"/>
                <a:ea typeface="微软雅黑" panose="020B0503020204020204" charset="-122"/>
                <a:cs typeface="微软雅黑" panose="020B0503020204020204" charset="-122"/>
              </a:rPr>
              <a:t>30dB</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需达到</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3</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级</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29" name="图片 28"/>
          <p:cNvPicPr>
            <a:picLocks noChangeAspect="1"/>
          </p:cNvPicPr>
          <p:nvPr/>
        </p:nvPicPr>
        <p:blipFill>
          <a:blip r:embed="rId2"/>
          <a:srcRect t="13503"/>
          <a:stretch>
            <a:fillRect/>
          </a:stretch>
        </p:blipFill>
        <p:spPr>
          <a:xfrm>
            <a:off x="6240145" y="2134235"/>
            <a:ext cx="5207635" cy="1383030"/>
          </a:xfrm>
          <a:prstGeom prst="rect">
            <a:avLst/>
          </a:prstGeom>
        </p:spPr>
      </p:pic>
      <p:sp>
        <p:nvSpPr>
          <p:cNvPr id="30" name="矩形 29"/>
          <p:cNvSpPr/>
          <p:nvPr/>
        </p:nvSpPr>
        <p:spPr>
          <a:xfrm>
            <a:off x="8752840" y="2447290"/>
            <a:ext cx="1303020" cy="545465"/>
          </a:xfrm>
          <a:prstGeom prst="rect">
            <a:avLst/>
          </a:prstGeom>
          <a:solidFill>
            <a:schemeClr val="accent1">
              <a:alpha val="17000"/>
            </a:schemeClr>
          </a:solidFill>
          <a:ln w="28575" cmpd="sng">
            <a:solidFill>
              <a:schemeClr val="accent1">
                <a:shade val="50000"/>
              </a:schemeClr>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文本框 30"/>
          <p:cNvSpPr txBox="1"/>
          <p:nvPr/>
        </p:nvSpPr>
        <p:spPr>
          <a:xfrm>
            <a:off x="6240145" y="3298190"/>
            <a:ext cx="5466715" cy="1099185"/>
          </a:xfrm>
          <a:prstGeom prst="rect">
            <a:avLst/>
          </a:prstGeom>
        </p:spPr>
        <p:txBody>
          <a:bodyPr wrap="square">
            <a:noAutofit/>
          </a:bodyPr>
          <a:p>
            <a:pPr indent="0" algn="l" fontAlgn="auto">
              <a:lnSpc>
                <a:spcPct val="150000"/>
              </a:lnSpc>
              <a:spcBef>
                <a:spcPct val="0"/>
              </a:spcBef>
              <a:spcAft>
                <a:spcPct val="0"/>
              </a:spcAft>
            </a:pP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双玻推拉窗隔声性能只有</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级，即外窗不能用双玻推拉窗。如还要用推拉窗，至少三玻。</a:t>
            </a:r>
            <a:r>
              <a:rPr lang="en-US" altLang="en-US" sz="1200" b="0" i="0">
                <a:solidFill>
                  <a:schemeClr val="accent1"/>
                </a:solidFill>
                <a:latin typeface="微软雅黑" panose="020B0503020204020204" charset="-122"/>
                <a:ea typeface="微软雅黑" panose="020B0503020204020204" charset="-122"/>
                <a:cs typeface="微软雅黑" panose="020B0503020204020204" charset="-122"/>
              </a:rPr>
              <a:t> </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 </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另外</a:t>
            </a:r>
            <a:r>
              <a:rPr lang="zh-CN" sz="1200" b="0" i="0">
                <a:solidFill>
                  <a:schemeClr val="accent1"/>
                </a:solidFill>
                <a:latin typeface="微软雅黑" panose="020B0503020204020204" charset="-122"/>
                <a:ea typeface="微软雅黑" panose="020B0503020204020204" charset="-122"/>
                <a:cs typeface="微软雅黑" panose="020B0503020204020204" charset="-122"/>
              </a:rPr>
              <a:t>最少</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三层玻璃的节能窗才能满足隔声性能</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4</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级要求！</a:t>
            </a:r>
            <a:endParaRPr lang="zh-CN" altLang="en-US" sz="1200" b="0" i="0">
              <a:solidFill>
                <a:schemeClr val="accent1"/>
              </a:solidFill>
              <a:latin typeface="微软雅黑" panose="020B0503020204020204" charset="-122"/>
              <a:ea typeface="微软雅黑" panose="020B0503020204020204" charset="-122"/>
              <a:cs typeface="微软雅黑" panose="020B0503020204020204" charset="-122"/>
            </a:endParaRPr>
          </a:p>
        </p:txBody>
      </p:sp>
      <p:pic>
        <p:nvPicPr>
          <p:cNvPr id="32" name="图片 31"/>
          <p:cNvPicPr>
            <a:picLocks noChangeAspect="1"/>
          </p:cNvPicPr>
          <p:nvPr/>
        </p:nvPicPr>
        <p:blipFill>
          <a:blip r:embed="rId3"/>
          <a:stretch>
            <a:fillRect/>
          </a:stretch>
        </p:blipFill>
        <p:spPr>
          <a:xfrm>
            <a:off x="6317615" y="4020820"/>
            <a:ext cx="4897120" cy="2546350"/>
          </a:xfrm>
          <a:prstGeom prst="rect">
            <a:avLst/>
          </a:prstGeom>
        </p:spPr>
      </p:pic>
      <p:sp>
        <p:nvSpPr>
          <p:cNvPr id="33" name="矩形 32"/>
          <p:cNvSpPr/>
          <p:nvPr/>
        </p:nvSpPr>
        <p:spPr>
          <a:xfrm>
            <a:off x="433705" y="4923155"/>
            <a:ext cx="1000125" cy="313055"/>
          </a:xfrm>
          <a:prstGeom prst="rect">
            <a:avLst/>
          </a:prstGeom>
          <a:solidFill>
            <a:schemeClr val="accent1">
              <a:alpha val="5000"/>
            </a:schemeClr>
          </a:solidFill>
          <a:ln w="15875">
            <a:solidFill>
              <a:srgbClr val="FF0000"/>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4" name="矩形 33"/>
          <p:cNvSpPr/>
          <p:nvPr/>
        </p:nvSpPr>
        <p:spPr>
          <a:xfrm>
            <a:off x="433705" y="5300980"/>
            <a:ext cx="1000125" cy="313055"/>
          </a:xfrm>
          <a:prstGeom prst="rect">
            <a:avLst/>
          </a:prstGeom>
          <a:solidFill>
            <a:schemeClr val="accent1">
              <a:alpha val="5000"/>
            </a:schemeClr>
          </a:solidFill>
          <a:ln w="15875">
            <a:solidFill>
              <a:srgbClr val="FF0000"/>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矩形 34"/>
          <p:cNvSpPr/>
          <p:nvPr/>
        </p:nvSpPr>
        <p:spPr>
          <a:xfrm>
            <a:off x="433705" y="5661025"/>
            <a:ext cx="1000125" cy="313055"/>
          </a:xfrm>
          <a:prstGeom prst="rect">
            <a:avLst/>
          </a:prstGeom>
          <a:solidFill>
            <a:schemeClr val="accent1">
              <a:alpha val="5000"/>
            </a:schemeClr>
          </a:solidFill>
          <a:ln w="15875">
            <a:solidFill>
              <a:srgbClr val="FF0000"/>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矩形 35"/>
          <p:cNvSpPr/>
          <p:nvPr/>
        </p:nvSpPr>
        <p:spPr>
          <a:xfrm>
            <a:off x="433705" y="6021070"/>
            <a:ext cx="1000125" cy="313055"/>
          </a:xfrm>
          <a:prstGeom prst="rect">
            <a:avLst/>
          </a:prstGeom>
          <a:solidFill>
            <a:schemeClr val="accent1">
              <a:alpha val="5000"/>
            </a:schemeClr>
          </a:solidFill>
          <a:ln w="15875">
            <a:solidFill>
              <a:srgbClr val="FF0000"/>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矩形 38"/>
          <p:cNvSpPr/>
          <p:nvPr/>
        </p:nvSpPr>
        <p:spPr>
          <a:xfrm>
            <a:off x="2927350" y="4913630"/>
            <a:ext cx="2096770" cy="313055"/>
          </a:xfrm>
          <a:prstGeom prst="rect">
            <a:avLst/>
          </a:prstGeom>
          <a:solidFill>
            <a:schemeClr val="accent1">
              <a:alpha val="5000"/>
            </a:schemeClr>
          </a:solidFill>
          <a:ln w="15875">
            <a:solidFill>
              <a:srgbClr val="FF0000"/>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矩形 39"/>
          <p:cNvSpPr/>
          <p:nvPr/>
        </p:nvSpPr>
        <p:spPr>
          <a:xfrm>
            <a:off x="2929255" y="5300980"/>
            <a:ext cx="2094230" cy="313055"/>
          </a:xfrm>
          <a:prstGeom prst="rect">
            <a:avLst/>
          </a:prstGeom>
          <a:solidFill>
            <a:schemeClr val="accent1">
              <a:alpha val="5000"/>
            </a:schemeClr>
          </a:solidFill>
          <a:ln w="15875">
            <a:solidFill>
              <a:srgbClr val="FF0000"/>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矩形 40"/>
          <p:cNvSpPr/>
          <p:nvPr/>
        </p:nvSpPr>
        <p:spPr>
          <a:xfrm>
            <a:off x="2929255" y="5644515"/>
            <a:ext cx="2094230" cy="313055"/>
          </a:xfrm>
          <a:prstGeom prst="rect">
            <a:avLst/>
          </a:prstGeom>
          <a:solidFill>
            <a:schemeClr val="accent1">
              <a:alpha val="5000"/>
            </a:schemeClr>
          </a:solidFill>
          <a:ln w="15875">
            <a:solidFill>
              <a:srgbClr val="FF0000"/>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矩形 41"/>
          <p:cNvSpPr/>
          <p:nvPr/>
        </p:nvSpPr>
        <p:spPr>
          <a:xfrm>
            <a:off x="2929255" y="5988050"/>
            <a:ext cx="2094230" cy="313055"/>
          </a:xfrm>
          <a:prstGeom prst="rect">
            <a:avLst/>
          </a:prstGeom>
          <a:solidFill>
            <a:schemeClr val="accent1">
              <a:alpha val="5000"/>
            </a:schemeClr>
          </a:solidFill>
          <a:ln w="15875">
            <a:solidFill>
              <a:srgbClr val="FF0000"/>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矩形 42"/>
          <p:cNvSpPr/>
          <p:nvPr/>
        </p:nvSpPr>
        <p:spPr>
          <a:xfrm>
            <a:off x="433705" y="4571365"/>
            <a:ext cx="1000125" cy="313055"/>
          </a:xfrm>
          <a:prstGeom prst="rect">
            <a:avLst/>
          </a:prstGeom>
          <a:solidFill>
            <a:schemeClr val="accent1">
              <a:alpha val="5000"/>
            </a:schemeClr>
          </a:solidFill>
          <a:ln w="15875">
            <a:solidFill>
              <a:srgbClr val="FF0000"/>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88925" y="304165"/>
            <a:ext cx="5336540" cy="1376045"/>
          </a:xfrm>
          <a:prstGeom prst="rect">
            <a:avLst/>
          </a:prstGeom>
        </p:spPr>
        <p:txBody>
          <a:bodyPr wrap="square">
            <a:noAutofit/>
          </a:bodyPr>
          <a:p>
            <a:pPr indent="0" algn="l" fontAlgn="auto">
              <a:lnSpc>
                <a:spcPct val="150000"/>
              </a:lnSpc>
              <a:spcBef>
                <a:spcPct val="0"/>
              </a:spcBef>
              <a:spcAft>
                <a:spcPct val="0"/>
              </a:spcAft>
            </a:pPr>
            <a:r>
              <a:rPr lang="en-US" altLang="zh-CN" sz="1400" b="1" i="0">
                <a:solidFill>
                  <a:schemeClr val="tx1"/>
                </a:solidFill>
                <a:latin typeface="微软雅黑" panose="020B0503020204020204" charset="-122"/>
                <a:ea typeface="微软雅黑" panose="020B0503020204020204" charset="-122"/>
                <a:cs typeface="微软雅黑" panose="020B0503020204020204" charset="-122"/>
              </a:rPr>
              <a:t>6.2  光  环  </a:t>
            </a:r>
            <a:r>
              <a:rPr lang="en-US" altLang="zh-CN" sz="1400" b="1" i="0">
                <a:solidFill>
                  <a:schemeClr val="tx1"/>
                </a:solidFill>
                <a:latin typeface="微软雅黑" panose="020B0503020204020204" charset="-122"/>
                <a:ea typeface="微软雅黑" panose="020B0503020204020204" charset="-122"/>
                <a:cs typeface="微软雅黑" panose="020B0503020204020204" charset="-122"/>
              </a:rPr>
              <a:t>境</a:t>
            </a:r>
            <a:endParaRPr lang="en-US" altLang="zh-CN" sz="1400" b="1"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6.2.1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每套住宅应至少有一个</a:t>
            </a:r>
            <a:r>
              <a:rPr lang="zh-CN" altLang="en-US" sz="1200" b="1" i="0">
                <a:solidFill>
                  <a:srgbClr val="FF0000"/>
                </a:solidFill>
                <a:latin typeface="微软雅黑" panose="020B0503020204020204" charset="-122"/>
                <a:ea typeface="微软雅黑" panose="020B0503020204020204" charset="-122"/>
                <a:cs typeface="微软雅黑" panose="020B0503020204020204" charset="-122"/>
              </a:rPr>
              <a:t>卧室或起居室能满足日照标准</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6.2.2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每套住宅卧室、起居室、厨房均应有直接采光。</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6.2.3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住宅建筑公共区域的照度和一般显色指数不应低于表</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6.2.3</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规定的标准值。</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708660" y="1552575"/>
            <a:ext cx="4310380" cy="275590"/>
          </a:xfrm>
          <a:prstGeom prst="rect">
            <a:avLst/>
          </a:prstGeom>
        </p:spPr>
        <p:txBody>
          <a:bodyPr wrap="square">
            <a:spAutoFit/>
          </a:bodyPr>
          <a:p>
            <a:pPr marL="464820" indent="0" algn="l" defTabSz="266700" eaLnBrk="0" fontAlgn="base">
              <a:spcBef>
                <a:spcPts val="600"/>
              </a:spcBef>
              <a:spcAft>
                <a:spcPct val="0"/>
              </a:spcAft>
            </a:pPr>
            <a:r>
              <a:rPr lang="en-US" altLang="zh-CN" sz="1200">
                <a:solidFill>
                  <a:srgbClr val="000000"/>
                </a:solidFill>
                <a:latin typeface="黑体" panose="02010609060101010101" charset="-122"/>
                <a:ea typeface="黑体" panose="02010609060101010101" charset="-122"/>
              </a:rPr>
              <a:t>表6.2.3 住宅建筑公共区域照度和一般显色指数标准值</a:t>
            </a:r>
            <a:endParaRPr lang="en-US" altLang="zh-CN" sz="1200">
              <a:solidFill>
                <a:srgbClr val="000000"/>
              </a:solidFill>
              <a:latin typeface="黑体" panose="02010609060101010101" charset="-122"/>
              <a:ea typeface="黑体" panose="02010609060101010101" charset="-122"/>
            </a:endParaRPr>
          </a:p>
        </p:txBody>
      </p:sp>
      <p:graphicFrame>
        <p:nvGraphicFramePr>
          <p:cNvPr id="7" name="表格 6"/>
          <p:cNvGraphicFramePr/>
          <p:nvPr>
            <p:custDataLst>
              <p:tags r:id="rId1"/>
            </p:custDataLst>
          </p:nvPr>
        </p:nvGraphicFramePr>
        <p:xfrm>
          <a:off x="880110" y="1846580"/>
          <a:ext cx="4323080" cy="977265"/>
        </p:xfrm>
        <a:graphic>
          <a:graphicData uri="http://schemas.openxmlformats.org/drawingml/2006/table">
            <a:tbl>
              <a:tblPr/>
              <a:tblGrid>
                <a:gridCol w="474345"/>
                <a:gridCol w="557530"/>
                <a:gridCol w="1133475"/>
                <a:gridCol w="1051560"/>
                <a:gridCol w="1106170"/>
              </a:tblGrid>
              <a:tr h="192405">
                <a:tc gridSpan="2">
                  <a:txBody>
                    <a:bodyPr/>
                    <a:p>
                      <a:pPr marL="218440" indent="0" algn="l" eaLnBrk="0" fontAlgn="base">
                        <a:spcBef>
                          <a:spcPts val="300"/>
                        </a:spcBef>
                        <a:spcAft>
                          <a:spcPct val="0"/>
                        </a:spcAft>
                      </a:pPr>
                      <a:r>
                        <a:rPr lang="zh-CN" sz="1000" b="1">
                          <a:solidFill>
                            <a:srgbClr val="000000"/>
                          </a:solidFill>
                          <a:latin typeface="宋体" panose="02010600030101010101" pitchFamily="2" charset="-122"/>
                          <a:ea typeface="宋体" panose="02010600030101010101" pitchFamily="2" charset="-122"/>
                        </a:rPr>
                        <a:t>房间或场所</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40005" indent="0" algn="l" eaLnBrk="0" fontAlgn="base">
                        <a:spcBef>
                          <a:spcPts val="300"/>
                        </a:spcBef>
                        <a:spcAft>
                          <a:spcPct val="0"/>
                        </a:spcAft>
                      </a:pPr>
                      <a:r>
                        <a:rPr lang="zh-CN" sz="1000" b="1">
                          <a:solidFill>
                            <a:srgbClr val="000000"/>
                          </a:solidFill>
                          <a:latin typeface="宋体" panose="02010600030101010101" pitchFamily="2" charset="-122"/>
                          <a:ea typeface="宋体" panose="02010600030101010101" pitchFamily="2" charset="-122"/>
                        </a:rPr>
                        <a:t>参考平面及其高度</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92075" indent="0" algn="l" eaLnBrk="0" fontAlgn="base">
                        <a:spcBef>
                          <a:spcPts val="300"/>
                        </a:spcBef>
                        <a:spcAft>
                          <a:spcPct val="0"/>
                        </a:spcAft>
                      </a:pPr>
                      <a:r>
                        <a:rPr lang="zh-CN" sz="1000" b="1">
                          <a:solidFill>
                            <a:srgbClr val="000000"/>
                          </a:solidFill>
                          <a:latin typeface="宋体" panose="02010600030101010101" pitchFamily="2" charset="-122"/>
                          <a:ea typeface="宋体" panose="02010600030101010101" pitchFamily="2" charset="-122"/>
                        </a:rPr>
                        <a:t>照度标准值</a:t>
                      </a:r>
                      <a:r>
                        <a:rPr lang="en-US" altLang="zh-CN" sz="1000" b="1">
                          <a:solidFill>
                            <a:srgbClr val="000000"/>
                          </a:solidFill>
                          <a:latin typeface="宋体" panose="02010600030101010101" pitchFamily="2" charset="-122"/>
                          <a:ea typeface="宋体" panose="02010600030101010101" pitchFamily="2" charset="-122"/>
                        </a:rPr>
                        <a:t>(lx</a:t>
                      </a:r>
                      <a:r>
                        <a:rPr lang="en-US" altLang="zh-CN" sz="1000" b="1">
                          <a:solidFill>
                            <a:srgbClr val="000000"/>
                          </a:solidFill>
                          <a:latin typeface="宋体" panose="02010600030101010101" pitchFamily="2" charset="-122"/>
                          <a:ea typeface="宋体" panose="02010600030101010101" pitchFamily="2" charset="-122"/>
                        </a:rPr>
                        <a:t>)</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18745" indent="0" algn="l" eaLnBrk="0" fontAlgn="base">
                        <a:spcBef>
                          <a:spcPts val="300"/>
                        </a:spcBef>
                        <a:spcAft>
                          <a:spcPct val="0"/>
                        </a:spcAft>
                      </a:pPr>
                      <a:r>
                        <a:rPr lang="zh-CN" sz="1000" b="1">
                          <a:solidFill>
                            <a:srgbClr val="000000"/>
                          </a:solidFill>
                          <a:latin typeface="宋体" panose="02010600030101010101" pitchFamily="2" charset="-122"/>
                          <a:ea typeface="宋体" panose="02010600030101010101" pitchFamily="2" charset="-122"/>
                        </a:rPr>
                        <a:t>一般显色指数</a:t>
                      </a:r>
                      <a:r>
                        <a:rPr lang="en-US" altLang="zh-CN" sz="1000" b="1">
                          <a:solidFill>
                            <a:srgbClr val="000000"/>
                          </a:solidFill>
                          <a:latin typeface="宋体" panose="02010600030101010101" pitchFamily="2" charset="-122"/>
                          <a:ea typeface="宋体" panose="02010600030101010101" pitchFamily="2" charset="-122"/>
                        </a:rPr>
                        <a:t>Ra</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01295">
                <a:tc gridSpan="2">
                  <a:txBody>
                    <a:bodyPr/>
                    <a:p>
                      <a:pPr marL="269875" indent="0" algn="l" eaLnBrk="0" fontAlgn="base">
                        <a:spcBef>
                          <a:spcPts val="300"/>
                        </a:spcBef>
                        <a:spcAft>
                          <a:spcPct val="0"/>
                        </a:spcAft>
                      </a:pPr>
                      <a:r>
                        <a:rPr lang="zh-CN" sz="1000" b="1">
                          <a:solidFill>
                            <a:srgbClr val="000000"/>
                          </a:solidFill>
                          <a:latin typeface="宋体" panose="02010600030101010101" pitchFamily="2" charset="-122"/>
                          <a:ea typeface="宋体" panose="02010600030101010101" pitchFamily="2" charset="-122"/>
                        </a:rPr>
                        <a:t>电梯前厅</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344805" indent="0" algn="l" eaLnBrk="0" fontAlgn="base">
                        <a:spcBef>
                          <a:spcPts val="300"/>
                        </a:spcBef>
                        <a:spcAft>
                          <a:spcPct val="0"/>
                        </a:spcAft>
                      </a:pPr>
                      <a:r>
                        <a:rPr lang="zh-CN" sz="1000" b="1">
                          <a:solidFill>
                            <a:srgbClr val="000000"/>
                          </a:solidFill>
                          <a:latin typeface="宋体" panose="02010600030101010101" pitchFamily="2" charset="-122"/>
                          <a:ea typeface="宋体" panose="02010600030101010101" pitchFamily="2" charset="-122"/>
                        </a:rPr>
                        <a:t>地面</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396875"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75</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422910"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60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89230">
                <a:tc gridSpan="2">
                  <a:txBody>
                    <a:bodyPr/>
                    <a:p>
                      <a:pPr marL="168275" indent="0" algn="l" eaLnBrk="0" fontAlgn="base">
                        <a:spcBef>
                          <a:spcPts val="300"/>
                        </a:spcBef>
                        <a:spcAft>
                          <a:spcPct val="0"/>
                        </a:spcAft>
                      </a:pPr>
                      <a:r>
                        <a:rPr lang="zh-CN" sz="1000" b="1">
                          <a:solidFill>
                            <a:srgbClr val="000000"/>
                          </a:solidFill>
                          <a:latin typeface="宋体" panose="02010600030101010101" pitchFamily="2" charset="-122"/>
                          <a:ea typeface="宋体" panose="02010600030101010101" pitchFamily="2" charset="-122"/>
                        </a:rPr>
                        <a:t>走道、楼梯间</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344805" indent="0" algn="l" eaLnBrk="0" fontAlgn="base">
                        <a:spcBef>
                          <a:spcPts val="300"/>
                        </a:spcBef>
                        <a:spcAft>
                          <a:spcPct val="0"/>
                        </a:spcAft>
                      </a:pPr>
                      <a:r>
                        <a:rPr lang="zh-CN" sz="1000" b="1">
                          <a:solidFill>
                            <a:srgbClr val="000000"/>
                          </a:solidFill>
                          <a:latin typeface="宋体" panose="02010600030101010101" pitchFamily="2" charset="-122"/>
                          <a:ea typeface="宋体" panose="02010600030101010101" pitchFamily="2" charset="-122"/>
                        </a:rPr>
                        <a:t>地面</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371475"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100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422910"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60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95580">
                <a:tc rowSpan="2">
                  <a:txBody>
                    <a:bodyPr/>
                    <a:p>
                      <a:pPr marL="104140" indent="0" algn="l" eaLnBrk="0" fontAlgn="base">
                        <a:spcBef>
                          <a:spcPts val="1200"/>
                        </a:spcBef>
                        <a:spcAft>
                          <a:spcPct val="0"/>
                        </a:spcAft>
                      </a:pPr>
                      <a:r>
                        <a:rPr lang="zh-CN" sz="1000" b="1">
                          <a:solidFill>
                            <a:srgbClr val="000000"/>
                          </a:solidFill>
                          <a:latin typeface="宋体" panose="02010600030101010101" pitchFamily="2" charset="-122"/>
                          <a:ea typeface="宋体" panose="02010600030101010101" pitchFamily="2" charset="-122"/>
                        </a:rPr>
                        <a:t>车库</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a:noFill/>
                    </a:lnB>
                    <a:noFill/>
                  </a:tcPr>
                </a:tc>
                <a:tc>
                  <a:txBody>
                    <a:bodyPr/>
                    <a:p>
                      <a:pPr marL="165735" indent="0" algn="l" eaLnBrk="0" fontAlgn="base">
                        <a:spcBef>
                          <a:spcPts val="400"/>
                        </a:spcBef>
                        <a:spcAft>
                          <a:spcPct val="0"/>
                        </a:spcAft>
                      </a:pPr>
                      <a:r>
                        <a:rPr lang="zh-CN" sz="1000" b="1">
                          <a:solidFill>
                            <a:srgbClr val="000000"/>
                          </a:solidFill>
                          <a:latin typeface="宋体" panose="02010600030101010101" pitchFamily="2" charset="-122"/>
                          <a:ea typeface="宋体" panose="02010600030101010101" pitchFamily="2" charset="-122"/>
                        </a:rPr>
                        <a:t>车位</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344805" indent="0" algn="l" eaLnBrk="0" fontAlgn="base">
                        <a:spcBef>
                          <a:spcPts val="400"/>
                        </a:spcBef>
                        <a:spcAft>
                          <a:spcPct val="0"/>
                        </a:spcAft>
                      </a:pPr>
                      <a:r>
                        <a:rPr lang="zh-CN" sz="1000" b="1">
                          <a:solidFill>
                            <a:srgbClr val="000000"/>
                          </a:solidFill>
                          <a:latin typeface="宋体" panose="02010600030101010101" pitchFamily="2" charset="-122"/>
                          <a:ea typeface="宋体" panose="02010600030101010101" pitchFamily="2" charset="-122"/>
                        </a:rPr>
                        <a:t>地面</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396875"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30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422910"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60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9875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a:noFill/>
                    </a:lnB>
                  </a:tcPr>
                </a:tc>
                <a:tc>
                  <a:txBody>
                    <a:bodyPr/>
                    <a:p>
                      <a:pPr marL="165735" indent="0" algn="l" eaLnBrk="0" fontAlgn="base">
                        <a:spcBef>
                          <a:spcPts val="400"/>
                        </a:spcBef>
                        <a:spcAft>
                          <a:spcPct val="0"/>
                        </a:spcAft>
                      </a:pPr>
                      <a:r>
                        <a:rPr lang="zh-CN" sz="1000" b="1">
                          <a:solidFill>
                            <a:srgbClr val="000000"/>
                          </a:solidFill>
                          <a:latin typeface="宋体" panose="02010600030101010101" pitchFamily="2" charset="-122"/>
                          <a:ea typeface="宋体" panose="02010600030101010101" pitchFamily="2" charset="-122"/>
                        </a:rPr>
                        <a:t>车道</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344805" indent="0" algn="l" eaLnBrk="0" fontAlgn="base">
                        <a:spcBef>
                          <a:spcPts val="400"/>
                        </a:spcBef>
                        <a:spcAft>
                          <a:spcPct val="0"/>
                        </a:spcAft>
                      </a:pPr>
                      <a:r>
                        <a:rPr lang="zh-CN" sz="1000" b="1">
                          <a:solidFill>
                            <a:srgbClr val="000000"/>
                          </a:solidFill>
                          <a:latin typeface="宋体" panose="02010600030101010101" pitchFamily="2" charset="-122"/>
                          <a:ea typeface="宋体" panose="02010600030101010101" pitchFamily="2" charset="-122"/>
                        </a:rPr>
                        <a:t>地面</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396875" indent="0" algn="l" eaLnBrk="0" fontAlgn="base">
                        <a:spcBef>
                          <a:spcPts val="500"/>
                        </a:spcBef>
                        <a:spcAft>
                          <a:spcPct val="0"/>
                        </a:spcAft>
                      </a:pPr>
                      <a:r>
                        <a:rPr lang="en-US" altLang="zh-CN" sz="1000" b="1">
                          <a:solidFill>
                            <a:srgbClr val="000000"/>
                          </a:solidFill>
                          <a:latin typeface="宋体" panose="02010600030101010101" pitchFamily="2" charset="-122"/>
                          <a:ea typeface="宋体" panose="02010600030101010101" pitchFamily="2" charset="-122"/>
                        </a:rPr>
                        <a:t>50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422910" indent="0" algn="l" eaLnBrk="0" fontAlgn="base">
                        <a:spcBef>
                          <a:spcPts val="500"/>
                        </a:spcBef>
                        <a:spcAft>
                          <a:spcPct val="0"/>
                        </a:spcAft>
                      </a:pPr>
                      <a:r>
                        <a:rPr lang="en-US" altLang="zh-CN" sz="1000" b="1">
                          <a:solidFill>
                            <a:srgbClr val="000000"/>
                          </a:solidFill>
                          <a:latin typeface="宋体" panose="02010600030101010101" pitchFamily="2" charset="-122"/>
                          <a:ea typeface="宋体" panose="02010600030101010101" pitchFamily="2" charset="-122"/>
                        </a:rPr>
                        <a:t>60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
        <p:nvSpPr>
          <p:cNvPr id="8" name="文本框 7"/>
          <p:cNvSpPr txBox="1"/>
          <p:nvPr/>
        </p:nvSpPr>
        <p:spPr>
          <a:xfrm>
            <a:off x="5743575" y="304165"/>
            <a:ext cx="5336540" cy="3885565"/>
          </a:xfrm>
          <a:prstGeom prst="rect">
            <a:avLst/>
          </a:prstGeom>
        </p:spPr>
        <p:txBody>
          <a:bodyPr wrap="square">
            <a:noAutofit/>
          </a:bodyPr>
          <a:p>
            <a:pPr indent="0" algn="l" fontAlgn="auto">
              <a:lnSpc>
                <a:spcPct val="150000"/>
              </a:lnSpc>
              <a:spcBef>
                <a:spcPct val="0"/>
              </a:spcBef>
              <a:spcAft>
                <a:spcPct val="0"/>
              </a:spcAft>
            </a:pPr>
            <a:r>
              <a:rPr lang="en-US" altLang="zh-CN" sz="1400" b="1" i="0">
                <a:solidFill>
                  <a:schemeClr val="tx1"/>
                </a:solidFill>
                <a:latin typeface="微软雅黑" panose="020B0503020204020204" charset="-122"/>
                <a:ea typeface="微软雅黑" panose="020B0503020204020204" charset="-122"/>
                <a:cs typeface="微软雅黑" panose="020B0503020204020204" charset="-122"/>
              </a:rPr>
              <a:t>6.3  </a:t>
            </a:r>
            <a:r>
              <a:rPr lang="zh-CN" altLang="en-US" sz="1400" b="1" i="0">
                <a:solidFill>
                  <a:schemeClr val="tx1"/>
                </a:solidFill>
                <a:latin typeface="微软雅黑" panose="020B0503020204020204" charset="-122"/>
                <a:ea typeface="微软雅黑" panose="020B0503020204020204" charset="-122"/>
                <a:cs typeface="微软雅黑" panose="020B0503020204020204" charset="-122"/>
              </a:rPr>
              <a:t>热</a:t>
            </a:r>
            <a:r>
              <a:rPr lang="en-US" altLang="zh-CN" sz="1400" b="1" i="0">
                <a:solidFill>
                  <a:schemeClr val="tx1"/>
                </a:solidFill>
                <a:latin typeface="微软雅黑" panose="020B0503020204020204" charset="-122"/>
                <a:ea typeface="微软雅黑" panose="020B0503020204020204" charset="-122"/>
                <a:cs typeface="微软雅黑" panose="020B0503020204020204" charset="-122"/>
              </a:rPr>
              <a:t>  环  </a:t>
            </a:r>
            <a:r>
              <a:rPr lang="en-US" altLang="zh-CN" sz="1400" b="1" i="0">
                <a:solidFill>
                  <a:schemeClr val="tx1"/>
                </a:solidFill>
                <a:latin typeface="微软雅黑" panose="020B0503020204020204" charset="-122"/>
                <a:ea typeface="微软雅黑" panose="020B0503020204020204" charset="-122"/>
                <a:cs typeface="微软雅黑" panose="020B0503020204020204" charset="-122"/>
              </a:rPr>
              <a:t>境</a:t>
            </a:r>
            <a:endParaRPr lang="en-US" altLang="zh-CN" sz="1400" b="1"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6.3.1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供暖住宅建筑的屋面、外墙、地面、与室外空气直接接</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触的楼面等的内表面在室内温、湿度设计条件下不应出现表面结露。</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6.3.2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夏季自然通风情况下，夏热冬暖、夏热冬冷和寒冷</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B</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区住宅建筑的外墙、屋面的内表面温度不应高于室外空气温度的最</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高值。</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6.3.3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每套住宅的自然通风开口面积不应小于地面面积的</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5%</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卧室、起居室、厨房应能自然通风，并应符合下列规定：</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1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卧室、起居室的直接自然通风开口面积不应小于该房间地面面积的</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5%;</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当房间外设置阳台时，阳台的自然通风开口面积不应小于房间和阳台地面面积总和的</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5%</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2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厨房的自然通风开口面积不应小于该房间地面面积的</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10%,</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且不应小于</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0.60m</a:t>
            </a:r>
            <a:r>
              <a:rPr lang="en-US" altLang="en-US" sz="1200" b="0" i="0">
                <a:solidFill>
                  <a:schemeClr val="tx1"/>
                </a:solidFill>
                <a:latin typeface="微软雅黑" panose="020B0503020204020204" charset="-122"/>
                <a:ea typeface="微软雅黑" panose="020B0503020204020204" charset="-122"/>
                <a:cs typeface="微软雅黑" panose="020B0503020204020204" charset="-122"/>
              </a:rPr>
              <a:t>²</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当厨房外设置阳台时，阳台的自然通风开口面积不应小于厨房和阳台地面面积总和的</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10%,</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且不</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应小于</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0.60m</a:t>
            </a:r>
            <a:r>
              <a:rPr lang="en-US" altLang="en-US" sz="1200" b="0" i="0">
                <a:solidFill>
                  <a:schemeClr val="tx1"/>
                </a:solidFill>
                <a:latin typeface="微软雅黑" panose="020B0503020204020204" charset="-122"/>
                <a:ea typeface="微软雅黑" panose="020B0503020204020204" charset="-122"/>
                <a:cs typeface="微软雅黑" panose="020B0503020204020204" charset="-122"/>
              </a:rPr>
              <a:t>²</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87045" y="304165"/>
            <a:ext cx="5336540" cy="4626610"/>
          </a:xfrm>
          <a:prstGeom prst="rect">
            <a:avLst/>
          </a:prstGeom>
        </p:spPr>
        <p:txBody>
          <a:bodyPr wrap="square">
            <a:noAutofit/>
          </a:bodyPr>
          <a:p>
            <a:pPr indent="0" algn="ctr" fontAlgn="auto">
              <a:lnSpc>
                <a:spcPct val="150000"/>
              </a:lnSpc>
              <a:spcBef>
                <a:spcPct val="0"/>
              </a:spcBef>
              <a:spcAft>
                <a:spcPct val="0"/>
              </a:spcAft>
            </a:pPr>
            <a:r>
              <a:rPr lang="en-US" sz="1400" b="1" i="0">
                <a:latin typeface="微软雅黑" panose="020B0503020204020204" charset="-122"/>
                <a:ea typeface="微软雅黑" panose="020B0503020204020204" charset="-122"/>
                <a:cs typeface="微软雅黑" panose="020B0503020204020204" charset="-122"/>
              </a:rPr>
              <a:t>7  </a:t>
            </a:r>
            <a:r>
              <a:rPr lang="zh-CN" altLang="en-US" sz="1400" b="1" i="0">
                <a:latin typeface="微软雅黑" panose="020B0503020204020204" charset="-122"/>
                <a:ea typeface="微软雅黑" panose="020B0503020204020204" charset="-122"/>
                <a:cs typeface="微软雅黑" panose="020B0503020204020204" charset="-122"/>
              </a:rPr>
              <a:t>建</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筑</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设</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备</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7.</a:t>
            </a:r>
            <a:r>
              <a:rPr lang="en-US" altLang="zh-CN" sz="1400" b="1">
                <a:latin typeface="微软雅黑" panose="020B0503020204020204" charset="-122"/>
                <a:ea typeface="微软雅黑" panose="020B0503020204020204" charset="-122"/>
                <a:cs typeface="微软雅黑" panose="020B0503020204020204" charset="-122"/>
                <a:sym typeface="+mn-ea"/>
              </a:rPr>
              <a:t>1</a:t>
            </a:r>
            <a:r>
              <a:rPr lang="en-US" altLang="zh-CN" sz="1400" b="1">
                <a:latin typeface="微软雅黑" panose="020B0503020204020204" charset="-122"/>
                <a:ea typeface="微软雅黑" panose="020B0503020204020204" charset="-122"/>
                <a:cs typeface="微软雅黑" panose="020B0503020204020204" charset="-122"/>
                <a:sym typeface="+mn-ea"/>
              </a:rPr>
              <a:t>  </a:t>
            </a:r>
            <a:r>
              <a:rPr lang="zh-CN" altLang="en-US" sz="1400" b="1" i="0">
                <a:latin typeface="微软雅黑" panose="020B0503020204020204" charset="-122"/>
                <a:ea typeface="微软雅黑" panose="020B0503020204020204" charset="-122"/>
                <a:cs typeface="微软雅黑" panose="020B0503020204020204" charset="-122"/>
              </a:rPr>
              <a:t>给</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水</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排</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水</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7.1.1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住宅应设给水排水系统。</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7.1.2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住宅套内分户用水点的</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给水压力不应小于</a:t>
            </a:r>
            <a:r>
              <a:rPr lang="en-US" altLang="zh-CN" sz="1200" b="0" i="0">
                <a:solidFill>
                  <a:schemeClr val="accent1"/>
                </a:solidFill>
                <a:latin typeface="微软雅黑" panose="020B0503020204020204" charset="-122"/>
                <a:ea typeface="微软雅黑" panose="020B0503020204020204" charset="-122"/>
                <a:cs typeface="微软雅黑" panose="020B0503020204020204" charset="-122"/>
              </a:rPr>
              <a:t>0.1MP</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a</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7.1.3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住宅建筑用水应分类、分户计量，水表设置位置应便于管理、安装、使用和检修。</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7.1.4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住宅应设生活热水系统或预留安装户式热水器的位置和管道</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7.1.5  </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厨房和卫生间的排水立管应分别设置</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7.1.6  </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排水管道不应穿越卧室</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7.1.7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设置淋浴器或洗衣机的部位应设地漏或排水设施，其水封深度不应小于</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50mm</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。构造内无存水弯的卫生器具及无水封的地漏与生活排水管道连接时，在排水口以下应设存水弯，其水封深度不得小于</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50mm</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7.1.8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生活污、废水不应排入雨水排水系统。</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7.1.9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住宅室内地面标高低于排水管接入的室外排水检查井井盖标高时，其卫生器具和地漏的排水应采用压力排水系统，并应采取防止倒灌的措施。</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5951855" y="304165"/>
            <a:ext cx="5336540" cy="5027930"/>
          </a:xfrm>
          <a:prstGeom prst="rect">
            <a:avLst/>
          </a:prstGeom>
        </p:spPr>
        <p:txBody>
          <a:bodyPr wrap="square">
            <a:noAutofit/>
          </a:bodyPr>
          <a:p>
            <a:pPr indent="0" algn="l" fontAlgn="auto">
              <a:lnSpc>
                <a:spcPct val="150000"/>
              </a:lnSpc>
              <a:spcBef>
                <a:spcPct val="0"/>
              </a:spcBef>
              <a:spcAft>
                <a:spcPct val="0"/>
              </a:spcAft>
            </a:pPr>
            <a:r>
              <a:rPr lang="en-US" sz="1400" b="1" i="0">
                <a:latin typeface="微软雅黑" panose="020B0503020204020204" charset="-122"/>
                <a:ea typeface="微软雅黑" panose="020B0503020204020204" charset="-122"/>
                <a:cs typeface="微软雅黑" panose="020B0503020204020204" charset="-122"/>
              </a:rPr>
              <a:t> </a:t>
            </a:r>
            <a:endParaRPr 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7.2  </a:t>
            </a:r>
            <a:r>
              <a:rPr lang="zh-CN" altLang="en-US" sz="1400" b="1" i="0">
                <a:latin typeface="微软雅黑" panose="020B0503020204020204" charset="-122"/>
                <a:ea typeface="微软雅黑" panose="020B0503020204020204" charset="-122"/>
                <a:cs typeface="微软雅黑" panose="020B0503020204020204" charset="-122"/>
              </a:rPr>
              <a:t>供暖、通风与空调</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7.2.1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严寒和寒冷地区的住宅建筑应设供暖设施。</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夏热冬冷地区的住宅建筑应设供暖、空调设施或预留安装位置</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。夏热冬暖地区的住宅建筑应设空调设施或预留安装位置。</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7.2.2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住宅建筑采用集中供暖系统时，卧室、起居室和卫生间冬季室内供暖计算温度不应低于</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18</a:t>
            </a:r>
            <a:r>
              <a:rPr lang="en-US" altLang="en-US" sz="1200" b="0" i="0">
                <a:solidFill>
                  <a:schemeClr val="tx1"/>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厨房冬季室内供暖计算温度不应低于</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15</a:t>
            </a:r>
            <a:r>
              <a:rPr lang="en-US" altLang="en-US" sz="1200" b="0" i="0">
                <a:solidFill>
                  <a:schemeClr val="tx1"/>
                </a:solidFill>
                <a:latin typeface="微软雅黑" panose="020B0503020204020204" charset="-122"/>
                <a:ea typeface="微软雅黑" panose="020B0503020204020204" charset="-122"/>
                <a:cs typeface="微软雅黑" panose="020B0503020204020204" charset="-122"/>
              </a:rPr>
              <a:t>℃</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7.2.3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住宅建筑采用集中供暖系统时，应采用热水作为热媒，并应采取可靠的水质保证措施。</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7.2.4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住宅建筑设有供暖系统时，应具有室内温度调节功能。</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7.2.5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供暖系统不应有冻结危险，并应采取热膨胀补偿措施。</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7.2.6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无外窗的暗卫生间应设防止回流的机械通风设施。</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7.2.7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厨房设置排烟道时，应采取防止支管回流和竖井泄漏的措施。</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7.2.8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室内空调设备的冷凝水应有组织排放。应设冷凝水排放立管及其与主要房间的接口。冷凝水管不应出现倒坡。</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87045" y="304165"/>
            <a:ext cx="5537200" cy="6512560"/>
          </a:xfrm>
          <a:prstGeom prst="rect">
            <a:avLst/>
          </a:prstGeom>
        </p:spPr>
        <p:txBody>
          <a:bodyPr wrap="square">
            <a:noAutofit/>
          </a:bodyPr>
          <a:p>
            <a:pPr indent="0" algn="ctr" fontAlgn="auto">
              <a:lnSpc>
                <a:spcPct val="150000"/>
              </a:lnSpc>
              <a:spcBef>
                <a:spcPct val="0"/>
              </a:spcBef>
              <a:spcAft>
                <a:spcPct val="0"/>
              </a:spcAft>
            </a:pPr>
            <a:r>
              <a:rPr lang="en-US" sz="1400" b="1" i="0">
                <a:latin typeface="微软雅黑" panose="020B0503020204020204" charset="-122"/>
                <a:ea typeface="微软雅黑" panose="020B0503020204020204" charset="-122"/>
                <a:cs typeface="微软雅黑" panose="020B0503020204020204" charset="-122"/>
              </a:rPr>
              <a:t>7  </a:t>
            </a:r>
            <a:r>
              <a:rPr lang="zh-CN" altLang="en-US" sz="1400" b="1" i="0">
                <a:latin typeface="微软雅黑" panose="020B0503020204020204" charset="-122"/>
                <a:ea typeface="微软雅黑" panose="020B0503020204020204" charset="-122"/>
                <a:cs typeface="微软雅黑" panose="020B0503020204020204" charset="-122"/>
              </a:rPr>
              <a:t>建</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筑</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设</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备</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7.3  </a:t>
            </a:r>
            <a:r>
              <a:rPr lang="zh-CN" altLang="en-US" sz="1400" b="1" i="0">
                <a:latin typeface="微软雅黑" panose="020B0503020204020204" charset="-122"/>
                <a:ea typeface="微软雅黑" panose="020B0503020204020204" charset="-122"/>
                <a:cs typeface="微软雅黑" panose="020B0503020204020204" charset="-122"/>
              </a:rPr>
              <a:t>燃</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气</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7.3.1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住宅建筑燃气管道及设施应符合下列规定：</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1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燃气供气能力应满足所设燃具在正常工况下同时工作的要求；</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2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燃气管道及设施的设置应满足安全要求，并应根据住宅结构合理布置；</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3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燃气管道及设施不应设置在卧室，以及电梯井、通风道、排气道、暖气沟的竖井或沟槽内。</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7.3.2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住宅建筑采用管道供气方式时，应按每套住宅分别计量。</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燃气表的设置应便于使用、检修和保养，并应满足安全要求。</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7.3.3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设置燃具的房间应符合下列规定：</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1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房间室内净高不应低于</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2.20m,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且不应与卧室、兼起居室的卧室等直接连通；</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2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房间自然通风或强制通风，应满足燃气燃烧所需的空气量；</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3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与燃具贴邻的墙体、地面、台面等应为不燃材料，安装燃气热水器或燃气采暖热水炉的墙面或地面应能承受其荷载。</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7.3.4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使用燃气的住宅应设燃具的排烟及排气装置，并应符合下列规定：</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1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应能将燃气燃烧产生的烟气全部排至室外；</a:t>
            </a:r>
            <a:endParaRPr lang="en-US" altLang="zh-CN"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2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排烟及排气装置应有防倒烟措施，多台燃具的共用烟道应有防串烟措施；</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3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排烟及排气管不应穿过卧室；</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4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排烟口应设在烟气容易扩散的室外开放空间，且烟气不应回流至住宅建筑内或窜入相邻建筑物内；</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5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不应有因破损、连接不紧密等导致的漏烟现象；</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6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燃气灶不应与燃气热水器、燃气采暖热水炉共用排烟及排气装置。</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6028055" y="304165"/>
            <a:ext cx="5336540" cy="1572260"/>
          </a:xfrm>
          <a:prstGeom prst="rect">
            <a:avLst/>
          </a:prstGeom>
        </p:spPr>
        <p:txBody>
          <a:bodyPr wrap="square">
            <a:noAutofit/>
          </a:bodyPr>
          <a:p>
            <a:pPr indent="0" algn="l" fontAlgn="auto">
              <a:lnSpc>
                <a:spcPct val="150000"/>
              </a:lnSpc>
              <a:spcBef>
                <a:spcPct val="0"/>
              </a:spcBef>
              <a:spcAft>
                <a:spcPct val="0"/>
              </a:spcAft>
            </a:pPr>
            <a:r>
              <a:rPr lang="en-US" sz="1400" b="1" i="0">
                <a:latin typeface="微软雅黑" panose="020B0503020204020204" charset="-122"/>
                <a:ea typeface="微软雅黑" panose="020B0503020204020204" charset="-122"/>
                <a:cs typeface="微软雅黑" panose="020B0503020204020204" charset="-122"/>
              </a:rPr>
              <a:t> </a:t>
            </a:r>
            <a:endParaRPr 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7.4  </a:t>
            </a:r>
            <a:r>
              <a:rPr lang="zh-CN" altLang="en-US" sz="1400" b="1" i="0">
                <a:latin typeface="微软雅黑" panose="020B0503020204020204" charset="-122"/>
                <a:ea typeface="微软雅黑" panose="020B0503020204020204" charset="-122"/>
                <a:cs typeface="微软雅黑" panose="020B0503020204020204" charset="-122"/>
              </a:rPr>
              <a:t>电</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气</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7.4.1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住宅建筑应设供配电系统，并应按用电负荷等级供电。</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住宅建筑主要用电负荷等级不应低于表</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7.4.1</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的规定。</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6156325" y="1557338"/>
            <a:ext cx="5080000" cy="275590"/>
          </a:xfrm>
          <a:prstGeom prst="rect">
            <a:avLst/>
          </a:prstGeom>
        </p:spPr>
        <p:txBody>
          <a:bodyPr>
            <a:spAutoFit/>
          </a:bodyPr>
          <a:p>
            <a:pPr marL="928370" indent="0" algn="l" defTabSz="266700" eaLnBrk="0" fontAlgn="base">
              <a:spcBef>
                <a:spcPts val="300"/>
              </a:spcBef>
              <a:spcAft>
                <a:spcPct val="0"/>
              </a:spcAft>
            </a:pPr>
            <a:r>
              <a:rPr lang="zh-CN" altLang="en-US" sz="1200">
                <a:solidFill>
                  <a:srgbClr val="000000"/>
                </a:solidFill>
                <a:latin typeface="宋体" panose="02010600030101010101" pitchFamily="2" charset="-122"/>
                <a:ea typeface="宋体" panose="02010600030101010101" pitchFamily="2" charset="-122"/>
                <a:cs typeface="宋体" panose="02010600030101010101" pitchFamily="2" charset="-122"/>
              </a:rPr>
              <a:t>表</a:t>
            </a:r>
            <a:r>
              <a:rPr lang="en-US" altLang="zh-CN" sz="1200">
                <a:solidFill>
                  <a:srgbClr val="000000"/>
                </a:solidFill>
                <a:latin typeface="宋体" panose="02010600030101010101" pitchFamily="2" charset="-122"/>
                <a:ea typeface="宋体" panose="02010600030101010101" pitchFamily="2" charset="-122"/>
                <a:cs typeface="宋体" panose="02010600030101010101" pitchFamily="2" charset="-122"/>
              </a:rPr>
              <a:t>7.4.1 </a:t>
            </a:r>
            <a:r>
              <a:rPr lang="zh-CN" altLang="en-US" sz="1200">
                <a:solidFill>
                  <a:srgbClr val="000000"/>
                </a:solidFill>
                <a:latin typeface="宋体" panose="02010600030101010101" pitchFamily="2" charset="-122"/>
                <a:ea typeface="宋体" panose="02010600030101010101" pitchFamily="2" charset="-122"/>
                <a:cs typeface="宋体" panose="02010600030101010101" pitchFamily="2" charset="-122"/>
              </a:rPr>
              <a:t>住宅建筑主要用电负荷等级</a:t>
            </a:r>
            <a:endParaRPr lang="zh-CN" altLang="en-US" sz="120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6" name="表格 5"/>
          <p:cNvGraphicFramePr/>
          <p:nvPr>
            <p:custDataLst>
              <p:tags r:id="rId1"/>
            </p:custDataLst>
          </p:nvPr>
        </p:nvGraphicFramePr>
        <p:xfrm>
          <a:off x="6334760" y="1877060"/>
          <a:ext cx="4723765" cy="1397000"/>
        </p:xfrm>
        <a:graphic>
          <a:graphicData uri="http://schemas.openxmlformats.org/drawingml/2006/table">
            <a:tbl>
              <a:tblPr/>
              <a:tblGrid>
                <a:gridCol w="1070610"/>
                <a:gridCol w="2806700"/>
                <a:gridCol w="846455"/>
              </a:tblGrid>
              <a:tr h="226695">
                <a:tc>
                  <a:txBody>
                    <a:bodyPr/>
                    <a:p>
                      <a:pPr marL="66675" indent="0" algn="l" eaLnBrk="0" fontAlgn="base">
                        <a:spcBef>
                          <a:spcPts val="500"/>
                        </a:spcBef>
                        <a:spcAft>
                          <a:spcPct val="0"/>
                        </a:spcAft>
                      </a:pPr>
                      <a:r>
                        <a:rPr lang="zh-CN" sz="1000" b="1">
                          <a:solidFill>
                            <a:srgbClr val="000000"/>
                          </a:solidFill>
                          <a:latin typeface="宋体" panose="02010600030101010101" pitchFamily="2" charset="-122"/>
                          <a:ea typeface="宋体" panose="02010600030101010101" pitchFamily="2" charset="-122"/>
                        </a:rPr>
                        <a:t>住宅建筑高度</a:t>
                      </a:r>
                      <a:r>
                        <a:rPr lang="en-US" altLang="zh-CN" sz="1000" b="1">
                          <a:solidFill>
                            <a:srgbClr val="000000"/>
                          </a:solidFill>
                          <a:latin typeface="宋体" panose="02010600030101010101" pitchFamily="2" charset="-122"/>
                          <a:ea typeface="宋体" panose="02010600030101010101" pitchFamily="2" charset="-122"/>
                        </a:rPr>
                        <a:t>(H)</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814070" indent="0" algn="l" eaLnBrk="0" fontAlgn="base">
                        <a:spcBef>
                          <a:spcPts val="1200"/>
                        </a:spcBef>
                        <a:spcAft>
                          <a:spcPct val="0"/>
                        </a:spcAft>
                      </a:pPr>
                      <a:r>
                        <a:rPr lang="zh-CN" sz="1000" b="1">
                          <a:solidFill>
                            <a:srgbClr val="000000"/>
                          </a:solidFill>
                          <a:latin typeface="宋体" panose="02010600030101010101" pitchFamily="2" charset="-122"/>
                          <a:ea typeface="宋体" panose="02010600030101010101" pitchFamily="2" charset="-122"/>
                        </a:rPr>
                        <a:t>主要用电负荷名称</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l" eaLnBrk="0" fontAlgn="base">
                        <a:spcBef>
                          <a:spcPts val="600"/>
                        </a:spcBef>
                        <a:spcAft>
                          <a:spcPct val="0"/>
                        </a:spcAft>
                      </a:pPr>
                      <a:r>
                        <a:rPr lang="zh-CN" sz="1000" b="1">
                          <a:solidFill>
                            <a:srgbClr val="000000"/>
                          </a:solidFill>
                          <a:latin typeface="宋体" panose="02010600030101010101" pitchFamily="2" charset="-122"/>
                          <a:ea typeface="宋体" panose="02010600030101010101" pitchFamily="2" charset="-122"/>
                        </a:rPr>
                        <a:t>用电负荷等级</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39725">
                <a:tc rowSpan="2">
                  <a:txBody>
                    <a:bodyPr/>
                    <a:p>
                      <a:pPr marL="74930" indent="0" algn="l" eaLnBrk="0" fontAlgn="base">
                        <a:lnSpc>
                          <a:spcPct val="146000"/>
                        </a:lnSpc>
                        <a:spcBef>
                          <a:spcPct val="0"/>
                        </a:spcBef>
                        <a:spcAft>
                          <a:spcPct val="0"/>
                        </a:spcAft>
                      </a:pPr>
                      <a:r>
                        <a:rPr lang="en-US" altLang="zh-CN" sz="1000" b="1">
                          <a:solidFill>
                            <a:srgbClr val="000000"/>
                          </a:solidFill>
                          <a:latin typeface="Arial" panose="020B0604020202020204"/>
                          <a:ea typeface="Arial" panose="020B0604020202020204"/>
                        </a:rPr>
                        <a:t> </a:t>
                      </a:r>
                      <a:endParaRPr lang="en-US" altLang="zh-CN" sz="1000" b="1">
                        <a:solidFill>
                          <a:srgbClr val="000000"/>
                        </a:solidFill>
                        <a:latin typeface="Arial" panose="020B0604020202020204"/>
                        <a:ea typeface="Arial" panose="020B0604020202020204"/>
                      </a:endParaRPr>
                    </a:p>
                    <a:p>
                      <a:pPr marL="244475" indent="0" algn="l" eaLnBrk="0" fontAlgn="base">
                        <a:spcBef>
                          <a:spcPts val="200"/>
                        </a:spcBef>
                        <a:spcAft>
                          <a:spcPct val="0"/>
                        </a:spcAft>
                      </a:pPr>
                      <a:r>
                        <a:rPr lang="en-US" altLang="zh-CN" sz="1000" b="1">
                          <a:solidFill>
                            <a:srgbClr val="000000"/>
                          </a:solidFill>
                          <a:latin typeface="宋体" panose="02010600030101010101" pitchFamily="2" charset="-122"/>
                          <a:ea typeface="宋体" panose="02010600030101010101" pitchFamily="2" charset="-122"/>
                        </a:rPr>
                        <a:t>H&gt;54m</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8420" indent="106045" algn="l" eaLnBrk="0" fontAlgn="base">
                        <a:lnSpc>
                          <a:spcPct val="120000"/>
                        </a:lnSpc>
                        <a:spcBef>
                          <a:spcPts val="500"/>
                        </a:spcBef>
                        <a:spcAft>
                          <a:spcPct val="0"/>
                        </a:spcAft>
                      </a:pPr>
                      <a:r>
                        <a:rPr lang="zh-CN" sz="1000" b="1">
                          <a:solidFill>
                            <a:srgbClr val="000000"/>
                          </a:solidFill>
                          <a:latin typeface="宋体" panose="02010600030101010101" pitchFamily="2" charset="-122"/>
                          <a:ea typeface="宋体" panose="02010600030101010101" pitchFamily="2" charset="-122"/>
                        </a:rPr>
                        <a:t>航空障碍照明、智能化系统机房、安全防范系统、</a:t>
                      </a:r>
                      <a:r>
                        <a:rPr lang="zh-CN" altLang="en-US" sz="1000" b="1">
                          <a:solidFill>
                            <a:srgbClr val="000000"/>
                          </a:solidFill>
                          <a:latin typeface="宋体" panose="02010600030101010101" pitchFamily="2" charset="-122"/>
                          <a:ea typeface="宋体" panose="02010600030101010101" pitchFamily="2" charset="-122"/>
                        </a:rPr>
                        <a:t> </a:t>
                      </a:r>
                      <a:r>
                        <a:rPr lang="zh-CN" sz="1000" b="1">
                          <a:solidFill>
                            <a:srgbClr val="000000"/>
                          </a:solidFill>
                          <a:latin typeface="宋体" panose="02010600030101010101" pitchFamily="2" charset="-122"/>
                          <a:ea typeface="宋体" panose="02010600030101010101" pitchFamily="2" charset="-122"/>
                        </a:rPr>
                        <a:t>电梯、排水泵、生活给水泵、值班照明</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70180" indent="0" algn="l" eaLnBrk="0" fontAlgn="base">
                        <a:spcBef>
                          <a:spcPts val="1100"/>
                        </a:spcBef>
                        <a:spcAft>
                          <a:spcPct val="0"/>
                        </a:spcAft>
                      </a:pPr>
                      <a:r>
                        <a:rPr lang="zh-CN" sz="1000" b="1">
                          <a:solidFill>
                            <a:srgbClr val="000000"/>
                          </a:solidFill>
                          <a:latin typeface="宋体" panose="02010600030101010101" pitchFamily="2" charset="-122"/>
                          <a:ea typeface="宋体" panose="02010600030101010101" pitchFamily="2" charset="-122"/>
                        </a:rPr>
                        <a:t>一级</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006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marL="58420" indent="0" algn="l" eaLnBrk="0" fontAlgn="base">
                        <a:spcBef>
                          <a:spcPts val="400"/>
                        </a:spcBef>
                        <a:spcAft>
                          <a:spcPct val="0"/>
                        </a:spcAft>
                      </a:pPr>
                      <a:r>
                        <a:rPr lang="zh-CN" sz="1000" b="1">
                          <a:solidFill>
                            <a:srgbClr val="FF0000"/>
                          </a:solidFill>
                          <a:latin typeface="宋体" panose="02010600030101010101" pitchFamily="2" charset="-122"/>
                          <a:ea typeface="宋体" panose="02010600030101010101" pitchFamily="2" charset="-122"/>
                        </a:rPr>
                        <a:t>走道及楼梯照明</a:t>
                      </a:r>
                      <a:endParaRPr lang="zh-CN" sz="1000" b="1">
                        <a:solidFill>
                          <a:srgbClr val="FF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70180" indent="0" algn="l" eaLnBrk="0" fontAlgn="base">
                        <a:spcBef>
                          <a:spcPts val="400"/>
                        </a:spcBef>
                        <a:spcAft>
                          <a:spcPct val="0"/>
                        </a:spcAft>
                      </a:pPr>
                      <a:r>
                        <a:rPr lang="zh-CN" sz="1000" b="1">
                          <a:solidFill>
                            <a:srgbClr val="FF0000"/>
                          </a:solidFill>
                          <a:latin typeface="宋体" panose="02010600030101010101" pitchFamily="2" charset="-122"/>
                          <a:ea typeface="宋体" panose="02010600030101010101" pitchFamily="2" charset="-122"/>
                        </a:rPr>
                        <a:t>二级</a:t>
                      </a:r>
                      <a:endParaRPr lang="zh-CN" sz="1000" b="1">
                        <a:solidFill>
                          <a:srgbClr val="FF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410845">
                <a:tc>
                  <a:txBody>
                    <a:bodyPr/>
                    <a:p>
                      <a:pPr marL="117475" indent="0" algn="l" eaLnBrk="0" fontAlgn="base">
                        <a:spcBef>
                          <a:spcPts val="1200"/>
                        </a:spcBef>
                        <a:spcAft>
                          <a:spcPct val="0"/>
                        </a:spcAft>
                      </a:pPr>
                      <a:r>
                        <a:rPr lang="en-US" altLang="zh-CN" sz="1000" b="1">
                          <a:solidFill>
                            <a:srgbClr val="000000"/>
                          </a:solidFill>
                          <a:latin typeface="宋体" panose="02010600030101010101" pitchFamily="2" charset="-122"/>
                          <a:ea typeface="宋体" panose="02010600030101010101" pitchFamily="2" charset="-122"/>
                        </a:rPr>
                        <a:t>27m&lt;H≤54m</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8420" indent="106045" algn="l" eaLnBrk="0" fontAlgn="base">
                        <a:lnSpc>
                          <a:spcPct val="119000"/>
                        </a:lnSpc>
                        <a:spcBef>
                          <a:spcPts val="600"/>
                        </a:spcBef>
                        <a:spcAft>
                          <a:spcPct val="0"/>
                        </a:spcAft>
                      </a:pPr>
                      <a:r>
                        <a:rPr lang="zh-CN" sz="1000" b="1">
                          <a:solidFill>
                            <a:srgbClr val="000000"/>
                          </a:solidFill>
                          <a:latin typeface="宋体" panose="02010600030101010101" pitchFamily="2" charset="-122"/>
                          <a:ea typeface="宋体" panose="02010600030101010101" pitchFamily="2" charset="-122"/>
                        </a:rPr>
                        <a:t>智能化系统机房、安全防范系统、电梯、排水泵、</a:t>
                      </a:r>
                      <a:r>
                        <a:rPr lang="zh-CN" altLang="en-US" sz="1000" b="1">
                          <a:solidFill>
                            <a:srgbClr val="000000"/>
                          </a:solidFill>
                          <a:latin typeface="宋体" panose="02010600030101010101" pitchFamily="2" charset="-122"/>
                          <a:ea typeface="宋体" panose="02010600030101010101" pitchFamily="2" charset="-122"/>
                        </a:rPr>
                        <a:t> </a:t>
                      </a:r>
                      <a:r>
                        <a:rPr lang="zh-CN" sz="1000" b="1">
                          <a:solidFill>
                            <a:srgbClr val="000000"/>
                          </a:solidFill>
                          <a:latin typeface="宋体" panose="02010600030101010101" pitchFamily="2" charset="-122"/>
                          <a:ea typeface="宋体" panose="02010600030101010101" pitchFamily="2" charset="-122"/>
                        </a:rPr>
                        <a:t>生活给水泵、走道及楼梯照明、值班照明</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70180" indent="0" algn="l" eaLnBrk="0" fontAlgn="base">
                        <a:spcBef>
                          <a:spcPts val="1200"/>
                        </a:spcBef>
                        <a:spcAft>
                          <a:spcPct val="0"/>
                        </a:spcAft>
                      </a:pPr>
                      <a:r>
                        <a:rPr lang="zh-CN" sz="1000" b="1">
                          <a:solidFill>
                            <a:srgbClr val="000000"/>
                          </a:solidFill>
                          <a:latin typeface="宋体" panose="02010600030101010101" pitchFamily="2" charset="-122"/>
                          <a:ea typeface="宋体" panose="02010600030101010101" pitchFamily="2" charset="-122"/>
                        </a:rPr>
                        <a:t>二级</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93040">
                <a:tc>
                  <a:txBody>
                    <a:bodyPr/>
                    <a:p>
                      <a:pPr marL="320040" indent="0" algn="l" eaLnBrk="0" fontAlgn="base">
                        <a:lnSpc>
                          <a:spcPts val="545"/>
                        </a:lnSpc>
                        <a:spcBef>
                          <a:spcPts val="800"/>
                        </a:spcBef>
                        <a:spcAft>
                          <a:spcPct val="0"/>
                        </a:spcAft>
                      </a:pPr>
                      <a:r>
                        <a:rPr lang="en-US" altLang="zh-CN" sz="1000" b="1">
                          <a:solidFill>
                            <a:srgbClr val="000000"/>
                          </a:solidFill>
                          <a:latin typeface="宋体" panose="02010600030101010101" pitchFamily="2" charset="-122"/>
                          <a:ea typeface="宋体" panose="02010600030101010101" pitchFamily="2" charset="-122"/>
                        </a:rPr>
                        <a:t>—</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8420" indent="0" algn="l" eaLnBrk="0" fontAlgn="base">
                        <a:spcBef>
                          <a:spcPts val="300"/>
                        </a:spcBef>
                        <a:spcAft>
                          <a:spcPct val="0"/>
                        </a:spcAft>
                      </a:pPr>
                      <a:r>
                        <a:rPr lang="zh-CN" sz="1000" b="1">
                          <a:solidFill>
                            <a:srgbClr val="000000"/>
                          </a:solidFill>
                          <a:latin typeface="宋体" panose="02010600030101010101" pitchFamily="2" charset="-122"/>
                          <a:ea typeface="宋体" panose="02010600030101010101" pitchFamily="2" charset="-122"/>
                        </a:rPr>
                        <a:t>除上述一级负荷和二级负荷以外的用电负荷</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70180" indent="0" algn="l" eaLnBrk="0" fontAlgn="base">
                        <a:spcBef>
                          <a:spcPts val="300"/>
                        </a:spcBef>
                        <a:spcAft>
                          <a:spcPct val="0"/>
                        </a:spcAft>
                      </a:pPr>
                      <a:r>
                        <a:rPr lang="zh-CN" sz="1000" b="1">
                          <a:solidFill>
                            <a:srgbClr val="000000"/>
                          </a:solidFill>
                          <a:latin typeface="宋体" panose="02010600030101010101" pitchFamily="2" charset="-122"/>
                          <a:ea typeface="宋体" panose="02010600030101010101" pitchFamily="2" charset="-122"/>
                        </a:rPr>
                        <a:t>三级</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
        <p:nvSpPr>
          <p:cNvPr id="7" name="文本框 6"/>
          <p:cNvSpPr txBox="1"/>
          <p:nvPr/>
        </p:nvSpPr>
        <p:spPr>
          <a:xfrm>
            <a:off x="6052820" y="3313430"/>
            <a:ext cx="5336540" cy="3101340"/>
          </a:xfrm>
          <a:prstGeom prst="rect">
            <a:avLst/>
          </a:prstGeom>
        </p:spPr>
        <p:txBody>
          <a:bodyPr wrap="square">
            <a:noAutofit/>
          </a:bodyPr>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7.4.2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每套住宅应设电能表。电能表的设置位置应便于管理、安装、使用和检修。</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7.4.3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每套住宅应设家居配电箱，并应符合下列规定：</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1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家居配电箱应设同时断开相线和中性线且具有隔离功能的电源进线开关电器；电源配电回路应设短路和过负荷保护电器；电源插座回路均应加设剩余电流动作值不大于</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30mA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的剩余电流动作保护电器。</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2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保护电器单排布置的家居配电箱底边距离地面高度不应小于</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1.80m,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保护电器双排布置的家居配电箱底边距离地面高度</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不应小于</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1.60m,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家居配电箱的安装位置应便于使用和维修维护。</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3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家居配电箱的进出电源线应选用</a:t>
            </a:r>
            <a:r>
              <a:rPr lang="zh-CN" altLang="en-US" sz="1200" b="1" i="0">
                <a:solidFill>
                  <a:srgbClr val="FF0000"/>
                </a:solidFill>
                <a:latin typeface="微软雅黑" panose="020B0503020204020204" charset="-122"/>
                <a:ea typeface="微软雅黑" panose="020B0503020204020204" charset="-122"/>
                <a:cs typeface="微软雅黑" panose="020B0503020204020204" charset="-122"/>
              </a:rPr>
              <a:t>铜材质导体，电源进线的横截面面积不应小于10mm²。</a:t>
            </a:r>
            <a:endParaRPr lang="zh-CN" altLang="en-US" sz="1200" b="1" i="0">
              <a:solidFill>
                <a:srgbClr val="FF0000"/>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981700" y="752475"/>
            <a:ext cx="5807710" cy="5492750"/>
          </a:xfrm>
          <a:prstGeom prst="rect">
            <a:avLst/>
          </a:prstGeom>
        </p:spPr>
        <p:txBody>
          <a:bodyPr wrap="square">
            <a:spAutoFit/>
          </a:bodyPr>
          <a:p>
            <a:pPr indent="0" algn="l" fontAlgn="auto">
              <a:lnSpc>
                <a:spcPct val="150000"/>
              </a:lnSpc>
              <a:spcBef>
                <a:spcPct val="0"/>
              </a:spcBef>
              <a:spcAft>
                <a:spcPct val="0"/>
              </a:spcAft>
            </a:pPr>
            <a:r>
              <a:rPr lang="en-US" altLang="zh-CN" sz="1400" b="0" i="0">
                <a:latin typeface="微软雅黑" panose="020B0503020204020204" charset="-122"/>
                <a:ea typeface="微软雅黑" panose="020B0503020204020204" charset="-122"/>
                <a:cs typeface="微软雅黑" panose="020B0503020204020204" charset="-122"/>
              </a:rPr>
              <a:t>《</a:t>
            </a:r>
            <a:r>
              <a:rPr lang="zh-CN" altLang="en-US" sz="1400" b="0" i="0">
                <a:latin typeface="微软雅黑" panose="020B0503020204020204" charset="-122"/>
                <a:ea typeface="微软雅黑" panose="020B0503020204020204" charset="-122"/>
                <a:cs typeface="微软雅黑" panose="020B0503020204020204" charset="-122"/>
              </a:rPr>
              <a:t>住宅项目规范</a:t>
            </a:r>
            <a:r>
              <a:rPr lang="en-US" altLang="zh-CN" sz="1400" b="0" i="0">
                <a:latin typeface="微软雅黑" panose="020B0503020204020204" charset="-122"/>
                <a:ea typeface="微软雅黑" panose="020B0503020204020204" charset="-122"/>
                <a:cs typeface="微软雅黑" panose="020B0503020204020204" charset="-122"/>
              </a:rPr>
              <a:t>》</a:t>
            </a:r>
            <a:r>
              <a:rPr lang="zh-CN" altLang="en-US" sz="1400" b="0" i="0">
                <a:latin typeface="微软雅黑" panose="020B0503020204020204" charset="-122"/>
                <a:ea typeface="微软雅黑" panose="020B0503020204020204" charset="-122"/>
                <a:cs typeface="微软雅黑" panose="020B0503020204020204" charset="-122"/>
              </a:rPr>
              <a:t>为国家标准，编号为</a:t>
            </a:r>
            <a:r>
              <a:rPr lang="en-US" altLang="zh-CN" sz="1400" b="1" i="0">
                <a:solidFill>
                  <a:srgbClr val="FF0000"/>
                </a:solidFill>
                <a:latin typeface="微软雅黑" panose="020B0503020204020204" charset="-122"/>
                <a:ea typeface="微软雅黑" panose="020B0503020204020204" charset="-122"/>
                <a:cs typeface="微软雅黑" panose="020B0503020204020204" charset="-122"/>
              </a:rPr>
              <a:t>GB 55</a:t>
            </a:r>
            <a:r>
              <a:rPr lang="en-US" altLang="zh-CN" sz="1400" b="0" i="0">
                <a:latin typeface="微软雅黑" panose="020B0503020204020204" charset="-122"/>
                <a:ea typeface="微软雅黑" panose="020B0503020204020204" charset="-122"/>
                <a:cs typeface="微软雅黑" panose="020B0503020204020204" charset="-122"/>
              </a:rPr>
              <a:t>038-2025</a:t>
            </a:r>
            <a:r>
              <a:rPr lang="zh-CN" altLang="en-US" sz="1400" b="0" i="0">
                <a:latin typeface="微软雅黑" panose="020B0503020204020204" charset="-122"/>
                <a:ea typeface="微软雅黑" panose="020B0503020204020204" charset="-122"/>
                <a:cs typeface="微软雅黑" panose="020B0503020204020204" charset="-122"/>
              </a:rPr>
              <a:t>，</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400" b="1" i="0">
                <a:latin typeface="微软雅黑" panose="020B0503020204020204" charset="-122"/>
                <a:ea typeface="微软雅黑" panose="020B0503020204020204" charset="-122"/>
                <a:cs typeface="微软雅黑" panose="020B0503020204020204" charset="-122"/>
              </a:rPr>
              <a:t>自</a:t>
            </a:r>
            <a:r>
              <a:rPr lang="en-US" altLang="zh-CN" sz="1400" b="1" i="0">
                <a:latin typeface="微软雅黑" panose="020B0503020204020204" charset="-122"/>
                <a:ea typeface="微软雅黑" panose="020B0503020204020204" charset="-122"/>
                <a:cs typeface="微软雅黑" panose="020B0503020204020204" charset="-122"/>
              </a:rPr>
              <a:t>2025</a:t>
            </a:r>
            <a:r>
              <a:rPr lang="zh-CN" altLang="en-US" sz="1400" b="1" i="0">
                <a:latin typeface="微软雅黑" panose="020B0503020204020204" charset="-122"/>
                <a:ea typeface="微软雅黑" panose="020B0503020204020204" charset="-122"/>
                <a:cs typeface="微软雅黑" panose="020B0503020204020204" charset="-122"/>
              </a:rPr>
              <a:t>年</a:t>
            </a:r>
            <a:r>
              <a:rPr lang="en-US" altLang="zh-CN" sz="1400" b="1" i="0">
                <a:latin typeface="微软雅黑" panose="020B0503020204020204" charset="-122"/>
                <a:ea typeface="微软雅黑" panose="020B0503020204020204" charset="-122"/>
                <a:cs typeface="微软雅黑" panose="020B0503020204020204" charset="-122"/>
              </a:rPr>
              <a:t>5</a:t>
            </a:r>
            <a:r>
              <a:rPr lang="zh-CN" altLang="en-US" sz="1400" b="1" i="0">
                <a:latin typeface="微软雅黑" panose="020B0503020204020204" charset="-122"/>
                <a:ea typeface="微软雅黑" panose="020B0503020204020204" charset="-122"/>
                <a:cs typeface="微软雅黑" panose="020B0503020204020204" charset="-122"/>
              </a:rPr>
              <a:t>月</a:t>
            </a:r>
            <a:r>
              <a:rPr lang="en-US" altLang="zh-CN" sz="1400" b="1" i="0">
                <a:latin typeface="微软雅黑" panose="020B0503020204020204" charset="-122"/>
                <a:ea typeface="微软雅黑" panose="020B0503020204020204" charset="-122"/>
                <a:cs typeface="微软雅黑" panose="020B0503020204020204" charset="-122"/>
              </a:rPr>
              <a:t>1</a:t>
            </a:r>
            <a:r>
              <a:rPr lang="zh-CN" altLang="en-US" sz="1400" b="1" i="0">
                <a:latin typeface="微软雅黑" panose="020B0503020204020204" charset="-122"/>
                <a:ea typeface="微软雅黑" panose="020B0503020204020204" charset="-122"/>
                <a:cs typeface="微软雅黑" panose="020B0503020204020204" charset="-122"/>
              </a:rPr>
              <a:t>日起实施</a:t>
            </a:r>
            <a:r>
              <a:rPr lang="zh-CN" altLang="en-US" sz="1400" b="0" i="0">
                <a:latin typeface="微软雅黑" panose="020B0503020204020204" charset="-122"/>
                <a:ea typeface="微软雅黑" panose="020B0503020204020204" charset="-122"/>
                <a:cs typeface="微软雅黑" panose="020B0503020204020204" charset="-122"/>
              </a:rPr>
              <a:t>。</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400" b="0" i="0">
                <a:latin typeface="微软雅黑" panose="020B0503020204020204" charset="-122"/>
                <a:ea typeface="微软雅黑" panose="020B0503020204020204" charset="-122"/>
                <a:cs typeface="微软雅黑" panose="020B0503020204020204" charset="-122"/>
              </a:rPr>
              <a:t>本规范为</a:t>
            </a:r>
            <a:r>
              <a:rPr lang="zh-CN" altLang="en-US" sz="1400" b="1" i="0">
                <a:solidFill>
                  <a:srgbClr val="FF2941"/>
                </a:solidFill>
                <a:latin typeface="微软雅黑" panose="020B0503020204020204" charset="-122"/>
                <a:ea typeface="微软雅黑" panose="020B0503020204020204" charset="-122"/>
                <a:cs typeface="微软雅黑" panose="020B0503020204020204" charset="-122"/>
              </a:rPr>
              <a:t>强制性</a:t>
            </a:r>
            <a:r>
              <a:rPr lang="zh-CN" altLang="en-US" sz="1400" i="0">
                <a:latin typeface="微软雅黑" panose="020B0503020204020204" charset="-122"/>
                <a:ea typeface="微软雅黑" panose="020B0503020204020204" charset="-122"/>
                <a:cs typeface="微软雅黑" panose="020B0503020204020204" charset="-122"/>
              </a:rPr>
              <a:t>工程建设规范</a:t>
            </a:r>
            <a:r>
              <a:rPr lang="zh-CN" altLang="en-US" sz="1400" b="0" i="0">
                <a:latin typeface="微软雅黑" panose="020B0503020204020204" charset="-122"/>
                <a:ea typeface="微软雅黑" panose="020B0503020204020204" charset="-122"/>
                <a:cs typeface="微软雅黑" panose="020B0503020204020204" charset="-122"/>
              </a:rPr>
              <a:t>，</a:t>
            </a:r>
            <a:r>
              <a:rPr lang="zh-CN" altLang="en-US" sz="1400" b="1" i="0">
                <a:solidFill>
                  <a:srgbClr val="FF2941"/>
                </a:solidFill>
                <a:latin typeface="微软雅黑" panose="020B0503020204020204" charset="-122"/>
                <a:ea typeface="微软雅黑" panose="020B0503020204020204" charset="-122"/>
                <a:cs typeface="微软雅黑" panose="020B0503020204020204" charset="-122"/>
              </a:rPr>
              <a:t>全部条文</a:t>
            </a:r>
            <a:r>
              <a:rPr lang="zh-CN" altLang="en-US" sz="1400" b="1" i="0">
                <a:solidFill>
                  <a:srgbClr val="FF2941"/>
                </a:solidFill>
                <a:highlight>
                  <a:srgbClr val="FFFF00"/>
                </a:highlight>
                <a:latin typeface="微软雅黑" panose="020B0503020204020204" charset="-122"/>
                <a:ea typeface="微软雅黑" panose="020B0503020204020204" charset="-122"/>
                <a:cs typeface="微软雅黑" panose="020B0503020204020204" charset="-122"/>
              </a:rPr>
              <a:t>必须</a:t>
            </a:r>
            <a:r>
              <a:rPr lang="zh-CN" altLang="en-US" sz="1400" b="1" i="0">
                <a:solidFill>
                  <a:srgbClr val="FF2941"/>
                </a:solidFill>
                <a:latin typeface="微软雅黑" panose="020B0503020204020204" charset="-122"/>
                <a:ea typeface="微软雅黑" panose="020B0503020204020204" charset="-122"/>
                <a:cs typeface="微软雅黑" panose="020B0503020204020204" charset="-122"/>
              </a:rPr>
              <a:t>严格执行</a:t>
            </a:r>
            <a:r>
              <a:rPr lang="zh-CN" altLang="en-US" sz="1400" b="0" i="0">
                <a:latin typeface="微软雅黑" panose="020B0503020204020204" charset="-122"/>
                <a:ea typeface="微软雅黑" panose="020B0503020204020204" charset="-122"/>
                <a:cs typeface="微软雅黑" panose="020B0503020204020204" charset="-122"/>
              </a:rPr>
              <a:t>。</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400" b="1" i="0">
                <a:solidFill>
                  <a:srgbClr val="0080FF"/>
                </a:solidFill>
                <a:latin typeface="微软雅黑" panose="020B0503020204020204" charset="-122"/>
                <a:ea typeface="微软雅黑" panose="020B0503020204020204" charset="-122"/>
                <a:cs typeface="微软雅黑" panose="020B0503020204020204" charset="-122"/>
              </a:rPr>
              <a:t>现行工程建设标准中有关规定与本规范不一致的，以本规范的规定为准</a:t>
            </a:r>
            <a:r>
              <a:rPr lang="zh-CN" altLang="en-US" sz="1400" b="0" i="0">
                <a:latin typeface="微软雅黑" panose="020B0503020204020204" charset="-122"/>
                <a:ea typeface="微软雅黑" panose="020B0503020204020204" charset="-122"/>
                <a:cs typeface="微软雅黑" panose="020B0503020204020204" charset="-122"/>
              </a:rPr>
              <a:t>。</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ct val="0"/>
              </a:spcBef>
              <a:spcAft>
                <a:spcPct val="0"/>
              </a:spcAft>
            </a:pPr>
            <a:r>
              <a:rPr lang="zh-CN" altLang="en-US" sz="1400" b="0" i="0">
                <a:latin typeface="微软雅黑" panose="020B0503020204020204" charset="-122"/>
                <a:ea typeface="微软雅黑" panose="020B0503020204020204" charset="-122"/>
                <a:cs typeface="微软雅黑" panose="020B0503020204020204" charset="-122"/>
              </a:rPr>
              <a:t>现行国家标准</a:t>
            </a:r>
            <a:r>
              <a:rPr lang="en-US" altLang="zh-CN" sz="1400" b="0" i="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400" b="0" i="0">
                <a:solidFill>
                  <a:srgbClr val="FF0000"/>
                </a:solidFill>
                <a:latin typeface="微软雅黑" panose="020B0503020204020204" charset="-122"/>
                <a:ea typeface="微软雅黑" panose="020B0503020204020204" charset="-122"/>
                <a:cs typeface="微软雅黑" panose="020B0503020204020204" charset="-122"/>
              </a:rPr>
              <a:t>住宅建筑规范</a:t>
            </a:r>
            <a:r>
              <a:rPr lang="en-US" altLang="zh-CN" sz="1400" b="0" i="0">
                <a:solidFill>
                  <a:srgbClr val="FF0000"/>
                </a:solidFill>
                <a:latin typeface="微软雅黑" panose="020B0503020204020204" charset="-122"/>
                <a:ea typeface="微软雅黑" panose="020B0503020204020204" charset="-122"/>
                <a:cs typeface="微软雅黑" panose="020B0503020204020204" charset="-122"/>
              </a:rPr>
              <a:t>》</a:t>
            </a:r>
            <a:r>
              <a:rPr lang="en-US" altLang="zh-CN" sz="1400" b="1" i="0">
                <a:solidFill>
                  <a:srgbClr val="FF0000"/>
                </a:solidFill>
                <a:latin typeface="微软雅黑" panose="020B0503020204020204" charset="-122"/>
                <a:ea typeface="微软雅黑" panose="020B0503020204020204" charset="-122"/>
                <a:cs typeface="微软雅黑" panose="020B0503020204020204" charset="-122"/>
              </a:rPr>
              <a:t>GB 50</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rPr>
              <a:t>368-2005</a:t>
            </a:r>
            <a:r>
              <a:rPr lang="zh-CN" altLang="en-US" sz="1400" b="0" i="0">
                <a:latin typeface="微软雅黑" panose="020B0503020204020204" charset="-122"/>
                <a:ea typeface="微软雅黑" panose="020B0503020204020204" charset="-122"/>
                <a:cs typeface="微软雅黑" panose="020B0503020204020204" charset="-122"/>
              </a:rPr>
              <a:t>和下列现行工程建设标准相关强制性条文同时废止。</a:t>
            </a:r>
            <a:br>
              <a:rPr lang="zh-CN" altLang="en-US" sz="1400" b="0" i="0">
                <a:latin typeface="微软雅黑" panose="020B0503020204020204" charset="-122"/>
                <a:ea typeface="微软雅黑" panose="020B0503020204020204" charset="-122"/>
                <a:cs typeface="微软雅黑" panose="020B0503020204020204" charset="-122"/>
              </a:rPr>
            </a:b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ct val="0"/>
              </a:spcBef>
              <a:spcAft>
                <a:spcPct val="0"/>
              </a:spcAft>
            </a:pP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一、《建筑采光设计标准》</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GB 50033-2013</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第</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4.0.1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条。</a:t>
            </a: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ct val="0"/>
              </a:spcBef>
              <a:spcAft>
                <a:spcPct val="0"/>
              </a:spcAft>
            </a:pP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二、《住宅设计规范》</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GB 50096-2011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第</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5.1.1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5.3.3</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5.4.4</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5.5.2</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5.5.3</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5.6.2</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5.6.3</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5.8.1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6.1.1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6.1.2</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6.1.3</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6.2.1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6.2.2</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6.2.3</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6.2.4</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6.2.5</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6.3.1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6.3.2</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6.3.5</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6.4.1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6.4.7</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6.5.2</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6.6.1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6.6.3</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6.7.1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6.9.1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6.9.6</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6.10.1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6.10.4</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7.1.1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7.1.3</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7.2.1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7.3.2</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8.1.1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8.1.2</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8.1.3</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8.1.4</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3</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4</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8.1.7</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8.2.1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8.2.2</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8.2.6</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8.2.10</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8.2.11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8.2.12</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8.3.3</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8.3.6</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8.4.1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8.4.3</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8.4.4</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8.5.3</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8.7.3</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8.7.4</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8.7.5</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8.7.9</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条（款）。</a:t>
            </a: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ct val="0"/>
              </a:spcBef>
              <a:spcAft>
                <a:spcPct val="0"/>
              </a:spcAft>
            </a:pP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三、《民用建筑隔声设计规范》</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GB 50118-2010</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第</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4.2.1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4.2.2</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4.2.5</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条。</a:t>
            </a: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ct val="0"/>
              </a:spcBef>
              <a:spcAft>
                <a:spcPct val="0"/>
              </a:spcAft>
            </a:pP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四、《住宅装饰装修工程施工规范》</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GB 50327-2001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第</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3.1.3</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3.1.7</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3.2.2</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4.1.1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4.3.4</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4.3.6</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4.3.7</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10.1.6</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条。</a:t>
            </a: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ct val="0"/>
              </a:spcBef>
              <a:spcAft>
                <a:spcPct val="0"/>
              </a:spcAft>
            </a:pP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五、《住宅信报箱工程技术规范》</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GB 50631-2010</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第</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1.0.3</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3.0.1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条。</a:t>
            </a: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ct val="0"/>
              </a:spcBef>
              <a:spcAft>
                <a:spcPct val="0"/>
              </a:spcAft>
            </a:pP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六、《住宅建筑电气设计规范》</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JGJ 242-2011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第</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4.3.2</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8.4.3</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10.1.1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10.1.2</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条。</a:t>
            </a: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ct val="0"/>
              </a:spcBef>
              <a:spcAft>
                <a:spcPct val="0"/>
              </a:spcAft>
            </a:pP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七、《住宅室内装饰装修设计规范》</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JGJ 367-2015</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第</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3.0.4</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3.0.7</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条。</a:t>
            </a: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ct val="0"/>
              </a:spcBef>
              <a:spcAft>
                <a:spcPct val="0"/>
              </a:spcAft>
            </a:pP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八、《城市居住区热环境设计标准》</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JGJ 286-2013</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第</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4.1.1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4.2.1</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条。</a:t>
            </a: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ct val="0"/>
              </a:spcBef>
              <a:spcAft>
                <a:spcPct val="0"/>
              </a:spcAft>
            </a:pP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ct val="0"/>
              </a:spcBef>
              <a:spcAft>
                <a:spcPct val="0"/>
              </a:spcAft>
            </a:pP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本规范在住房城乡建设部门户网站（</a:t>
            </a:r>
            <a:r>
              <a:rPr lang="en-US" altLang="zh-CN"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www.mohurd.gov.cn</a:t>
            </a:r>
            <a:r>
              <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rPr>
              <a:t>）公开，并由住房城乡建设部标准定额研究所组织中国建筑出版传媒有限公司出版发行。</a:t>
            </a: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pic>
        <p:nvPicPr>
          <p:cNvPr id="9" name="图片 8" descr="QQ_1744537348072"/>
          <p:cNvPicPr>
            <a:picLocks noChangeAspect="1"/>
          </p:cNvPicPr>
          <p:nvPr/>
        </p:nvPicPr>
        <p:blipFill>
          <a:blip r:embed="rId1"/>
          <a:stretch>
            <a:fillRect/>
          </a:stretch>
        </p:blipFill>
        <p:spPr>
          <a:xfrm>
            <a:off x="638810" y="0"/>
            <a:ext cx="5076190" cy="6858000"/>
          </a:xfrm>
          <a:prstGeom prst="rect">
            <a:avLst/>
          </a:prstGeom>
        </p:spPr>
      </p:pic>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87045" y="304165"/>
            <a:ext cx="5451475" cy="2835275"/>
          </a:xfrm>
          <a:prstGeom prst="rect">
            <a:avLst/>
          </a:prstGeom>
        </p:spPr>
        <p:txBody>
          <a:bodyPr wrap="square">
            <a:noAutofit/>
          </a:bodyPr>
          <a:p>
            <a:pPr indent="0" algn="ctr" fontAlgn="auto">
              <a:lnSpc>
                <a:spcPct val="150000"/>
              </a:lnSpc>
              <a:spcBef>
                <a:spcPct val="0"/>
              </a:spcBef>
              <a:spcAft>
                <a:spcPct val="0"/>
              </a:spcAft>
            </a:pPr>
            <a:r>
              <a:rPr lang="en-US" sz="1400" b="1" i="0">
                <a:latin typeface="微软雅黑" panose="020B0503020204020204" charset="-122"/>
                <a:ea typeface="微软雅黑" panose="020B0503020204020204" charset="-122"/>
                <a:cs typeface="微软雅黑" panose="020B0503020204020204" charset="-122"/>
              </a:rPr>
              <a:t>7  </a:t>
            </a:r>
            <a:r>
              <a:rPr lang="zh-CN" altLang="en-US" sz="1400" b="1" i="0">
                <a:latin typeface="微软雅黑" panose="020B0503020204020204" charset="-122"/>
                <a:ea typeface="微软雅黑" panose="020B0503020204020204" charset="-122"/>
                <a:cs typeface="微软雅黑" panose="020B0503020204020204" charset="-122"/>
              </a:rPr>
              <a:t>建</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筑</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设</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备</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7.</a:t>
            </a:r>
            <a:r>
              <a:rPr lang="en-US" altLang="zh-CN" sz="1400" b="1">
                <a:latin typeface="微软雅黑" panose="020B0503020204020204" charset="-122"/>
                <a:ea typeface="微软雅黑" panose="020B0503020204020204" charset="-122"/>
                <a:cs typeface="微软雅黑" panose="020B0503020204020204" charset="-122"/>
                <a:sym typeface="+mn-ea"/>
              </a:rPr>
              <a:t>4  </a:t>
            </a:r>
            <a:r>
              <a:rPr lang="zh-CN" altLang="en-US" sz="1400" b="1">
                <a:latin typeface="微软雅黑" panose="020B0503020204020204" charset="-122"/>
                <a:ea typeface="微软雅黑" panose="020B0503020204020204" charset="-122"/>
                <a:cs typeface="微软雅黑" panose="020B0503020204020204" charset="-122"/>
                <a:sym typeface="+mn-ea"/>
              </a:rPr>
              <a:t>电</a:t>
            </a:r>
            <a:r>
              <a:rPr lang="en-US" altLang="zh-CN" sz="1400" b="1">
                <a:latin typeface="微软雅黑" panose="020B0503020204020204" charset="-122"/>
                <a:ea typeface="微软雅黑" panose="020B0503020204020204" charset="-122"/>
                <a:cs typeface="微软雅黑" panose="020B0503020204020204" charset="-122"/>
                <a:sym typeface="+mn-ea"/>
              </a:rPr>
              <a:t>    </a:t>
            </a:r>
            <a:r>
              <a:rPr lang="zh-CN" altLang="en-US" sz="1400" b="1">
                <a:latin typeface="微软雅黑" panose="020B0503020204020204" charset="-122"/>
                <a:ea typeface="微软雅黑" panose="020B0503020204020204" charset="-122"/>
                <a:cs typeface="微软雅黑" panose="020B0503020204020204" charset="-122"/>
                <a:sym typeface="+mn-ea"/>
              </a:rPr>
              <a:t>气</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7.4.4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a:t>
            </a:r>
            <a:r>
              <a:rPr lang="zh-CN" altLang="en-US" sz="1200" b="0" i="0">
                <a:solidFill>
                  <a:srgbClr val="FF0000"/>
                </a:solidFill>
                <a:latin typeface="微软雅黑" panose="020B0503020204020204" charset="-122"/>
                <a:ea typeface="微软雅黑" panose="020B0503020204020204" charset="-122"/>
                <a:cs typeface="微软雅黑" panose="020B0503020204020204" charset="-122"/>
              </a:rPr>
              <a:t>照明</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回路、</a:t>
            </a:r>
            <a:r>
              <a:rPr lang="zh-CN" altLang="en-US" sz="1200" b="0" i="0">
                <a:solidFill>
                  <a:srgbClr val="FF0000"/>
                </a:solidFill>
                <a:latin typeface="微软雅黑" panose="020B0503020204020204" charset="-122"/>
                <a:ea typeface="微软雅黑" panose="020B0503020204020204" charset="-122"/>
                <a:cs typeface="微软雅黑" panose="020B0503020204020204" charset="-122"/>
              </a:rPr>
              <a:t>空调电源插座</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回路、</a:t>
            </a:r>
            <a:r>
              <a:rPr lang="zh-CN" altLang="en-US" sz="1200" b="0" i="0">
                <a:solidFill>
                  <a:srgbClr val="FF0000"/>
                </a:solidFill>
                <a:latin typeface="微软雅黑" panose="020B0503020204020204" charset="-122"/>
                <a:ea typeface="微软雅黑" panose="020B0503020204020204" charset="-122"/>
                <a:cs typeface="微软雅黑" panose="020B0503020204020204" charset="-122"/>
              </a:rPr>
              <a:t>电热水器等</a:t>
            </a:r>
            <a:r>
              <a:rPr lang="en-US" altLang="zh-CN" sz="1200" b="0" i="0">
                <a:solidFill>
                  <a:srgbClr val="FF0000"/>
                </a:solidFill>
                <a:latin typeface="微软雅黑" panose="020B0503020204020204" charset="-122"/>
                <a:ea typeface="微软雅黑" panose="020B0503020204020204" charset="-122"/>
                <a:cs typeface="微软雅黑" panose="020B0503020204020204" charset="-122"/>
              </a:rPr>
              <a:t>2kW</a:t>
            </a:r>
            <a:r>
              <a:rPr lang="zh-CN" altLang="en-US" sz="1200" b="0" i="0">
                <a:solidFill>
                  <a:srgbClr val="FF0000"/>
                </a:solidFill>
                <a:latin typeface="微软雅黑" panose="020B0503020204020204" charset="-122"/>
                <a:ea typeface="微软雅黑" panose="020B0503020204020204" charset="-122"/>
                <a:cs typeface="微软雅黑" panose="020B0503020204020204" charset="-122"/>
              </a:rPr>
              <a:t>及以上的用电设备</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回路、</a:t>
            </a:r>
            <a:r>
              <a:rPr lang="zh-CN" altLang="en-US" sz="1200" b="0" i="0">
                <a:solidFill>
                  <a:srgbClr val="FF0000"/>
                </a:solidFill>
                <a:latin typeface="微软雅黑" panose="020B0503020204020204" charset="-122"/>
                <a:ea typeface="微软雅黑" panose="020B0503020204020204" charset="-122"/>
                <a:cs typeface="微软雅黑" panose="020B0503020204020204" charset="-122"/>
              </a:rPr>
              <a:t>厨房内的电源插座</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回路、</a:t>
            </a:r>
            <a:r>
              <a:rPr lang="zh-CN" altLang="en-US" sz="1200" b="0" i="0">
                <a:solidFill>
                  <a:srgbClr val="FF0000"/>
                </a:solidFill>
                <a:latin typeface="微软雅黑" panose="020B0503020204020204" charset="-122"/>
                <a:ea typeface="微软雅黑" panose="020B0503020204020204" charset="-122"/>
                <a:cs typeface="微软雅黑" panose="020B0503020204020204" charset="-122"/>
              </a:rPr>
              <a:t>其他功能用房的电源插座</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回路应分别设置。</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7.4.5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住宅的电源插座均应采用安全型插座，卫生间设置的电源插座尚应加设防止水溅的措施。每套住宅电源插座的设置要求和数量应符合表</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7.4.5</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的规定，布置洗衣机、冰箱、排油烟机、排风机、电</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燃气热水器、空调器处，尚应加设</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1</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个专用单相三孔电源插座。</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6017895" y="304165"/>
            <a:ext cx="5519420" cy="4477385"/>
          </a:xfrm>
          <a:prstGeom prst="rect">
            <a:avLst/>
          </a:prstGeom>
        </p:spPr>
        <p:txBody>
          <a:bodyPr wrap="square">
            <a:noAutofit/>
          </a:bodyPr>
          <a:p>
            <a:pPr indent="0" algn="l" fontAlgn="auto">
              <a:lnSpc>
                <a:spcPct val="150000"/>
              </a:lnSpc>
              <a:spcBef>
                <a:spcPct val="0"/>
              </a:spcBef>
              <a:spcAft>
                <a:spcPct val="0"/>
              </a:spcAft>
            </a:pPr>
            <a:r>
              <a:rPr lang="en-US" sz="1400" b="1" i="0">
                <a:latin typeface="微软雅黑" panose="020B0503020204020204" charset="-122"/>
                <a:ea typeface="微软雅黑" panose="020B0503020204020204" charset="-122"/>
                <a:cs typeface="微软雅黑" panose="020B0503020204020204" charset="-122"/>
              </a:rPr>
              <a:t> </a:t>
            </a:r>
            <a:endParaRPr 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7.5  </a:t>
            </a:r>
            <a:r>
              <a:rPr lang="zh-CN" altLang="en-US" sz="1400" b="1" i="0">
                <a:latin typeface="微软雅黑" panose="020B0503020204020204" charset="-122"/>
                <a:ea typeface="微软雅黑" panose="020B0503020204020204" charset="-122"/>
                <a:cs typeface="微软雅黑" panose="020B0503020204020204" charset="-122"/>
              </a:rPr>
              <a:t>智</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能</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化</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7.5.1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住宅建筑应设通信系统。在公用电信网络已实现光纤传输的地区，住宅建筑的通信设施应采用光缆到户方式。</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7.5.2  </a:t>
            </a:r>
            <a:r>
              <a:rPr lang="zh-CN" altLang="en-US" sz="1200" b="0" i="0">
                <a:solidFill>
                  <a:srgbClr val="FF0000"/>
                </a:solidFill>
                <a:latin typeface="微软雅黑" panose="020B0503020204020204" charset="-122"/>
                <a:ea typeface="微软雅黑" panose="020B0503020204020204" charset="-122"/>
                <a:cs typeface="微软雅黑" panose="020B0503020204020204" charset="-122"/>
              </a:rPr>
              <a:t>公共移动通信信号应能覆盖至住宅建筑的公共空间和电梯轿厢内。</a:t>
            </a:r>
            <a:endParaRPr lang="zh-CN" altLang="en-US" sz="1200" b="0" i="0">
              <a:solidFill>
                <a:srgbClr val="FF0000"/>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200" b="0" i="0">
                <a:solidFill>
                  <a:srgbClr val="FF0000"/>
                </a:solidFill>
                <a:latin typeface="微软雅黑" panose="020B0503020204020204" charset="-122"/>
                <a:ea typeface="微软雅黑" panose="020B0503020204020204" charset="-122"/>
                <a:cs typeface="微软雅黑" panose="020B0503020204020204" charset="-122"/>
              </a:rPr>
              <a:t> </a:t>
            </a:r>
            <a:r>
              <a:rPr lang="en-US" altLang="zh-CN" sz="1200" b="0" i="0">
                <a:solidFill>
                  <a:srgbClr val="FF0000"/>
                </a:solidFill>
                <a:latin typeface="微软雅黑" panose="020B0503020204020204" charset="-122"/>
                <a:ea typeface="微软雅黑" panose="020B0503020204020204" charset="-122"/>
                <a:cs typeface="微软雅黑" panose="020B0503020204020204" charset="-122"/>
              </a:rPr>
              <a:t>     </a:t>
            </a:r>
            <a:r>
              <a:rPr lang="zh-CN" altLang="en-US" sz="1200" b="0" i="0" u="sng">
                <a:solidFill>
                  <a:schemeClr val="accent1"/>
                </a:solidFill>
                <a:latin typeface="微软雅黑" panose="020B0503020204020204" charset="-122"/>
                <a:ea typeface="微软雅黑" panose="020B0503020204020204" charset="-122"/>
                <a:cs typeface="微软雅黑" panose="020B0503020204020204" charset="-122"/>
              </a:rPr>
              <a:t>（要求在住宅建筑的公共空间和电梯轿厢内能随时接听和拨打手机）</a:t>
            </a:r>
            <a:endParaRPr lang="zh-CN" altLang="en-US" sz="1200" b="0" i="0" u="sng">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7.5.3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住宅建筑应设有线电视系统。有线电视设施应采用光缆或同轴电缆以独立专线方式建设。</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7.5.4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新建住宅项目的智能化系统设备用房和室外地下智能化系统管道应与住宅项目同步建设。</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7.5.5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每套住宅应设家居配线箱，并应符合下列规定：</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1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家居配线箱的进线管不应少于</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2</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根，有源家居配线箱应设供电电源；</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2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起居室或兼起居室的卧室应设通信系统信息端口和有线电视系统信息端口；</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    3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家居配线箱的出线管应敷设到通信系统信息端口和有线电视系统信息端口。</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7.5.6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住宅建筑疏散通道上和出入口处的门禁应具备紧急情况下就地从内部手动解除的功能。</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601980" y="2695893"/>
            <a:ext cx="5080000" cy="306705"/>
          </a:xfrm>
          <a:prstGeom prst="rect">
            <a:avLst/>
          </a:prstGeom>
        </p:spPr>
        <p:txBody>
          <a:bodyPr>
            <a:spAutoFit/>
          </a:bodyPr>
          <a:p>
            <a:pPr marL="928370" indent="0" algn="l" defTabSz="266700" eaLnBrk="0" fontAlgn="base">
              <a:spcBef>
                <a:spcPts val="300"/>
              </a:spcBef>
              <a:spcAft>
                <a:spcPct val="0"/>
              </a:spcAft>
            </a:pPr>
            <a:r>
              <a:rPr lang="zh-CN" altLang="en-US" sz="1400">
                <a:solidFill>
                  <a:srgbClr val="000000"/>
                </a:solidFill>
                <a:latin typeface="宋体" panose="02010600030101010101" pitchFamily="2" charset="-122"/>
                <a:ea typeface="宋体" panose="02010600030101010101" pitchFamily="2" charset="-122"/>
                <a:cs typeface="宋体" panose="02010600030101010101" pitchFamily="2" charset="-122"/>
              </a:rPr>
              <a:t>表</a:t>
            </a:r>
            <a:r>
              <a:rPr lang="en-US" altLang="zh-CN" sz="1400">
                <a:solidFill>
                  <a:srgbClr val="000000"/>
                </a:solidFill>
                <a:latin typeface="宋体" panose="02010600030101010101" pitchFamily="2" charset="-122"/>
                <a:ea typeface="宋体" panose="02010600030101010101" pitchFamily="2" charset="-122"/>
                <a:cs typeface="宋体" panose="02010600030101010101" pitchFamily="2" charset="-122"/>
              </a:rPr>
              <a:t>7.4.5 </a:t>
            </a:r>
            <a:r>
              <a:rPr lang="zh-CN" altLang="en-US" sz="1400">
                <a:solidFill>
                  <a:srgbClr val="000000"/>
                </a:solidFill>
                <a:latin typeface="宋体" panose="02010600030101010101" pitchFamily="2" charset="-122"/>
                <a:ea typeface="宋体" panose="02010600030101010101" pitchFamily="2" charset="-122"/>
                <a:cs typeface="宋体" panose="02010600030101010101" pitchFamily="2" charset="-122"/>
              </a:rPr>
              <a:t>每套住宅电源插座的设置要求及数量</a:t>
            </a:r>
            <a:endParaRPr lang="zh-CN" altLang="en-US" sz="140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sp>
        <p:nvSpPr>
          <p:cNvPr id="7" name="文本框 6"/>
          <p:cNvSpPr txBox="1"/>
          <p:nvPr/>
        </p:nvSpPr>
        <p:spPr>
          <a:xfrm>
            <a:off x="601980" y="4125595"/>
            <a:ext cx="5336540" cy="1752600"/>
          </a:xfrm>
          <a:prstGeom prst="rect">
            <a:avLst/>
          </a:prstGeom>
        </p:spPr>
        <p:txBody>
          <a:bodyPr wrap="square">
            <a:noAutofit/>
          </a:bodyPr>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7.4.6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年预计雷击次数大于</a:t>
            </a: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0.25</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的住宅建筑应按不低于第二类防雷建筑物采取相应的防雷措施。其他可能发生地闪地区的住宅建筑，应按不低于第三类防雷建筑物采取相应的防雷措施。</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solidFill>
                  <a:schemeClr val="tx1"/>
                </a:solidFill>
                <a:latin typeface="微软雅黑" panose="020B0503020204020204" charset="-122"/>
                <a:ea typeface="微软雅黑" panose="020B0503020204020204" charset="-122"/>
                <a:cs typeface="微软雅黑" panose="020B0503020204020204" charset="-122"/>
              </a:rPr>
              <a:t>7.4.7  </a:t>
            </a:r>
            <a:r>
              <a:rPr lang="zh-CN" altLang="en-US" sz="1200" b="0" i="0">
                <a:solidFill>
                  <a:schemeClr val="tx1"/>
                </a:solidFill>
                <a:latin typeface="微软雅黑" panose="020B0503020204020204" charset="-122"/>
                <a:ea typeface="微软雅黑" panose="020B0503020204020204" charset="-122"/>
                <a:cs typeface="微软雅黑" panose="020B0503020204020204" charset="-122"/>
              </a:rPr>
              <a:t>进出住宅建筑的金属管道应与住宅建筑接地装置做等电位联结。装有固定浴盆或淋浴器的卫生间应设等电位联结作为附加防护。</a:t>
            </a:r>
            <a:endParaRPr lang="zh-CN" altLang="en-US" sz="1200" b="0" i="0">
              <a:solidFill>
                <a:schemeClr val="tx1"/>
              </a:solidFill>
              <a:latin typeface="微软雅黑" panose="020B0503020204020204" charset="-122"/>
              <a:ea typeface="微软雅黑" panose="020B0503020204020204" charset="-122"/>
              <a:cs typeface="微软雅黑" panose="020B0503020204020204" charset="-122"/>
            </a:endParaRPr>
          </a:p>
        </p:txBody>
      </p:sp>
      <p:graphicFrame>
        <p:nvGraphicFramePr>
          <p:cNvPr id="3" name="表格 2"/>
          <p:cNvGraphicFramePr/>
          <p:nvPr>
            <p:custDataLst>
              <p:tags r:id="rId1"/>
            </p:custDataLst>
          </p:nvPr>
        </p:nvGraphicFramePr>
        <p:xfrm>
          <a:off x="807720" y="3002915"/>
          <a:ext cx="4547870" cy="988060"/>
        </p:xfrm>
        <a:graphic>
          <a:graphicData uri="http://schemas.openxmlformats.org/drawingml/2006/table">
            <a:tbl>
              <a:tblPr/>
              <a:tblGrid>
                <a:gridCol w="1852295"/>
                <a:gridCol w="1708150"/>
                <a:gridCol w="987425"/>
              </a:tblGrid>
              <a:tr h="202565">
                <a:tc>
                  <a:txBody>
                    <a:bodyPr/>
                    <a:p>
                      <a:pPr marL="650875" indent="0" algn="l" eaLnBrk="0" fontAlgn="base">
                        <a:spcBef>
                          <a:spcPts val="1100"/>
                        </a:spcBef>
                        <a:spcAft>
                          <a:spcPct val="0"/>
                        </a:spcAft>
                      </a:pPr>
                      <a:r>
                        <a:rPr lang="zh-CN" sz="1000">
                          <a:solidFill>
                            <a:srgbClr val="000000"/>
                          </a:solidFill>
                          <a:latin typeface="宋体" panose="02010600030101010101" pitchFamily="2" charset="-122"/>
                          <a:ea typeface="宋体" panose="02010600030101010101" pitchFamily="2" charset="-122"/>
                        </a:rPr>
                        <a:t>名称</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48640" indent="0" algn="l" eaLnBrk="0" fontAlgn="base">
                        <a:spcBef>
                          <a:spcPts val="1100"/>
                        </a:spcBef>
                        <a:spcAft>
                          <a:spcPct val="0"/>
                        </a:spcAft>
                      </a:pPr>
                      <a:r>
                        <a:rPr lang="zh-CN" sz="1000">
                          <a:solidFill>
                            <a:srgbClr val="000000"/>
                          </a:solidFill>
                          <a:latin typeface="宋体" panose="02010600030101010101" pitchFamily="2" charset="-122"/>
                          <a:ea typeface="宋体" panose="02010600030101010101" pitchFamily="2" charset="-122"/>
                        </a:rPr>
                        <a:t>设置要求</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6380" indent="0" algn="l" eaLnBrk="0" fontAlgn="base">
                        <a:spcBef>
                          <a:spcPts val="500"/>
                        </a:spcBef>
                        <a:spcAft>
                          <a:spcPct val="0"/>
                        </a:spcAft>
                      </a:pPr>
                      <a:r>
                        <a:rPr lang="zh-CN" sz="1000">
                          <a:solidFill>
                            <a:srgbClr val="000000"/>
                          </a:solidFill>
                          <a:latin typeface="宋体" panose="02010600030101010101" pitchFamily="2" charset="-122"/>
                          <a:ea typeface="宋体" panose="02010600030101010101" pitchFamily="2" charset="-122"/>
                        </a:rPr>
                        <a:t>数量</a:t>
                      </a:r>
                      <a:r>
                        <a:rPr lang="en-US" altLang="zh-CN" sz="1000">
                          <a:solidFill>
                            <a:srgbClr val="000000"/>
                          </a:solidFill>
                          <a:latin typeface="宋体" panose="02010600030101010101" pitchFamily="2" charset="-122"/>
                          <a:ea typeface="宋体" panose="02010600030101010101" pitchFamily="2" charset="-122"/>
                        </a:rPr>
                        <a:t>(</a:t>
                      </a:r>
                      <a:r>
                        <a:rPr lang="zh-CN" altLang="en-US" sz="1000">
                          <a:solidFill>
                            <a:srgbClr val="000000"/>
                          </a:solidFill>
                          <a:latin typeface="宋体" panose="02010600030101010101" pitchFamily="2" charset="-122"/>
                          <a:ea typeface="宋体" panose="02010600030101010101" pitchFamily="2" charset="-122"/>
                        </a:rPr>
                        <a:t>个</a:t>
                      </a:r>
                      <a:r>
                        <a:rPr lang="en-US" altLang="zh-CN" sz="1000">
                          <a:solidFill>
                            <a:srgbClr val="000000"/>
                          </a:solidFill>
                          <a:latin typeface="宋体" panose="02010600030101010101" pitchFamily="2" charset="-122"/>
                          <a:ea typeface="宋体" panose="02010600030101010101" pitchFamily="2" charset="-122"/>
                        </a:rPr>
                        <a:t>/</a:t>
                      </a:r>
                      <a:r>
                        <a:rPr lang="zh-CN" altLang="en-US" sz="1000">
                          <a:solidFill>
                            <a:srgbClr val="000000"/>
                          </a:solidFill>
                          <a:latin typeface="宋体" panose="02010600030101010101" pitchFamily="2" charset="-122"/>
                          <a:ea typeface="宋体" panose="02010600030101010101" pitchFamily="2" charset="-122"/>
                        </a:rPr>
                        <a:t>间</a:t>
                      </a:r>
                      <a:r>
                        <a:rPr lang="en-US" altLang="zh-CN" sz="1000">
                          <a:solidFill>
                            <a:srgbClr val="000000"/>
                          </a:solidFill>
                          <a:latin typeface="宋体" panose="02010600030101010101" pitchFamily="2" charset="-122"/>
                          <a:ea typeface="宋体" panose="02010600030101010101" pitchFamily="2" charset="-122"/>
                        </a:rPr>
                        <a:t>)</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95580">
                <a:tc>
                  <a:txBody>
                    <a:bodyPr/>
                    <a:p>
                      <a:pPr marL="193675" indent="0" algn="l" eaLnBrk="0" fontAlgn="base">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起居室、兼起居室的卧室</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2405" indent="0" algn="l" eaLnBrk="0" fontAlgn="base">
                        <a:spcBef>
                          <a:spcPts val="400"/>
                        </a:spcBef>
                        <a:spcAft>
                          <a:spcPct val="0"/>
                        </a:spcAft>
                      </a:pPr>
                      <a:r>
                        <a:rPr lang="zh-CN" sz="1000">
                          <a:solidFill>
                            <a:srgbClr val="000000"/>
                          </a:solidFill>
                          <a:latin typeface="宋体" panose="02010600030101010101" pitchFamily="2" charset="-122"/>
                          <a:ea typeface="宋体" panose="02010600030101010101" pitchFamily="2" charset="-122"/>
                        </a:rPr>
                        <a:t>单相两孔、三孔电源插座</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71145" indent="0" algn="l" eaLnBrk="0" fontAlgn="base">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≥3</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95580">
                <a:tc>
                  <a:txBody>
                    <a:bodyPr/>
                    <a:p>
                      <a:pPr marL="650875" indent="0" algn="l" eaLnBrk="0" fontAlgn="base">
                        <a:spcBef>
                          <a:spcPts val="400"/>
                        </a:spcBef>
                        <a:spcAft>
                          <a:spcPct val="0"/>
                        </a:spcAft>
                      </a:pPr>
                      <a:r>
                        <a:rPr lang="zh-CN" sz="1000">
                          <a:solidFill>
                            <a:srgbClr val="000000"/>
                          </a:solidFill>
                          <a:latin typeface="宋体" panose="02010600030101010101" pitchFamily="2" charset="-122"/>
                          <a:ea typeface="宋体" panose="02010600030101010101" pitchFamily="2" charset="-122"/>
                        </a:rPr>
                        <a:t>卧室</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2405" indent="0" algn="l" eaLnBrk="0" fontAlgn="base">
                        <a:spcBef>
                          <a:spcPts val="400"/>
                        </a:spcBef>
                        <a:spcAft>
                          <a:spcPct val="0"/>
                        </a:spcAft>
                      </a:pPr>
                      <a:r>
                        <a:rPr lang="zh-CN" sz="1000">
                          <a:solidFill>
                            <a:srgbClr val="000000"/>
                          </a:solidFill>
                          <a:latin typeface="宋体" panose="02010600030101010101" pitchFamily="2" charset="-122"/>
                          <a:ea typeface="宋体" panose="02010600030101010101" pitchFamily="2" charset="-122"/>
                        </a:rPr>
                        <a:t>单相两孔、三孔电源插座</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71145" indent="0" algn="l" eaLnBrk="0" fontAlgn="base">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≥2</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01930">
                <a:tc>
                  <a:txBody>
                    <a:bodyPr/>
                    <a:p>
                      <a:pPr marL="650875" indent="0" algn="l" eaLnBrk="0" fontAlgn="base">
                        <a:spcBef>
                          <a:spcPts val="400"/>
                        </a:spcBef>
                        <a:spcAft>
                          <a:spcPct val="0"/>
                        </a:spcAft>
                      </a:pPr>
                      <a:r>
                        <a:rPr lang="zh-CN" sz="1000">
                          <a:solidFill>
                            <a:srgbClr val="000000"/>
                          </a:solidFill>
                          <a:latin typeface="宋体" panose="02010600030101010101" pitchFamily="2" charset="-122"/>
                          <a:ea typeface="宋体" panose="02010600030101010101" pitchFamily="2" charset="-122"/>
                        </a:rPr>
                        <a:t>厨房</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2405" indent="0" algn="l" eaLnBrk="0" fontAlgn="base">
                        <a:spcBef>
                          <a:spcPts val="400"/>
                        </a:spcBef>
                        <a:spcAft>
                          <a:spcPct val="0"/>
                        </a:spcAft>
                      </a:pPr>
                      <a:r>
                        <a:rPr lang="zh-CN" sz="1000">
                          <a:solidFill>
                            <a:srgbClr val="000000"/>
                          </a:solidFill>
                          <a:latin typeface="宋体" panose="02010600030101010101" pitchFamily="2" charset="-122"/>
                          <a:ea typeface="宋体" panose="02010600030101010101" pitchFamily="2" charset="-122"/>
                        </a:rPr>
                        <a:t>单相两孔、三孔电源插座</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71145" indent="0" algn="l" eaLnBrk="0" fontAlgn="base">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≥3</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92405">
                <a:tc>
                  <a:txBody>
                    <a:bodyPr/>
                    <a:p>
                      <a:pPr marL="600075" indent="0" algn="l" eaLnBrk="0" fontAlgn="base">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卫生间</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2405" indent="0" algn="l" eaLnBrk="0" fontAlgn="base">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单相两孔、三孔电源插座</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71145" indent="0" algn="l" eaLnBrk="0" fontAlgn="base">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≥1</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 name="图片 21" descr="0np8kVYAqe"/>
          <p:cNvPicPr>
            <a:picLocks noChangeAspect="1"/>
          </p:cNvPicPr>
          <p:nvPr/>
        </p:nvPicPr>
        <p:blipFill>
          <a:blip r:embed="rId1">
            <a:alphaModFix amt="13000"/>
            <a:grayscl/>
            <a:lum contrast="-6000"/>
          </a:blip>
          <a:srcRect l="20703" r="8984"/>
          <a:stretch>
            <a:fillRect/>
          </a:stretch>
        </p:blipFill>
        <p:spPr>
          <a:xfrm rot="5400000">
            <a:off x="2667000" y="-2667000"/>
            <a:ext cx="6858000" cy="12192000"/>
          </a:xfrm>
          <a:custGeom>
            <a:avLst/>
            <a:gdLst/>
            <a:ahLst/>
            <a:cxnLst>
              <a:cxn ang="3">
                <a:pos x="hc" y="t"/>
              </a:cxn>
              <a:cxn ang="cd2">
                <a:pos x="l" y="vc"/>
              </a:cxn>
              <a:cxn ang="cd4">
                <a:pos x="hc" y="b"/>
              </a:cxn>
              <a:cxn ang="0">
                <a:pos x="r" y="vc"/>
              </a:cxn>
            </a:cxnLst>
            <a:rect l="l" t="t" r="r" b="b"/>
            <a:pathLst>
              <a:path w="10800" h="19200">
                <a:moveTo>
                  <a:pt x="0" y="0"/>
                </a:moveTo>
                <a:lnTo>
                  <a:pt x="10800" y="0"/>
                </a:lnTo>
                <a:lnTo>
                  <a:pt x="10800" y="19200"/>
                </a:lnTo>
                <a:lnTo>
                  <a:pt x="0" y="19200"/>
                </a:lnTo>
                <a:lnTo>
                  <a:pt x="0" y="0"/>
                </a:lnTo>
                <a:close/>
              </a:path>
            </a:pathLst>
          </a:custGeom>
        </p:spPr>
      </p:pic>
      <p:sp>
        <p:nvSpPr>
          <p:cNvPr id="14" name="弧形 13"/>
          <p:cNvSpPr/>
          <p:nvPr/>
        </p:nvSpPr>
        <p:spPr>
          <a:xfrm>
            <a:off x="1057275" y="1435100"/>
            <a:ext cx="4979035" cy="4979035"/>
          </a:xfrm>
          <a:prstGeom prst="arc">
            <a:avLst>
              <a:gd name="adj1" fmla="val 5526992"/>
              <a:gd name="adj2" fmla="val 10763767"/>
            </a:avLst>
          </a:prstGeom>
          <a:ln w="15875">
            <a:solidFill>
              <a:srgbClr val="CAAF84"/>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cs typeface="思源黑体 CN Bold" panose="020B0800000000000000" charset="-122"/>
            </a:endParaRPr>
          </a:p>
        </p:txBody>
      </p:sp>
      <p:sp>
        <p:nvSpPr>
          <p:cNvPr id="18" name="弧形 17"/>
          <p:cNvSpPr/>
          <p:nvPr/>
        </p:nvSpPr>
        <p:spPr>
          <a:xfrm>
            <a:off x="876935" y="1255395"/>
            <a:ext cx="5339080" cy="5339080"/>
          </a:xfrm>
          <a:prstGeom prst="arc">
            <a:avLst>
              <a:gd name="adj1" fmla="val 9376330"/>
              <a:gd name="adj2" fmla="val 14248870"/>
            </a:avLst>
          </a:prstGeom>
          <a:ln w="15875">
            <a:solidFill>
              <a:srgbClr val="CAAF84"/>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cs typeface="思源黑体 CN Bold" panose="020B0800000000000000" charset="-122"/>
            </a:endParaRPr>
          </a:p>
        </p:txBody>
      </p:sp>
      <p:sp>
        <p:nvSpPr>
          <p:cNvPr id="13" name="弧形 12"/>
          <p:cNvSpPr/>
          <p:nvPr/>
        </p:nvSpPr>
        <p:spPr>
          <a:xfrm>
            <a:off x="1236980" y="1614805"/>
            <a:ext cx="4618990" cy="4618990"/>
          </a:xfrm>
          <a:prstGeom prst="arc">
            <a:avLst>
              <a:gd name="adj1" fmla="val 2425132"/>
              <a:gd name="adj2" fmla="val 6231430"/>
            </a:avLst>
          </a:prstGeom>
          <a:ln w="15875">
            <a:solidFill>
              <a:srgbClr val="CAAF84"/>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cs typeface="思源黑体 CN Bold" panose="020B0800000000000000" charset="-122"/>
            </a:endParaRPr>
          </a:p>
        </p:txBody>
      </p:sp>
      <p:sp>
        <p:nvSpPr>
          <p:cNvPr id="21" name="任意多边形 20"/>
          <p:cNvSpPr/>
          <p:nvPr/>
        </p:nvSpPr>
        <p:spPr>
          <a:xfrm>
            <a:off x="0" y="0"/>
            <a:ext cx="2040928" cy="143510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214" h="2260">
                <a:moveTo>
                  <a:pt x="0" y="0"/>
                </a:moveTo>
                <a:lnTo>
                  <a:pt x="3214" y="0"/>
                </a:lnTo>
                <a:lnTo>
                  <a:pt x="3212" y="8"/>
                </a:lnTo>
                <a:cubicBezTo>
                  <a:pt x="2932" y="1296"/>
                  <a:pt x="1785" y="2260"/>
                  <a:pt x="414" y="2260"/>
                </a:cubicBezTo>
                <a:cubicBezTo>
                  <a:pt x="278" y="2260"/>
                  <a:pt x="144" y="2251"/>
                  <a:pt x="13" y="2232"/>
                </a:cubicBezTo>
                <a:lnTo>
                  <a:pt x="0" y="2230"/>
                </a:lnTo>
                <a:lnTo>
                  <a:pt x="0" y="0"/>
                </a:lnTo>
                <a:close/>
              </a:path>
            </a:pathLst>
          </a:custGeom>
          <a:gradFill>
            <a:gsLst>
              <a:gs pos="0">
                <a:srgbClr val="2D3D65"/>
              </a:gs>
              <a:gs pos="100000">
                <a:srgbClr val="30559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cs typeface="思源黑体 CN Bold" panose="020B0800000000000000" charset="-122"/>
            </a:endParaRPr>
          </a:p>
        </p:txBody>
      </p:sp>
      <p:sp>
        <p:nvSpPr>
          <p:cNvPr id="23" name="任意多边形 22"/>
          <p:cNvSpPr/>
          <p:nvPr/>
        </p:nvSpPr>
        <p:spPr>
          <a:xfrm>
            <a:off x="10559401" y="5687695"/>
            <a:ext cx="1632599" cy="117030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571" h="1843">
                <a:moveTo>
                  <a:pt x="2224" y="0"/>
                </a:moveTo>
                <a:cubicBezTo>
                  <a:pt x="2341" y="0"/>
                  <a:pt x="2456" y="9"/>
                  <a:pt x="2568" y="26"/>
                </a:cubicBezTo>
                <a:lnTo>
                  <a:pt x="2571" y="27"/>
                </a:lnTo>
                <a:lnTo>
                  <a:pt x="2571" y="1843"/>
                </a:lnTo>
                <a:lnTo>
                  <a:pt x="0" y="1843"/>
                </a:lnTo>
                <a:lnTo>
                  <a:pt x="7" y="1807"/>
                </a:lnTo>
                <a:cubicBezTo>
                  <a:pt x="218" y="776"/>
                  <a:pt x="1130" y="0"/>
                  <a:pt x="2224" y="0"/>
                </a:cubicBezTo>
                <a:close/>
              </a:path>
            </a:pathLst>
          </a:custGeom>
          <a:gradFill>
            <a:gsLst>
              <a:gs pos="0">
                <a:srgbClr val="2D3D65"/>
              </a:gs>
              <a:gs pos="100000">
                <a:srgbClr val="30559B"/>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cs typeface="思源黑体 CN Bold" panose="020B0800000000000000" charset="-122"/>
            </a:endParaRPr>
          </a:p>
        </p:txBody>
      </p:sp>
      <p:sp>
        <p:nvSpPr>
          <p:cNvPr id="2" name="文本框 1"/>
          <p:cNvSpPr txBox="1"/>
          <p:nvPr/>
        </p:nvSpPr>
        <p:spPr>
          <a:xfrm>
            <a:off x="2564130" y="2045335"/>
            <a:ext cx="6624955" cy="1309370"/>
          </a:xfrm>
          <a:prstGeom prst="rect">
            <a:avLst/>
          </a:prstGeom>
          <a:noFill/>
        </p:spPr>
        <p:txBody>
          <a:bodyPr wrap="square" lIns="0" tIns="0" rIns="0" bIns="0" rtlCol="0" anchor="ctr" anchorCtr="0">
            <a:noAutofit/>
          </a:bodyPr>
          <a:p>
            <a:pPr algn="l">
              <a:lnSpc>
                <a:spcPct val="100000"/>
              </a:lnSpc>
            </a:pPr>
            <a:r>
              <a:rPr lang="en-US" altLang="zh-CN" sz="2000" b="1">
                <a:solidFill>
                  <a:srgbClr val="C00000"/>
                </a:solidFill>
                <a:latin typeface="微软雅黑" panose="020B0503020204020204" charset="-122"/>
                <a:ea typeface="微软雅黑" panose="020B0503020204020204" charset="-122"/>
                <a:cs typeface="微软雅黑" panose="020B0503020204020204" charset="-122"/>
                <a:sym typeface="+mn-ea"/>
              </a:rPr>
              <a:t>《住宅项目规范》（</a:t>
            </a:r>
            <a:r>
              <a:rPr lang="en-US" altLang="zh-CN" sz="2000" b="1">
                <a:solidFill>
                  <a:srgbClr val="C00000"/>
                </a:solidFill>
                <a:latin typeface="微软雅黑" panose="020B0503020204020204" charset="-122"/>
                <a:ea typeface="微软雅黑" panose="020B0503020204020204" charset="-122"/>
                <a:cs typeface="微软雅黑" panose="020B0503020204020204" charset="-122"/>
                <a:sym typeface="+mn-ea"/>
              </a:rPr>
              <a:t>GB 55038-2025</a:t>
            </a:r>
            <a:r>
              <a:rPr lang="en-US" altLang="zh-CN" sz="2000" b="1">
                <a:solidFill>
                  <a:srgbClr val="C00000"/>
                </a:solidFill>
                <a:latin typeface="微软雅黑" panose="020B0503020204020204" charset="-122"/>
                <a:ea typeface="微软雅黑" panose="020B0503020204020204" charset="-122"/>
                <a:cs typeface="微软雅黑" panose="020B0503020204020204" charset="-122"/>
                <a:sym typeface="+mn-ea"/>
              </a:rPr>
              <a:t>）</a:t>
            </a:r>
            <a:endParaRPr lang="en-US" altLang="zh-CN" sz="2000" b="1">
              <a:solidFill>
                <a:srgbClr val="C00000"/>
              </a:solidFill>
              <a:latin typeface="微软雅黑" panose="020B0503020204020204" charset="-122"/>
              <a:ea typeface="微软雅黑" panose="020B0503020204020204" charset="-122"/>
              <a:cs typeface="微软雅黑" panose="020B0503020204020204" charset="-122"/>
              <a:sym typeface="+mn-ea"/>
            </a:endParaRPr>
          </a:p>
          <a:p>
            <a:pPr algn="l">
              <a:lnSpc>
                <a:spcPct val="100000"/>
              </a:lnSpc>
            </a:pPr>
            <a:endParaRPr lang="en-US" altLang="zh-CN" sz="2000" b="1">
              <a:solidFill>
                <a:srgbClr val="C00000"/>
              </a:solidFill>
              <a:latin typeface="微软雅黑" panose="020B0503020204020204" charset="-122"/>
              <a:ea typeface="微软雅黑" panose="020B0503020204020204" charset="-122"/>
              <a:cs typeface="微软雅黑" panose="020B0503020204020204" charset="-122"/>
              <a:sym typeface="+mn-ea"/>
            </a:endParaRPr>
          </a:p>
          <a:p>
            <a:pPr algn="l">
              <a:lnSpc>
                <a:spcPct val="100000"/>
              </a:lnSpc>
            </a:pPr>
            <a:r>
              <a:rPr lang="en-US" altLang="zh-CN" sz="2000" b="1">
                <a:solidFill>
                  <a:srgbClr val="C00000"/>
                </a:solidFill>
                <a:latin typeface="微软雅黑" panose="020B0503020204020204" charset="-122"/>
                <a:ea typeface="微软雅黑" panose="020B0503020204020204" charset="-122"/>
                <a:cs typeface="微软雅黑" panose="020B0503020204020204" charset="-122"/>
              </a:rPr>
              <a:t>《安徽省住宅设计标准》</a:t>
            </a:r>
            <a:r>
              <a:rPr lang="en-US" altLang="zh-CN" sz="2000" b="1">
                <a:solidFill>
                  <a:srgbClr val="C00000"/>
                </a:solidFill>
                <a:latin typeface="微软雅黑" panose="020B0503020204020204" charset="-122"/>
                <a:ea typeface="微软雅黑" panose="020B0503020204020204" charset="-122"/>
                <a:cs typeface="微软雅黑" panose="020B0503020204020204" charset="-122"/>
                <a:sym typeface="+mn-ea"/>
              </a:rPr>
              <a:t>（DB34/T 3467-2019</a:t>
            </a: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rPr>
              <a:t>）</a:t>
            </a:r>
            <a:endPar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mn-ea"/>
            </a:endParaRPr>
          </a:p>
          <a:p>
            <a:pPr algn="l">
              <a:lnSpc>
                <a:spcPct val="100000"/>
              </a:lnSpc>
            </a:pPr>
            <a:endParaRPr lang="zh-CN" altLang="en-US" sz="2000" b="1">
              <a:solidFill>
                <a:srgbClr val="FF0000"/>
              </a:solidFill>
              <a:latin typeface="思源黑体 CN Bold" panose="020B0800000000000000" charset="-122"/>
              <a:ea typeface="思源黑体 CN Bold" panose="020B0800000000000000" charset="-122"/>
              <a:cs typeface="思源黑体 CN Bold" panose="020B0800000000000000" charset="-122"/>
            </a:endParaRPr>
          </a:p>
        </p:txBody>
      </p:sp>
      <p:sp>
        <p:nvSpPr>
          <p:cNvPr id="4" name="文本框 3"/>
          <p:cNvSpPr txBox="1"/>
          <p:nvPr/>
        </p:nvSpPr>
        <p:spPr>
          <a:xfrm>
            <a:off x="6096635" y="3168650"/>
            <a:ext cx="2586355" cy="400050"/>
          </a:xfrm>
          <a:prstGeom prst="rect">
            <a:avLst/>
          </a:prstGeom>
          <a:noFill/>
        </p:spPr>
        <p:txBody>
          <a:bodyPr wrap="square" lIns="0" tIns="0" rIns="0" bIns="0" rtlCol="0" anchor="ctr" anchorCtr="0">
            <a:noAutofit/>
          </a:bodyPr>
          <a:p>
            <a:pPr algn="l">
              <a:lnSpc>
                <a:spcPct val="100000"/>
              </a:lnSpc>
            </a:pPr>
            <a:r>
              <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rPr>
              <a:t>部分条文对比解读</a:t>
            </a:r>
            <a:endParaRPr lang="zh-CN" altLang="en-US" sz="2000" b="1">
              <a:solidFill>
                <a:schemeClr val="tx1"/>
              </a:solidFill>
              <a:latin typeface="思源黑体 CN Bold" panose="020B0800000000000000" charset="-122"/>
              <a:ea typeface="思源黑体 CN Bold" panose="020B0800000000000000" charset="-122"/>
              <a:cs typeface="思源黑体 CN Bold" panose="020B0800000000000000" charset="-122"/>
            </a:endParaRPr>
          </a:p>
        </p:txBody>
      </p:sp>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672465" y="991235"/>
            <a:ext cx="11303000" cy="1096645"/>
          </a:xfrm>
          <a:prstGeom prst="rect">
            <a:avLst/>
          </a:prstGeom>
        </p:spPr>
        <p:txBody>
          <a:bodyPr wrap="square">
            <a:noAutofit/>
            <a:extLst>
              <a:ext uri="{4A0BC546-FE56-4ADE-93B0-CB8AF2F6F144}">
                <wpsdc:textFrameExt xmlns:wpsdc="http://www.wps.cn/officeDocument/2022/drawingmlCustomData" type="text"/>
              </a:ext>
            </a:extLst>
          </a:bodyPr>
          <a:p>
            <a:pPr algn="l">
              <a:lnSpc>
                <a:spcPct val="150000"/>
              </a:lnSpc>
            </a:pPr>
            <a:r>
              <a:rPr lang="en-US" altLang="zh-CN" sz="1400">
                <a:latin typeface="微软雅黑" panose="020B0503020204020204" charset="-122"/>
                <a:ea typeface="微软雅黑" panose="020B0503020204020204" charset="-122"/>
                <a:cs typeface="微软雅黑" panose="020B0503020204020204" charset="-122"/>
              </a:rPr>
              <a:t>4.2.1   </a:t>
            </a:r>
            <a:r>
              <a:rPr lang="zh-CN" altLang="en-US" sz="1400">
                <a:latin typeface="微软雅黑" panose="020B0503020204020204" charset="-122"/>
                <a:ea typeface="微软雅黑" panose="020B0503020204020204" charset="-122"/>
                <a:cs typeface="微软雅黑" panose="020B0503020204020204" charset="-122"/>
              </a:rPr>
              <a:t>双人卧室的短边净宽不宜小于</a:t>
            </a:r>
            <a:r>
              <a:rPr lang="en-US" altLang="zh-CN" sz="1400">
                <a:latin typeface="微软雅黑" panose="020B0503020204020204" charset="-122"/>
                <a:ea typeface="微软雅黑" panose="020B0503020204020204" charset="-122"/>
                <a:cs typeface="微软雅黑" panose="020B0503020204020204" charset="-122"/>
              </a:rPr>
              <a:t>3.00m, </a:t>
            </a:r>
            <a:r>
              <a:rPr lang="zh-CN" altLang="en-US" sz="1400">
                <a:latin typeface="微软雅黑" panose="020B0503020204020204" charset="-122"/>
                <a:ea typeface="微软雅黑" panose="020B0503020204020204" charset="-122"/>
                <a:cs typeface="微软雅黑" panose="020B0503020204020204" charset="-122"/>
              </a:rPr>
              <a:t>其使用面积不应小于</a:t>
            </a:r>
            <a:r>
              <a:rPr lang="en-US" altLang="zh-CN" sz="1400">
                <a:latin typeface="微软雅黑" panose="020B0503020204020204" charset="-122"/>
                <a:ea typeface="微软雅黑" panose="020B0503020204020204" charset="-122"/>
                <a:cs typeface="微软雅黑" panose="020B0503020204020204" charset="-122"/>
              </a:rPr>
              <a:t>10m</a:t>
            </a:r>
            <a:r>
              <a:rPr lang="en-US" altLang="en-US" sz="1400">
                <a:latin typeface="微软雅黑" panose="020B0503020204020204" charset="-122"/>
                <a:ea typeface="微软雅黑" panose="020B0503020204020204" charset="-122"/>
                <a:cs typeface="微软雅黑" panose="020B0503020204020204" charset="-122"/>
              </a:rPr>
              <a:t>²</a:t>
            </a:r>
            <a:r>
              <a:rPr lang="zh-CN" altLang="en-US" sz="1400">
                <a:latin typeface="微软雅黑" panose="020B0503020204020204" charset="-122"/>
                <a:ea typeface="微软雅黑" panose="020B0503020204020204" charset="-122"/>
                <a:cs typeface="微软雅黑" panose="020B0503020204020204" charset="-122"/>
              </a:rPr>
              <a:t>。</a:t>
            </a:r>
            <a:endParaRPr lang="zh-CN" altLang="en-US" sz="1400">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1400">
                <a:latin typeface="微软雅黑" panose="020B0503020204020204" charset="-122"/>
                <a:ea typeface="微软雅黑" panose="020B0503020204020204" charset="-122"/>
                <a:cs typeface="微软雅黑" panose="020B0503020204020204" charset="-122"/>
              </a:rPr>
              <a:t>4.2.2   </a:t>
            </a:r>
            <a:r>
              <a:rPr lang="zh-CN" altLang="en-US" sz="1400">
                <a:latin typeface="微软雅黑" panose="020B0503020204020204" charset="-122"/>
                <a:ea typeface="微软雅黑" panose="020B0503020204020204" charset="-122"/>
                <a:cs typeface="微软雅黑" panose="020B0503020204020204" charset="-122"/>
              </a:rPr>
              <a:t>单人卧室的</a:t>
            </a:r>
            <a:r>
              <a:rPr lang="zh-CN" altLang="en-US" sz="1400">
                <a:solidFill>
                  <a:srgbClr val="FF0000"/>
                </a:solidFill>
                <a:latin typeface="微软雅黑" panose="020B0503020204020204" charset="-122"/>
                <a:ea typeface="微软雅黑" panose="020B0503020204020204" charset="-122"/>
                <a:cs typeface="微软雅黑" panose="020B0503020204020204" charset="-122"/>
              </a:rPr>
              <a:t>短边净宽不宜小于</a:t>
            </a:r>
            <a:r>
              <a:rPr lang="en-US" altLang="zh-CN" sz="1400">
                <a:solidFill>
                  <a:srgbClr val="FF0000"/>
                </a:solidFill>
                <a:latin typeface="微软雅黑" panose="020B0503020204020204" charset="-122"/>
                <a:ea typeface="微软雅黑" panose="020B0503020204020204" charset="-122"/>
                <a:cs typeface="微软雅黑" panose="020B0503020204020204" charset="-122"/>
              </a:rPr>
              <a:t>2.20m</a:t>
            </a: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rPr>
              <a:t>其使用面积不应小于</a:t>
            </a:r>
            <a:r>
              <a:rPr lang="en-US" altLang="zh-CN" sz="1400">
                <a:latin typeface="微软雅黑" panose="020B0503020204020204" charset="-122"/>
                <a:ea typeface="微软雅黑" panose="020B0503020204020204" charset="-122"/>
                <a:cs typeface="微软雅黑" panose="020B0503020204020204" charset="-122"/>
              </a:rPr>
              <a:t>6m</a:t>
            </a:r>
            <a:r>
              <a:rPr lang="en-US" altLang="en-US" sz="1400">
                <a:latin typeface="微软雅黑" panose="020B0503020204020204" charset="-122"/>
                <a:ea typeface="微软雅黑" panose="020B0503020204020204" charset="-122"/>
                <a:cs typeface="微软雅黑" panose="020B0503020204020204" charset="-122"/>
              </a:rPr>
              <a:t>²</a:t>
            </a:r>
            <a:r>
              <a:rPr lang="zh-CN" altLang="en-US" sz="1400">
                <a:latin typeface="微软雅黑" panose="020B0503020204020204" charset="-122"/>
                <a:ea typeface="微软雅黑" panose="020B0503020204020204" charset="-122"/>
                <a:cs typeface="微软雅黑" panose="020B0503020204020204" charset="-122"/>
              </a:rPr>
              <a:t>。</a:t>
            </a:r>
            <a:endParaRPr lang="zh-CN" altLang="en-US" sz="1400">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1400">
                <a:latin typeface="微软雅黑" panose="020B0503020204020204" charset="-122"/>
                <a:ea typeface="微软雅黑" panose="020B0503020204020204" charset="-122"/>
                <a:cs typeface="微软雅黑" panose="020B0503020204020204" charset="-122"/>
              </a:rPr>
              <a:t>4.2.3   </a:t>
            </a:r>
            <a:r>
              <a:rPr lang="zh-CN" altLang="en-US" sz="1400">
                <a:latin typeface="微软雅黑" panose="020B0503020204020204" charset="-122"/>
                <a:ea typeface="微软雅黑" panose="020B0503020204020204" charset="-122"/>
                <a:cs typeface="微软雅黑" panose="020B0503020204020204" charset="-122"/>
              </a:rPr>
              <a:t>兼起居的卧室使用面积不应小于</a:t>
            </a:r>
            <a:r>
              <a:rPr lang="en-US" altLang="zh-CN" sz="1400">
                <a:latin typeface="微软雅黑" panose="020B0503020204020204" charset="-122"/>
                <a:ea typeface="微软雅黑" panose="020B0503020204020204" charset="-122"/>
                <a:cs typeface="微软雅黑" panose="020B0503020204020204" charset="-122"/>
              </a:rPr>
              <a:t>14m</a:t>
            </a:r>
            <a:r>
              <a:rPr lang="en-US" altLang="en-US" sz="1400">
                <a:latin typeface="微软雅黑" panose="020B0503020204020204" charset="-122"/>
                <a:ea typeface="微软雅黑" panose="020B0503020204020204" charset="-122"/>
                <a:cs typeface="微软雅黑" panose="020B0503020204020204" charset="-122"/>
              </a:rPr>
              <a:t>²</a:t>
            </a:r>
            <a:r>
              <a:rPr lang="zh-CN" altLang="en-US" sz="1400">
                <a:latin typeface="微软雅黑" panose="020B0503020204020204" charset="-122"/>
                <a:ea typeface="微软雅黑" panose="020B0503020204020204" charset="-122"/>
                <a:cs typeface="微软雅黑" panose="020B0503020204020204" charset="-122"/>
              </a:rPr>
              <a:t>。</a:t>
            </a:r>
            <a:endParaRPr lang="zh-CN" altLang="en-US" sz="1400">
              <a:latin typeface="微软雅黑" panose="020B0503020204020204" charset="-122"/>
              <a:ea typeface="微软雅黑" panose="020B0503020204020204" charset="-122"/>
              <a:cs typeface="微软雅黑" panose="020B0503020204020204" charset="-122"/>
            </a:endParaRPr>
          </a:p>
          <a:p>
            <a:pPr algn="l">
              <a:lnSpc>
                <a:spcPct val="150000"/>
              </a:lnSpc>
            </a:pPr>
            <a:endParaRPr lang="zh-CN" altLang="en-US" sz="1800">
              <a:latin typeface="微软雅黑" panose="020B0503020204020204" charset="-122"/>
              <a:ea typeface="微软雅黑" panose="020B0503020204020204" charset="-122"/>
              <a:cs typeface="微软雅黑" panose="020B0503020204020204" charset="-122"/>
            </a:endParaRPr>
          </a:p>
        </p:txBody>
      </p:sp>
      <p:sp>
        <p:nvSpPr>
          <p:cNvPr id="8" name="矩形 7"/>
          <p:cNvSpPr/>
          <p:nvPr/>
        </p:nvSpPr>
        <p:spPr>
          <a:xfrm>
            <a:off x="791845" y="530860"/>
            <a:ext cx="3371850" cy="520065"/>
          </a:xfrm>
          <a:prstGeom prst="rect">
            <a:avLst/>
          </a:prstGeom>
          <a:gradFill>
            <a:gsLst>
              <a:gs pos="0">
                <a:srgbClr val="2D3D65"/>
              </a:gs>
              <a:gs pos="100000">
                <a:srgbClr val="30559B"/>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CN Bold" panose="020B0800000000000000" charset="-122"/>
              <a:sym typeface="+mn-ea"/>
            </a:endParaRPr>
          </a:p>
        </p:txBody>
      </p:sp>
      <p:sp>
        <p:nvSpPr>
          <p:cNvPr id="14" name="文本框 13"/>
          <p:cNvSpPr txBox="1"/>
          <p:nvPr/>
        </p:nvSpPr>
        <p:spPr>
          <a:xfrm>
            <a:off x="826453" y="590868"/>
            <a:ext cx="3302635" cy="400050"/>
          </a:xfrm>
          <a:prstGeom prst="rect">
            <a:avLst/>
          </a:prstGeom>
          <a:noFill/>
        </p:spPr>
        <p:txBody>
          <a:bodyPr wrap="square" lIns="0" tIns="0" rIns="0" bIns="0" rtlCol="0" anchor="ctr" anchorCtr="0">
            <a:noAutofit/>
          </a:bodyPr>
          <a:p>
            <a:pPr algn="ctr">
              <a:lnSpc>
                <a:spcPct val="100000"/>
              </a:lnSpc>
            </a:pPr>
            <a:r>
              <a:rPr lang="zh-CN" altLang="en-US" b="1">
                <a:solidFill>
                  <a:srgbClr val="DCCAAE"/>
                </a:solidFill>
                <a:latin typeface="思源黑体 CN Bold" panose="020B0800000000000000" charset="-122"/>
                <a:ea typeface="思源黑体 CN Bold" panose="020B0800000000000000" charset="-122"/>
                <a:cs typeface="思源黑体 CN Bold" panose="020B0800000000000000" charset="-122"/>
              </a:rPr>
              <a:t>《安徽省住宅设计标准》2019</a:t>
            </a:r>
            <a:endParaRPr lang="zh-CN" altLang="en-US" b="1">
              <a:solidFill>
                <a:srgbClr val="DCCAAE"/>
              </a:solidFill>
              <a:latin typeface="思源黑体 CN Bold" panose="020B0800000000000000" charset="-122"/>
              <a:ea typeface="思源黑体 CN Bold" panose="020B0800000000000000" charset="-122"/>
              <a:cs typeface="思源黑体 CN Bold" panose="020B0800000000000000" charset="-122"/>
            </a:endParaRPr>
          </a:p>
        </p:txBody>
      </p:sp>
      <p:graphicFrame>
        <p:nvGraphicFramePr>
          <p:cNvPr id="12" name="表格 11"/>
          <p:cNvGraphicFramePr/>
          <p:nvPr>
            <p:custDataLst>
              <p:tags r:id="rId1"/>
            </p:custDataLst>
          </p:nvPr>
        </p:nvGraphicFramePr>
        <p:xfrm>
          <a:off x="791845" y="2106295"/>
          <a:ext cx="11045825" cy="1621790"/>
        </p:xfrm>
        <a:graphic>
          <a:graphicData uri="http://schemas.openxmlformats.org/drawingml/2006/table">
            <a:tbl>
              <a:tblPr firstRow="1">
                <a:tableStyleId>{9B373B9E-429D-4410-A77A-1C67836DE693}</a:tableStyleId>
              </a:tblPr>
              <a:tblGrid>
                <a:gridCol w="3922395"/>
                <a:gridCol w="3664585"/>
                <a:gridCol w="1320165"/>
                <a:gridCol w="2138680"/>
              </a:tblGrid>
              <a:tr h="448310">
                <a:tc>
                  <a:txBody>
                    <a:bodyPr/>
                    <a:p>
                      <a:pPr algn="ctr">
                        <a:buNone/>
                      </a:pPr>
                      <a:r>
                        <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rPr>
                        <a:t>住宅项目规范</a:t>
                      </a:r>
                      <a:r>
                        <a:rPr lang="zh-CN" altLang="en-US" sz="1400">
                          <a:solidFill>
                            <a:srgbClr val="C00000"/>
                          </a:solidFill>
                          <a:latin typeface="微软雅黑" panose="020B0503020204020204" charset="-122"/>
                          <a:ea typeface="微软雅黑" panose="020B0503020204020204" charset="-122"/>
                          <a:cs typeface="微软雅黑" panose="020B0503020204020204" charset="-122"/>
                          <a:sym typeface="+mn-ea"/>
                        </a:rPr>
                        <a:t>（新规范）</a:t>
                      </a:r>
                      <a:endPar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ctr">
                        <a:buNone/>
                      </a:pPr>
                      <a:r>
                        <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rPr>
                        <a:t>差异情况</a:t>
                      </a:r>
                      <a:endPar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ctr">
                        <a:buNone/>
                      </a:pPr>
                      <a:r>
                        <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rPr>
                        <a:t>成本增量预估</a:t>
                      </a:r>
                      <a:endPar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ctr">
                        <a:buNone/>
                      </a:pPr>
                      <a:r>
                        <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rPr>
                        <a:t>影响阶段</a:t>
                      </a:r>
                      <a:endPar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r>
              <a:tr h="1173480">
                <a:tc>
                  <a:txBody>
                    <a:bodyPr/>
                    <a:p>
                      <a:pPr algn="l" fontAlgn="ctr"/>
                      <a:r>
                        <a:rPr lang="en-US" altLang="zh-CN" sz="1400" b="0" i="0">
                          <a:solidFill>
                            <a:schemeClr val="tx1"/>
                          </a:solidFill>
                          <a:latin typeface="微软雅黑" panose="020B0503020204020204" charset="-122"/>
                          <a:ea typeface="微软雅黑" panose="020B0503020204020204" charset="-122"/>
                          <a:cs typeface="微软雅黑" panose="020B0503020204020204" charset="-122"/>
                        </a:rPr>
                        <a:t>4.1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rPr>
                        <a:t>套</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rPr>
                        <a:t>内</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rPr>
                        <a:t>空</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rPr>
                        <a:t>间</a:t>
                      </a:r>
                      <a:endParaRPr lang="zh-CN" altLang="en-US" sz="1400" b="0" i="0">
                        <a:solidFill>
                          <a:schemeClr val="tx1"/>
                        </a:solidFill>
                        <a:latin typeface="微软雅黑" panose="020B0503020204020204" charset="-122"/>
                        <a:ea typeface="微软雅黑" panose="020B0503020204020204" charset="-122"/>
                        <a:cs typeface="微软雅黑" panose="020B0503020204020204" charset="-122"/>
                      </a:endParaRPr>
                    </a:p>
                    <a:p>
                      <a:pPr algn="l" fontAlgn="ctr"/>
                      <a:r>
                        <a:rPr lang="en-US" altLang="zh-CN" sz="1400" b="0" i="0">
                          <a:solidFill>
                            <a:schemeClr val="tx1"/>
                          </a:solidFill>
                          <a:latin typeface="微软雅黑" panose="020B0503020204020204" charset="-122"/>
                          <a:ea typeface="微软雅黑" panose="020B0503020204020204" charset="-122"/>
                          <a:cs typeface="微软雅黑" panose="020B0503020204020204" charset="-122"/>
                        </a:rPr>
                        <a:t>4.1.1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rPr>
                        <a:t>卧室的使用面积应符合下列规定：</a:t>
                      </a:r>
                      <a:endParaRPr lang="zh-CN" altLang="en-US" sz="1400" b="0" i="0">
                        <a:solidFill>
                          <a:schemeClr val="tx1"/>
                        </a:solidFill>
                        <a:latin typeface="微软雅黑" panose="020B0503020204020204" charset="-122"/>
                        <a:ea typeface="微软雅黑" panose="020B0503020204020204" charset="-122"/>
                        <a:cs typeface="微软雅黑" panose="020B0503020204020204" charset="-122"/>
                      </a:endParaRPr>
                    </a:p>
                    <a:p>
                      <a:pPr algn="l" fontAlgn="ctr"/>
                      <a:r>
                        <a:rPr lang="en-US" altLang="zh-CN" sz="1400" b="0" i="0">
                          <a:solidFill>
                            <a:schemeClr val="tx1"/>
                          </a:solidFill>
                          <a:latin typeface="微软雅黑" panose="020B0503020204020204" charset="-122"/>
                          <a:ea typeface="微软雅黑" panose="020B0503020204020204" charset="-122"/>
                          <a:cs typeface="微软雅黑" panose="020B0503020204020204" charset="-122"/>
                        </a:rPr>
                        <a:t>1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rPr>
                        <a:t>卧室使用面积不应小于</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rPr>
                        <a:t>5m</a:t>
                      </a:r>
                      <a:r>
                        <a:rPr lang="en-US" altLang="en-US" sz="1400" b="0" i="0">
                          <a:solidFill>
                            <a:schemeClr val="tx1"/>
                          </a:solidFill>
                          <a:latin typeface="微软雅黑" panose="020B0503020204020204" charset="-122"/>
                          <a:ea typeface="微软雅黑" panose="020B0503020204020204" charset="-122"/>
                          <a:cs typeface="微软雅黑" panose="020B0503020204020204" charset="-122"/>
                        </a:rPr>
                        <a:t>²</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rPr>
                        <a:t> ;</a:t>
                      </a:r>
                      <a:endParaRPr lang="en-US" altLang="zh-CN" sz="1400" b="0" i="0">
                        <a:solidFill>
                          <a:schemeClr val="tx1"/>
                        </a:solidFill>
                        <a:latin typeface="微软雅黑" panose="020B0503020204020204" charset="-122"/>
                        <a:ea typeface="微软雅黑" panose="020B0503020204020204" charset="-122"/>
                        <a:cs typeface="微软雅黑" panose="020B0503020204020204" charset="-122"/>
                      </a:endParaRPr>
                    </a:p>
                    <a:p>
                      <a:pPr algn="l" fontAlgn="ctr"/>
                      <a:r>
                        <a:rPr lang="en-US" altLang="zh-CN" sz="1400" b="0" i="0">
                          <a:solidFill>
                            <a:schemeClr val="tx1"/>
                          </a:solidFill>
                          <a:latin typeface="微软雅黑" panose="020B0503020204020204" charset="-122"/>
                          <a:ea typeface="微软雅黑" panose="020B0503020204020204" charset="-122"/>
                          <a:cs typeface="微软雅黑" panose="020B0503020204020204" charset="-122"/>
                        </a:rPr>
                        <a:t>2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rPr>
                        <a:t>兼起居室的卧室使用面积不应小于</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rPr>
                        <a:t>9m</a:t>
                      </a:r>
                      <a:r>
                        <a:rPr lang="en-US" altLang="en-US" sz="1400" b="0" i="0">
                          <a:solidFill>
                            <a:schemeClr val="tx1"/>
                          </a:solidFill>
                          <a:latin typeface="微软雅黑" panose="020B0503020204020204" charset="-122"/>
                          <a:ea typeface="微软雅黑" panose="020B0503020204020204" charset="-122"/>
                          <a:cs typeface="微软雅黑" panose="020B0503020204020204" charset="-122"/>
                        </a:rPr>
                        <a:t>²</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rPr>
                        <a:t> ;</a:t>
                      </a:r>
                      <a:endParaRPr lang="en-US" altLang="zh-CN" sz="1400" b="0" i="0">
                        <a:solidFill>
                          <a:schemeClr val="tx1"/>
                        </a:solidFill>
                        <a:latin typeface="微软雅黑" panose="020B0503020204020204" charset="-122"/>
                        <a:ea typeface="微软雅黑" panose="020B0503020204020204" charset="-122"/>
                        <a:cs typeface="微软雅黑" panose="020B0503020204020204" charset="-122"/>
                      </a:endParaRPr>
                    </a:p>
                    <a:p>
                      <a:pPr algn="l" fontAlgn="ctr"/>
                      <a:r>
                        <a:rPr lang="en-US" altLang="zh-CN" sz="1400" b="0" i="0">
                          <a:solidFill>
                            <a:schemeClr val="tx1"/>
                          </a:solidFill>
                          <a:latin typeface="微软雅黑" panose="020B0503020204020204" charset="-122"/>
                          <a:ea typeface="微软雅黑" panose="020B0503020204020204" charset="-122"/>
                          <a:cs typeface="微软雅黑" panose="020B0503020204020204" charset="-122"/>
                        </a:rPr>
                        <a:t>3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rPr>
                        <a:t>卧室</a:t>
                      </a:r>
                      <a:r>
                        <a:rPr lang="zh-CN" altLang="en-US" sz="1400" b="0" i="0">
                          <a:solidFill>
                            <a:srgbClr val="FF0000"/>
                          </a:solidFill>
                          <a:latin typeface="微软雅黑" panose="020B0503020204020204" charset="-122"/>
                          <a:ea typeface="微软雅黑" panose="020B0503020204020204" charset="-122"/>
                          <a:cs typeface="微软雅黑" panose="020B0503020204020204" charset="-122"/>
                        </a:rPr>
                        <a:t>短边净宽不应小于</a:t>
                      </a:r>
                      <a:r>
                        <a:rPr lang="en-US" altLang="zh-CN" sz="1400" b="0" i="0">
                          <a:solidFill>
                            <a:srgbClr val="FF0000"/>
                          </a:solidFill>
                          <a:latin typeface="微软雅黑" panose="020B0503020204020204" charset="-122"/>
                          <a:ea typeface="微软雅黑" panose="020B0503020204020204" charset="-122"/>
                          <a:cs typeface="微软雅黑" panose="020B0503020204020204" charset="-122"/>
                        </a:rPr>
                        <a:t>1.80m</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400" b="0" i="0">
                        <a:solidFill>
                          <a:schemeClr val="tx1"/>
                        </a:solidFill>
                        <a:latin typeface="微软雅黑" panose="020B0503020204020204" charset="-122"/>
                        <a:ea typeface="微软雅黑" panose="020B0503020204020204" charset="-122"/>
                        <a:cs typeface="微软雅黑" panose="020B0503020204020204" charset="-122"/>
                      </a:endParaRPr>
                    </a:p>
                  </a:txBody>
                  <a:tcPr marL="9842" marR="9842" marT="9842" marB="0" anchor="ctr" anchorCtr="0"/>
                </a:tc>
                <a:tc>
                  <a:txBody>
                    <a:bodyPr/>
                    <a:p>
                      <a:pPr algn="l" fontAlgn="ctr"/>
                      <a:r>
                        <a:rPr lang="zh-CN" altLang="en-US" sz="1400" b="1" i="0" u="sng">
                          <a:solidFill>
                            <a:srgbClr val="C00000"/>
                          </a:solidFill>
                          <a:latin typeface="微软雅黑" panose="020B0503020204020204" charset="-122"/>
                          <a:ea typeface="微软雅黑" panose="020B0503020204020204" charset="-122"/>
                          <a:cs typeface="微软雅黑" panose="020B0503020204020204" charset="-122"/>
                        </a:rPr>
                        <a:t>住宅项目规范低于省规标准，按省规执行</a:t>
                      </a:r>
                      <a:endParaRPr lang="zh-CN" altLang="en-US" sz="1400" b="1" i="0" u="sng">
                        <a:solidFill>
                          <a:srgbClr val="C00000"/>
                        </a:solidFill>
                        <a:latin typeface="微软雅黑" panose="020B0503020204020204" charset="-122"/>
                        <a:ea typeface="微软雅黑" panose="020B0503020204020204" charset="-122"/>
                        <a:cs typeface="微软雅黑" panose="020B0503020204020204" charset="-122"/>
                      </a:endParaRPr>
                    </a:p>
                  </a:txBody>
                  <a:tcPr marL="9842" marR="9842" marT="9842" marB="0" anchor="ctr" anchorCtr="0"/>
                </a:tc>
                <a:tc>
                  <a:txBody>
                    <a:bodyPr/>
                    <a:p>
                      <a:pPr algn="l">
                        <a:buNone/>
                      </a:pPr>
                      <a:r>
                        <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rPr>
                        <a:t>无</a:t>
                      </a:r>
                      <a:endPar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tc>
                <a:tc>
                  <a:txBody>
                    <a:bodyPr/>
                    <a:p>
                      <a:pPr algn="l" fontAlgn="ctr"/>
                      <a:r>
                        <a:rPr lang="en-US" altLang="zh-CN" sz="1400" b="0" i="0">
                          <a:solidFill>
                            <a:srgbClr val="000000"/>
                          </a:solidFill>
                          <a:latin typeface="微软雅黑" panose="020B0503020204020204" charset="-122"/>
                          <a:ea typeface="微软雅黑" panose="020B0503020204020204" charset="-122"/>
                          <a:cs typeface="微软雅黑" panose="020B0503020204020204" charset="-122"/>
                        </a:rPr>
                        <a:t>       </a:t>
                      </a:r>
                      <a:r>
                        <a:rPr lang="zh-CN" altLang="zh-CN" sz="1400" b="0" i="0">
                          <a:solidFill>
                            <a:srgbClr val="000000"/>
                          </a:solidFill>
                          <a:latin typeface="微软雅黑" panose="020B0503020204020204" charset="-122"/>
                          <a:ea typeface="微软雅黑" panose="020B0503020204020204" charset="-122"/>
                          <a:cs typeface="微软雅黑" panose="020B0503020204020204" charset="-122"/>
                        </a:rPr>
                        <a:t>无</a:t>
                      </a:r>
                      <a:endParaRPr lang="zh-CN" altLang="zh-CN" sz="1400" b="0" i="0">
                        <a:solidFill>
                          <a:srgbClr val="000000"/>
                        </a:solidFill>
                        <a:latin typeface="微软雅黑" panose="020B0503020204020204" charset="-122"/>
                        <a:ea typeface="微软雅黑" panose="020B0503020204020204" charset="-122"/>
                        <a:cs typeface="微软雅黑" panose="020B0503020204020204" charset="-122"/>
                      </a:endParaRPr>
                    </a:p>
                  </a:txBody>
                  <a:tcPr marL="9842" marR="9842" marT="9842" marB="0" anchor="ctr" anchorCtr="0"/>
                </a:tc>
              </a:tr>
            </a:tbl>
          </a:graphicData>
        </a:graphic>
      </p:graphicFrame>
      <p:sp>
        <p:nvSpPr>
          <p:cNvPr id="3" name="文本框 2"/>
          <p:cNvSpPr txBox="1"/>
          <p:nvPr/>
        </p:nvSpPr>
        <p:spPr>
          <a:xfrm>
            <a:off x="4293235" y="622935"/>
            <a:ext cx="2691130" cy="368300"/>
          </a:xfrm>
          <a:prstGeom prst="rect">
            <a:avLst/>
          </a:prstGeom>
          <a:noFill/>
        </p:spPr>
        <p:txBody>
          <a:bodyPr wrap="square" rtlCol="0" anchor="t">
            <a:spAutoFit/>
          </a:bodyPr>
          <a:p>
            <a:pPr algn="ctr">
              <a:buClrTx/>
              <a:buSzTx/>
              <a:buFontTx/>
              <a:buNone/>
            </a:pPr>
            <a:r>
              <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en-US" altLang="zh-CN" b="1">
                <a:solidFill>
                  <a:srgbClr val="C00000"/>
                </a:solidFill>
                <a:latin typeface="微软雅黑" panose="020B0503020204020204" charset="-122"/>
                <a:ea typeface="微软雅黑" panose="020B0503020204020204" charset="-122"/>
                <a:cs typeface="微软雅黑" panose="020B0503020204020204" charset="-122"/>
                <a:sym typeface="+mn-ea"/>
              </a:rPr>
              <a:t>DB34/T 3467-2019</a:t>
            </a:r>
            <a:r>
              <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rPr>
              <a:t>）</a:t>
            </a:r>
            <a:endPar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6956425" y="622935"/>
            <a:ext cx="1417955" cy="368300"/>
          </a:xfrm>
          <a:prstGeom prst="rect">
            <a:avLst/>
          </a:prstGeom>
          <a:noFill/>
        </p:spPr>
        <p:txBody>
          <a:bodyPr wrap="square" rtlCol="0" anchor="t">
            <a:spAutoFit/>
          </a:bodyPr>
          <a:p>
            <a:pPr algn="ctr">
              <a:buClrTx/>
              <a:buSzTx/>
              <a:buFontTx/>
              <a:buNone/>
            </a:pPr>
            <a:r>
              <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rPr>
              <a:t>（原规范）</a:t>
            </a:r>
            <a:endPar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672465" y="3915410"/>
            <a:ext cx="11303000" cy="1111885"/>
          </a:xfrm>
          <a:prstGeom prst="rect">
            <a:avLst/>
          </a:prstGeom>
        </p:spPr>
        <p:txBody>
          <a:bodyPr wrap="square">
            <a:noAutofit/>
            <a:extLst>
              <a:ext uri="{4A0BC546-FE56-4ADE-93B0-CB8AF2F6F144}">
                <wpsdc:textFrameExt xmlns:wpsdc="http://www.wps.cn/officeDocument/2022/drawingmlCustomData" type="text"/>
              </a:ext>
            </a:extLst>
          </a:bodyPr>
          <a:p>
            <a:pPr algn="l">
              <a:lnSpc>
                <a:spcPct val="150000"/>
              </a:lnSpc>
            </a:pPr>
            <a:r>
              <a:rPr lang="en-US" altLang="zh-CN" sz="1400">
                <a:latin typeface="微软雅黑" panose="020B0503020204020204" charset="-122"/>
                <a:ea typeface="微软雅黑" panose="020B0503020204020204" charset="-122"/>
                <a:cs typeface="微软雅黑" panose="020B0503020204020204" charset="-122"/>
              </a:rPr>
              <a:t>4.3.1  </a:t>
            </a:r>
            <a:r>
              <a:rPr lang="zh-CN" altLang="en-US" sz="1400">
                <a:latin typeface="微软雅黑" panose="020B0503020204020204" charset="-122"/>
                <a:ea typeface="微软雅黑" panose="020B0503020204020204" charset="-122"/>
                <a:cs typeface="微软雅黑" panose="020B0503020204020204" charset="-122"/>
              </a:rPr>
              <a:t>厨房使用面积宜与套型建筑面积相匹配，其使用面积应符合下列规定：</a:t>
            </a:r>
            <a:endParaRPr lang="zh-CN" altLang="en-US" sz="1400">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1400">
                <a:latin typeface="微软雅黑" panose="020B0503020204020204" charset="-122"/>
                <a:ea typeface="微软雅黑" panose="020B0503020204020204" charset="-122"/>
                <a:cs typeface="微软雅黑" panose="020B0503020204020204" charset="-122"/>
              </a:rPr>
              <a:t>1</a:t>
            </a:r>
            <a:r>
              <a:rPr lang="zh-CN" altLang="en-US" sz="1400">
                <a:latin typeface="微软雅黑" panose="020B0503020204020204" charset="-122"/>
                <a:ea typeface="微软雅黑" panose="020B0503020204020204" charset="-122"/>
                <a:cs typeface="微软雅黑" panose="020B0503020204020204" charset="-122"/>
              </a:rPr>
              <a:t>、由卧室、起居室</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厅</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、厨房和卫生间等组成的</a:t>
            </a:r>
            <a:r>
              <a:rPr lang="zh-CN" altLang="en-US" sz="1400">
                <a:solidFill>
                  <a:srgbClr val="FF0000"/>
                </a:solidFill>
                <a:latin typeface="微软雅黑" panose="020B0503020204020204" charset="-122"/>
                <a:ea typeface="微软雅黑" panose="020B0503020204020204" charset="-122"/>
                <a:cs typeface="微软雅黑" panose="020B0503020204020204" charset="-122"/>
              </a:rPr>
              <a:t>住宅套型的厨房使用面积，不应小于</a:t>
            </a:r>
            <a:r>
              <a:rPr lang="en-US" altLang="zh-CN" sz="1400">
                <a:solidFill>
                  <a:srgbClr val="FF0000"/>
                </a:solidFill>
                <a:latin typeface="微软雅黑" panose="020B0503020204020204" charset="-122"/>
                <a:ea typeface="微软雅黑" panose="020B0503020204020204" charset="-122"/>
                <a:cs typeface="微软雅黑" panose="020B0503020204020204" charset="-122"/>
              </a:rPr>
              <a:t>4.50m</a:t>
            </a:r>
            <a:r>
              <a:rPr lang="en-US" altLang="en-US" sz="1400">
                <a:solidFill>
                  <a:srgbClr val="FF0000"/>
                </a:solidFill>
                <a:latin typeface="微软雅黑" panose="020B0503020204020204" charset="-122"/>
                <a:ea typeface="微软雅黑" panose="020B0503020204020204" charset="-122"/>
                <a:cs typeface="微软雅黑" panose="020B0503020204020204" charset="-122"/>
              </a:rPr>
              <a:t>²</a:t>
            </a:r>
            <a:r>
              <a:rPr lang="en-US" altLang="zh-CN" sz="1400">
                <a:latin typeface="微软雅黑" panose="020B0503020204020204" charset="-122"/>
                <a:ea typeface="微软雅黑" panose="020B0503020204020204" charset="-122"/>
                <a:cs typeface="微软雅黑" panose="020B0503020204020204" charset="-122"/>
              </a:rPr>
              <a:t> ;</a:t>
            </a:r>
            <a:endParaRPr lang="en-US" altLang="zh-CN" sz="1400">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1400">
                <a:latin typeface="微软雅黑" panose="020B0503020204020204" charset="-122"/>
                <a:ea typeface="微软雅黑" panose="020B0503020204020204" charset="-122"/>
                <a:cs typeface="微软雅黑" panose="020B0503020204020204" charset="-122"/>
              </a:rPr>
              <a:t>2</a:t>
            </a:r>
            <a:r>
              <a:rPr lang="zh-CN" altLang="en-US" sz="1400">
                <a:latin typeface="微软雅黑" panose="020B0503020204020204" charset="-122"/>
                <a:ea typeface="微软雅黑" panose="020B0503020204020204" charset="-122"/>
                <a:cs typeface="微软雅黑" panose="020B0503020204020204" charset="-122"/>
                <a:sym typeface="+mn-ea"/>
              </a:rPr>
              <a:t>、</a:t>
            </a:r>
            <a:r>
              <a:rPr lang="zh-CN" altLang="en-US" sz="1400">
                <a:latin typeface="微软雅黑" panose="020B0503020204020204" charset="-122"/>
                <a:ea typeface="微软雅黑" panose="020B0503020204020204" charset="-122"/>
                <a:cs typeface="微软雅黑" panose="020B0503020204020204" charset="-122"/>
              </a:rPr>
              <a:t>由兼起居的卧室、厨房和卫生间等组成的住宅，其厨房使用面积</a:t>
            </a:r>
            <a:r>
              <a:rPr lang="zh-CN" altLang="en-US" sz="1400">
                <a:solidFill>
                  <a:srgbClr val="FF0000"/>
                </a:solidFill>
                <a:latin typeface="微软雅黑" panose="020B0503020204020204" charset="-122"/>
                <a:ea typeface="微软雅黑" panose="020B0503020204020204" charset="-122"/>
                <a:cs typeface="微软雅黑" panose="020B0503020204020204" charset="-122"/>
              </a:rPr>
              <a:t>不应小于</a:t>
            </a:r>
            <a:r>
              <a:rPr lang="en-US" altLang="zh-CN" sz="1400">
                <a:solidFill>
                  <a:srgbClr val="FF0000"/>
                </a:solidFill>
                <a:latin typeface="微软雅黑" panose="020B0503020204020204" charset="-122"/>
                <a:ea typeface="微软雅黑" panose="020B0503020204020204" charset="-122"/>
                <a:cs typeface="微软雅黑" panose="020B0503020204020204" charset="-122"/>
              </a:rPr>
              <a:t>3.5</a:t>
            </a:r>
            <a:r>
              <a:rPr lang="zh-CN" altLang="en-US" sz="1400">
                <a:solidFill>
                  <a:srgbClr val="FF0000"/>
                </a:solidFill>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a:t>
            </a:r>
            <a:endParaRPr lang="zh-CN" altLang="en-US" sz="1400">
              <a:latin typeface="微软雅黑" panose="020B0503020204020204" charset="-122"/>
              <a:ea typeface="微软雅黑" panose="020B0503020204020204" charset="-122"/>
              <a:cs typeface="微软雅黑" panose="020B0503020204020204" charset="-122"/>
            </a:endParaRPr>
          </a:p>
        </p:txBody>
      </p:sp>
      <p:graphicFrame>
        <p:nvGraphicFramePr>
          <p:cNvPr id="6" name="表格 5"/>
          <p:cNvGraphicFramePr/>
          <p:nvPr>
            <p:custDataLst>
              <p:tags r:id="rId2"/>
            </p:custDataLst>
          </p:nvPr>
        </p:nvGraphicFramePr>
        <p:xfrm>
          <a:off x="772795" y="5027295"/>
          <a:ext cx="11045825" cy="1005840"/>
        </p:xfrm>
        <a:graphic>
          <a:graphicData uri="http://schemas.openxmlformats.org/drawingml/2006/table">
            <a:tbl>
              <a:tblPr firstRow="1">
                <a:tableStyleId>{9B373B9E-429D-4410-A77A-1C67836DE693}</a:tableStyleId>
              </a:tblPr>
              <a:tblGrid>
                <a:gridCol w="3935730"/>
                <a:gridCol w="3670300"/>
                <a:gridCol w="1292225"/>
                <a:gridCol w="2147570"/>
              </a:tblGrid>
              <a:tr h="426720">
                <a:tc>
                  <a:txBody>
                    <a:bodyPr/>
                    <a:p>
                      <a:pPr algn="ctr">
                        <a:buNone/>
                      </a:pPr>
                      <a:r>
                        <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rPr>
                        <a:t>住宅项目规范</a:t>
                      </a:r>
                      <a:r>
                        <a:rPr lang="zh-CN" altLang="en-US" sz="1400">
                          <a:solidFill>
                            <a:srgbClr val="C00000"/>
                          </a:solidFill>
                          <a:latin typeface="微软雅黑" panose="020B0503020204020204" charset="-122"/>
                          <a:ea typeface="微软雅黑" panose="020B0503020204020204" charset="-122"/>
                          <a:cs typeface="微软雅黑" panose="020B0503020204020204" charset="-122"/>
                          <a:sym typeface="+mn-ea"/>
                        </a:rPr>
                        <a:t>（新规范）</a:t>
                      </a:r>
                      <a:endPar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ctr">
                        <a:buNone/>
                      </a:pPr>
                      <a:r>
                        <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rPr>
                        <a:t>差异情况</a:t>
                      </a:r>
                      <a:endPar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ctr">
                        <a:buNone/>
                      </a:pPr>
                      <a:r>
                        <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rPr>
                        <a:t>成本增量预估</a:t>
                      </a:r>
                      <a:endPar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ctr">
                        <a:buNone/>
                      </a:pPr>
                      <a:r>
                        <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rPr>
                        <a:t>影响阶段</a:t>
                      </a:r>
                      <a:endPar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r>
              <a:tr h="579120">
                <a:tc>
                  <a:txBody>
                    <a:bodyPr/>
                    <a:p>
                      <a:pPr algn="l" fontAlgn="ctr"/>
                      <a:r>
                        <a:rPr lang="en-US" altLang="zh-CN" sz="1400" b="0" i="0">
                          <a:solidFill>
                            <a:schemeClr val="tx1"/>
                          </a:solidFill>
                          <a:latin typeface="微软雅黑" panose="020B0503020204020204" charset="-122"/>
                          <a:ea typeface="微软雅黑" panose="020B0503020204020204" charset="-122"/>
                          <a:cs typeface="微软雅黑" panose="020B0503020204020204" charset="-122"/>
                        </a:rPr>
                        <a:t>4.1.4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rPr>
                        <a:t>厨房的使用面积不应小于</a:t>
                      </a:r>
                      <a:r>
                        <a:rPr lang="en-US" altLang="zh-CN" sz="1400" b="1" i="0" u="sng">
                          <a:solidFill>
                            <a:srgbClr val="C00000"/>
                          </a:solidFill>
                          <a:latin typeface="微软雅黑" panose="020B0503020204020204" charset="-122"/>
                          <a:ea typeface="微软雅黑" panose="020B0503020204020204" charset="-122"/>
                          <a:cs typeface="微软雅黑" panose="020B0503020204020204" charset="-122"/>
                        </a:rPr>
                        <a:t>3.5</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rPr>
                        <a:t>m</a:t>
                      </a:r>
                      <a:r>
                        <a:rPr lang="en-US" altLang="en-US" sz="1400" b="0" i="0">
                          <a:solidFill>
                            <a:schemeClr val="tx1"/>
                          </a:solidFill>
                          <a:latin typeface="微软雅黑" panose="020B0503020204020204" charset="-122"/>
                          <a:ea typeface="微软雅黑" panose="020B0503020204020204" charset="-122"/>
                          <a:cs typeface="微软雅黑" panose="020B0503020204020204" charset="-122"/>
                        </a:rPr>
                        <a:t>²</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rPr>
                        <a:t>。</a:t>
                      </a:r>
                      <a:endParaRPr lang="zh-CN" altLang="en-US" sz="1400" b="0" i="0">
                        <a:solidFill>
                          <a:schemeClr val="tx1"/>
                        </a:solidFill>
                        <a:latin typeface="微软雅黑" panose="020B0503020204020204" charset="-122"/>
                        <a:ea typeface="微软雅黑" panose="020B0503020204020204" charset="-122"/>
                        <a:cs typeface="微软雅黑" panose="020B0503020204020204" charset="-122"/>
                      </a:endParaRPr>
                    </a:p>
                  </a:txBody>
                  <a:tcPr marL="9842" marR="9842" marT="9842" marB="0" anchor="ctr" anchorCtr="0"/>
                </a:tc>
                <a:tc>
                  <a:txBody>
                    <a:bodyPr/>
                    <a:p>
                      <a:pPr algn="l" fontAlgn="ctr"/>
                      <a:r>
                        <a:rPr lang="zh-CN" altLang="en-US" sz="1400" b="1" i="0" u="sng">
                          <a:solidFill>
                            <a:srgbClr val="C00000"/>
                          </a:solidFill>
                          <a:latin typeface="微软雅黑" panose="020B0503020204020204" charset="-122"/>
                          <a:ea typeface="微软雅黑" panose="020B0503020204020204" charset="-122"/>
                          <a:cs typeface="微软雅黑" panose="020B0503020204020204" charset="-122"/>
                        </a:rPr>
                        <a:t>住宅项目规范低于省规标准，按省规执行</a:t>
                      </a:r>
                      <a:endParaRPr lang="zh-CN" altLang="en-US" sz="1400" b="1" i="0" u="sng">
                        <a:solidFill>
                          <a:srgbClr val="C00000"/>
                        </a:solidFill>
                        <a:latin typeface="微软雅黑" panose="020B0503020204020204" charset="-122"/>
                        <a:ea typeface="微软雅黑" panose="020B0503020204020204" charset="-122"/>
                        <a:cs typeface="微软雅黑" panose="020B0503020204020204" charset="-122"/>
                      </a:endParaRPr>
                    </a:p>
                  </a:txBody>
                  <a:tcPr marL="9842" marR="9842" marT="9842" marB="0" anchor="ctr" anchorCtr="0"/>
                </a:tc>
                <a:tc>
                  <a:txBody>
                    <a:bodyPr/>
                    <a:p>
                      <a:pPr algn="ctr">
                        <a:buNone/>
                      </a:pPr>
                      <a:r>
                        <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rPr>
                        <a:t>无</a:t>
                      </a:r>
                      <a:endPar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tc>
                <a:tc>
                  <a:txBody>
                    <a:bodyPr/>
                    <a:p>
                      <a:pPr algn="l" fontAlgn="ctr"/>
                      <a:r>
                        <a:rPr lang="en-US" altLang="zh-CN" sz="1400" b="0" i="0">
                          <a:solidFill>
                            <a:srgbClr val="000000"/>
                          </a:solidFill>
                          <a:latin typeface="微软雅黑" panose="020B0503020204020204" charset="-122"/>
                          <a:ea typeface="微软雅黑" panose="020B0503020204020204" charset="-122"/>
                          <a:cs typeface="微软雅黑" panose="020B0503020204020204" charset="-122"/>
                        </a:rPr>
                        <a:t>       </a:t>
                      </a:r>
                      <a:r>
                        <a:rPr lang="zh-CN" altLang="zh-CN" sz="1400" b="0" i="0">
                          <a:solidFill>
                            <a:srgbClr val="000000"/>
                          </a:solidFill>
                          <a:latin typeface="微软雅黑" panose="020B0503020204020204" charset="-122"/>
                          <a:ea typeface="微软雅黑" panose="020B0503020204020204" charset="-122"/>
                          <a:cs typeface="微软雅黑" panose="020B0503020204020204" charset="-122"/>
                        </a:rPr>
                        <a:t>无</a:t>
                      </a:r>
                      <a:endParaRPr lang="zh-CN" altLang="zh-CN" sz="1400" b="0" i="0">
                        <a:solidFill>
                          <a:srgbClr val="000000"/>
                        </a:solidFill>
                        <a:latin typeface="微软雅黑" panose="020B0503020204020204" charset="-122"/>
                        <a:ea typeface="微软雅黑" panose="020B0503020204020204" charset="-122"/>
                        <a:cs typeface="微软雅黑" panose="020B0503020204020204" charset="-122"/>
                      </a:endParaRPr>
                    </a:p>
                  </a:txBody>
                  <a:tcPr marL="9842" marR="9842" marT="9842" marB="0" anchor="ctr" anchorCtr="0"/>
                </a:tc>
              </a:tr>
            </a:tbl>
          </a:graphicData>
        </a:graphic>
      </p:graphicFrame>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791845" y="908050"/>
            <a:ext cx="11194415" cy="824230"/>
          </a:xfrm>
          <a:prstGeom prst="rect">
            <a:avLst/>
          </a:prstGeom>
        </p:spPr>
        <p:txBody>
          <a:bodyPr wrap="square">
            <a:noAutofit/>
            <a:extLst>
              <a:ext uri="{4A0BC546-FE56-4ADE-93B0-CB8AF2F6F144}">
                <wpsdc:textFrameExt xmlns:wpsdc="http://www.wps.cn/officeDocument/2022/drawingmlCustomData" type="text"/>
              </a:ext>
            </a:extLst>
          </a:bodyPr>
          <a:p>
            <a:pPr algn="l">
              <a:lnSpc>
                <a:spcPct val="150000"/>
              </a:lnSpc>
            </a:pPr>
            <a:r>
              <a:rPr lang="en-US" altLang="zh-CN" sz="1400">
                <a:latin typeface="微软雅黑" panose="020B0503020204020204" charset="-122"/>
                <a:ea typeface="微软雅黑" panose="020B0503020204020204" charset="-122"/>
                <a:cs typeface="微软雅黑" panose="020B0503020204020204" charset="-122"/>
              </a:rPr>
              <a:t>4.12.6  </a:t>
            </a:r>
            <a:r>
              <a:rPr lang="zh-CN" altLang="en-US" sz="1400">
                <a:latin typeface="微软雅黑" panose="020B0503020204020204" charset="-122"/>
                <a:ea typeface="微软雅黑" panose="020B0503020204020204" charset="-122"/>
                <a:cs typeface="微软雅黑" panose="020B0503020204020204" charset="-122"/>
              </a:rPr>
              <a:t>住宅户内不宜采用错层设计；</a:t>
            </a:r>
            <a:endParaRPr lang="zh-CN" altLang="en-US" sz="1400">
              <a:latin typeface="微软雅黑" panose="020B0503020204020204" charset="-122"/>
              <a:ea typeface="微软雅黑" panose="020B0503020204020204" charset="-122"/>
              <a:cs typeface="微软雅黑" panose="020B0503020204020204" charset="-122"/>
            </a:endParaRPr>
          </a:p>
          <a:p>
            <a:pPr algn="l">
              <a:lnSpc>
                <a:spcPct val="150000"/>
              </a:lnSpc>
            </a:pPr>
            <a:r>
              <a:rPr lang="zh-CN" altLang="en-US" sz="1400">
                <a:latin typeface="微软雅黑" panose="020B0503020204020204" charset="-122"/>
                <a:ea typeface="微软雅黑" panose="020B0503020204020204" charset="-122"/>
                <a:cs typeface="微软雅黑" panose="020B0503020204020204" charset="-122"/>
              </a:rPr>
              <a:t>厨房、卫生间、阳台和户门的门槛高度与同层相邻空间地面的高差不应大于</a:t>
            </a:r>
            <a:r>
              <a:rPr lang="en-US" altLang="zh-CN" sz="1400">
                <a:latin typeface="微软雅黑" panose="020B0503020204020204" charset="-122"/>
                <a:ea typeface="微软雅黑" panose="020B0503020204020204" charset="-122"/>
                <a:cs typeface="微软雅黑" panose="020B0503020204020204" charset="-122"/>
              </a:rPr>
              <a:t>0.015m</a:t>
            </a:r>
            <a:r>
              <a:rPr lang="zh-CN" altLang="en-US" sz="1400">
                <a:latin typeface="微软雅黑" panose="020B0503020204020204" charset="-122"/>
                <a:ea typeface="微软雅黑" panose="020B0503020204020204" charset="-122"/>
                <a:cs typeface="微软雅黑" panose="020B0503020204020204" charset="-122"/>
              </a:rPr>
              <a:t>。</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8" name="矩形 7"/>
          <p:cNvSpPr/>
          <p:nvPr/>
        </p:nvSpPr>
        <p:spPr>
          <a:xfrm>
            <a:off x="791845" y="387985"/>
            <a:ext cx="3371850" cy="520065"/>
          </a:xfrm>
          <a:prstGeom prst="rect">
            <a:avLst/>
          </a:prstGeom>
          <a:gradFill>
            <a:gsLst>
              <a:gs pos="0">
                <a:srgbClr val="2D3D65"/>
              </a:gs>
              <a:gs pos="100000">
                <a:srgbClr val="30559B"/>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CN Bold" panose="020B0800000000000000" charset="-122"/>
              <a:sym typeface="+mn-ea"/>
            </a:endParaRPr>
          </a:p>
        </p:txBody>
      </p:sp>
      <p:sp>
        <p:nvSpPr>
          <p:cNvPr id="14" name="文本框 13"/>
          <p:cNvSpPr txBox="1"/>
          <p:nvPr/>
        </p:nvSpPr>
        <p:spPr>
          <a:xfrm>
            <a:off x="826453" y="447993"/>
            <a:ext cx="3302635" cy="400050"/>
          </a:xfrm>
          <a:prstGeom prst="rect">
            <a:avLst/>
          </a:prstGeom>
          <a:noFill/>
        </p:spPr>
        <p:txBody>
          <a:bodyPr wrap="square" lIns="0" tIns="0" rIns="0" bIns="0" rtlCol="0" anchor="ctr" anchorCtr="0">
            <a:noAutofit/>
          </a:bodyPr>
          <a:p>
            <a:pPr algn="ctr">
              <a:lnSpc>
                <a:spcPct val="100000"/>
              </a:lnSpc>
            </a:pPr>
            <a:r>
              <a:rPr lang="zh-CN" altLang="en-US" b="1">
                <a:solidFill>
                  <a:srgbClr val="DCCAAE"/>
                </a:solidFill>
                <a:latin typeface="思源黑体 CN Bold" panose="020B0800000000000000" charset="-122"/>
                <a:ea typeface="思源黑体 CN Bold" panose="020B0800000000000000" charset="-122"/>
                <a:cs typeface="思源黑体 CN Bold" panose="020B0800000000000000" charset="-122"/>
              </a:rPr>
              <a:t>《安徽省住宅设计标准》2019</a:t>
            </a:r>
            <a:endParaRPr lang="zh-CN" altLang="en-US" b="1">
              <a:solidFill>
                <a:srgbClr val="DCCAAE"/>
              </a:solidFill>
              <a:latin typeface="思源黑体 CN Bold" panose="020B0800000000000000" charset="-122"/>
              <a:ea typeface="思源黑体 CN Bold" panose="020B0800000000000000" charset="-122"/>
              <a:cs typeface="思源黑体 CN Bold" panose="020B0800000000000000" charset="-122"/>
            </a:endParaRPr>
          </a:p>
        </p:txBody>
      </p:sp>
      <p:graphicFrame>
        <p:nvGraphicFramePr>
          <p:cNvPr id="12" name="表格 11"/>
          <p:cNvGraphicFramePr/>
          <p:nvPr>
            <p:custDataLst>
              <p:tags r:id="rId1"/>
            </p:custDataLst>
          </p:nvPr>
        </p:nvGraphicFramePr>
        <p:xfrm>
          <a:off x="826770" y="1647825"/>
          <a:ext cx="10389235" cy="1248410"/>
        </p:xfrm>
        <a:graphic>
          <a:graphicData uri="http://schemas.openxmlformats.org/drawingml/2006/table">
            <a:tbl>
              <a:tblPr firstRow="1">
                <a:tableStyleId>{9B373B9E-429D-4410-A77A-1C67836DE693}</a:tableStyleId>
              </a:tblPr>
              <a:tblGrid>
                <a:gridCol w="4954905"/>
                <a:gridCol w="2764790"/>
                <a:gridCol w="1349375"/>
                <a:gridCol w="1320165"/>
              </a:tblGrid>
              <a:tr h="421005">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住宅项目规范</a:t>
                      </a:r>
                      <a:r>
                        <a:rPr lang="zh-CN" altLang="en-US" sz="1400">
                          <a:solidFill>
                            <a:srgbClr val="C00000"/>
                          </a:solidFill>
                          <a:latin typeface="微软雅黑" panose="020B0503020204020204" charset="-122"/>
                          <a:ea typeface="微软雅黑" panose="020B0503020204020204" charset="-122"/>
                          <a:cs typeface="微软雅黑" panose="020B0503020204020204" charset="-122"/>
                          <a:sym typeface="+mn-ea"/>
                        </a:rPr>
                        <a:t>（新规范）</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差异情况</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成本增量预估</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影响阶段</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r>
              <a:tr h="827405">
                <a:tc>
                  <a:txBody>
                    <a:bodyPr/>
                    <a:p>
                      <a:pPr algn="l" fontAlgn="ct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4.1.12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厨房、卫生间、封闭阳台与相邻空间地面的高差不应大于</a:t>
                      </a:r>
                      <a:r>
                        <a:rPr lang="en-US" altLang="zh-CN" sz="1400" b="1" i="0" u="sng">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0.015</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m,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并应以斜坡过渡；</a:t>
                      </a:r>
                      <a:endPar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r>
                        <a:rPr lang="zh-CN" altLang="en-US" sz="1400" b="0" i="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户门的门槛高度</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和</a:t>
                      </a:r>
                      <a:r>
                        <a:rPr lang="zh-CN" altLang="en-US" sz="1400" b="0" i="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户门内外</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高差均不应大于</a:t>
                      </a:r>
                      <a:r>
                        <a:rPr lang="en-US" altLang="zh-CN" sz="1400" b="1" i="0" u="sng">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0.015</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m</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9842" marR="9842" marT="9842" marB="0" anchor="ctr" anchorCtr="0"/>
                </a:tc>
                <a:tc>
                  <a:txBody>
                    <a:bodyPr/>
                    <a:p>
                      <a:pPr algn="l" fontAlgn="ctr"/>
                      <a:r>
                        <a:rPr lang="zh-CN" altLang="en-US" sz="1400" b="1" i="0" u="sng">
                          <a:solidFill>
                            <a:srgbClr val="C00000"/>
                          </a:solidFill>
                          <a:latin typeface="微软雅黑" panose="020B0503020204020204" charset="-122"/>
                          <a:ea typeface="微软雅黑" panose="020B0503020204020204" charset="-122"/>
                          <a:cs typeface="微软雅黑" panose="020B0503020204020204" charset="-122"/>
                        </a:rPr>
                        <a:t> 对户门内外高差提出了要求</a:t>
                      </a:r>
                      <a:endParaRPr lang="zh-CN" altLang="en-US" sz="1400" b="1" i="0" u="sng">
                        <a:solidFill>
                          <a:srgbClr val="C00000"/>
                        </a:solidFill>
                        <a:latin typeface="微软雅黑" panose="020B0503020204020204" charset="-122"/>
                        <a:ea typeface="微软雅黑" panose="020B0503020204020204" charset="-122"/>
                        <a:cs typeface="微软雅黑" panose="020B0503020204020204" charset="-122"/>
                      </a:endParaRPr>
                    </a:p>
                    <a:p>
                      <a:pPr algn="l" fontAlgn="ctr"/>
                      <a:r>
                        <a:rPr lang="zh-CN" altLang="en-US" sz="1400" b="1" i="0" u="sng">
                          <a:solidFill>
                            <a:srgbClr val="C00000"/>
                          </a:solidFill>
                          <a:latin typeface="微软雅黑" panose="020B0503020204020204" charset="-122"/>
                          <a:ea typeface="微软雅黑" panose="020B0503020204020204" charset="-122"/>
                          <a:cs typeface="微软雅黑" panose="020B0503020204020204" charset="-122"/>
                        </a:rPr>
                        <a:t>（注意入户门下口需采取措施）</a:t>
                      </a:r>
                      <a:endParaRPr lang="zh-CN" altLang="en-US" sz="1400" b="1" i="0" u="sng">
                        <a:solidFill>
                          <a:srgbClr val="C00000"/>
                        </a:solidFill>
                        <a:latin typeface="微软雅黑" panose="020B0503020204020204" charset="-122"/>
                        <a:ea typeface="微软雅黑" panose="020B0503020204020204" charset="-122"/>
                        <a:cs typeface="微软雅黑" panose="020B0503020204020204" charset="-122"/>
                      </a:endParaRPr>
                    </a:p>
                  </a:txBody>
                  <a:tcPr marL="9842" marR="9842" marT="9842" marB="0" anchor="ctr" anchorCtr="0"/>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增</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tc>
                <a:tc>
                  <a:txBody>
                    <a:bodyPr/>
                    <a:p>
                      <a:pPr algn="l" fontAlgn="ctr"/>
                      <a:r>
                        <a:rPr lang="zh-CN" altLang="en-US" sz="1400" b="1" i="0">
                          <a:solidFill>
                            <a:srgbClr val="C00000"/>
                          </a:solidFill>
                          <a:latin typeface="微软雅黑" panose="020B0503020204020204" charset="-122"/>
                          <a:ea typeface="微软雅黑" panose="020B0503020204020204" charset="-122"/>
                          <a:cs typeface="微软雅黑" panose="020B0503020204020204" charset="-122"/>
                        </a:rPr>
                        <a:t>施工图设计</a:t>
                      </a:r>
                      <a:endParaRPr lang="zh-CN" altLang="en-US" sz="1400" b="1" i="0">
                        <a:solidFill>
                          <a:srgbClr val="C00000"/>
                        </a:solidFill>
                        <a:latin typeface="微软雅黑" panose="020B0503020204020204" charset="-122"/>
                        <a:ea typeface="微软雅黑" panose="020B0503020204020204" charset="-122"/>
                        <a:cs typeface="微软雅黑" panose="020B0503020204020204" charset="-122"/>
                      </a:endParaRPr>
                    </a:p>
                  </a:txBody>
                  <a:tcPr marL="9842" marR="9842" marT="9842" marB="0" anchor="ctr" anchorCtr="0"/>
                </a:tc>
              </a:tr>
            </a:tbl>
          </a:graphicData>
        </a:graphic>
      </p:graphicFrame>
      <p:sp>
        <p:nvSpPr>
          <p:cNvPr id="3" name="文本框 2"/>
          <p:cNvSpPr txBox="1"/>
          <p:nvPr/>
        </p:nvSpPr>
        <p:spPr>
          <a:xfrm>
            <a:off x="4224655" y="480060"/>
            <a:ext cx="1417955" cy="368300"/>
          </a:xfrm>
          <a:prstGeom prst="rect">
            <a:avLst/>
          </a:prstGeom>
          <a:noFill/>
        </p:spPr>
        <p:txBody>
          <a:bodyPr wrap="square" rtlCol="0" anchor="t">
            <a:spAutoFit/>
          </a:bodyPr>
          <a:p>
            <a:pPr algn="ctr">
              <a:buClrTx/>
              <a:buSzTx/>
              <a:buFontTx/>
              <a:buNone/>
            </a:pPr>
            <a:r>
              <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rPr>
              <a:t>（原规范）</a:t>
            </a:r>
            <a:endPar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721995" y="3114675"/>
            <a:ext cx="10468610" cy="1060450"/>
          </a:xfrm>
          <a:prstGeom prst="rect">
            <a:avLst/>
          </a:prstGeom>
        </p:spPr>
        <p:txBody>
          <a:bodyPr wrap="square">
            <a:spAutoFit/>
            <a:extLst>
              <a:ext uri="{4A0BC546-FE56-4ADE-93B0-CB8AF2F6F144}">
                <wpsdc:textFrameExt xmlns:wpsdc="http://www.wps.cn/officeDocument/2022/drawingmlCustomData" type="text"/>
              </a:ext>
            </a:extLst>
          </a:bodyPr>
          <a:p>
            <a:pPr algn="l">
              <a:lnSpc>
                <a:spcPct val="150000"/>
              </a:lnSpc>
            </a:pPr>
            <a:r>
              <a:rPr lang="en-US" altLang="zh-CN" sz="1400">
                <a:latin typeface="微软雅黑" panose="020B0503020204020204" charset="-122"/>
                <a:ea typeface="微软雅黑" panose="020B0503020204020204" charset="-122"/>
                <a:cs typeface="微软雅黑" panose="020B0503020204020204" charset="-122"/>
              </a:rPr>
              <a:t>4.5.3  </a:t>
            </a:r>
            <a:r>
              <a:rPr lang="zh-CN" altLang="en-US" sz="1400">
                <a:latin typeface="微软雅黑" panose="020B0503020204020204" charset="-122"/>
                <a:ea typeface="微软雅黑" panose="020B0503020204020204" charset="-122"/>
                <a:cs typeface="微软雅黑" panose="020B0503020204020204" charset="-122"/>
              </a:rPr>
              <a:t>套内</a:t>
            </a:r>
            <a:r>
              <a:rPr lang="zh-CN" altLang="en-US" sz="1400">
                <a:solidFill>
                  <a:srgbClr val="FF0000"/>
                </a:solidFill>
                <a:latin typeface="微软雅黑" panose="020B0503020204020204" charset="-122"/>
                <a:ea typeface="微软雅黑" panose="020B0503020204020204" charset="-122"/>
                <a:cs typeface="微软雅黑" panose="020B0503020204020204" charset="-122"/>
              </a:rPr>
              <a:t>入口过道净宽不宜小于</a:t>
            </a:r>
            <a:r>
              <a:rPr lang="en-US" altLang="zh-CN" sz="1400">
                <a:solidFill>
                  <a:srgbClr val="FF0000"/>
                </a:solidFill>
                <a:latin typeface="微软雅黑" panose="020B0503020204020204" charset="-122"/>
                <a:ea typeface="微软雅黑" panose="020B0503020204020204" charset="-122"/>
                <a:cs typeface="微软雅黑" panose="020B0503020204020204" charset="-122"/>
              </a:rPr>
              <a:t>1.20m</a:t>
            </a:r>
            <a:r>
              <a:rPr lang="en-US" altLang="zh-CN" sz="1400">
                <a:latin typeface="微软雅黑" panose="020B0503020204020204" charset="-122"/>
                <a:ea typeface="微软雅黑" panose="020B0503020204020204" charset="-122"/>
                <a:cs typeface="微软雅黑" panose="020B0503020204020204" charset="-122"/>
              </a:rPr>
              <a:t> ; </a:t>
            </a:r>
            <a:r>
              <a:rPr lang="zh-CN" altLang="en-US" sz="1400">
                <a:latin typeface="微软雅黑" panose="020B0503020204020204" charset="-122"/>
                <a:ea typeface="微软雅黑" panose="020B0503020204020204" charset="-122"/>
                <a:cs typeface="微软雅黑" panose="020B0503020204020204" charset="-122"/>
              </a:rPr>
              <a:t>通往卧室、起居室</a:t>
            </a: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rPr>
              <a:t>厅</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的过道净宽不应小于</a:t>
            </a:r>
            <a:r>
              <a:rPr lang="en-US" altLang="zh-CN" sz="1400">
                <a:latin typeface="微软雅黑" panose="020B0503020204020204" charset="-122"/>
                <a:ea typeface="微软雅黑" panose="020B0503020204020204" charset="-122"/>
                <a:cs typeface="微软雅黑" panose="020B0503020204020204" charset="-122"/>
              </a:rPr>
              <a:t>1.00m ; </a:t>
            </a:r>
            <a:endParaRPr lang="en-US" altLang="zh-CN" sz="1400">
              <a:latin typeface="微软雅黑" panose="020B0503020204020204" charset="-122"/>
              <a:ea typeface="微软雅黑" panose="020B0503020204020204" charset="-122"/>
              <a:cs typeface="微软雅黑" panose="020B0503020204020204" charset="-122"/>
            </a:endParaRPr>
          </a:p>
          <a:p>
            <a:pPr algn="l">
              <a:lnSpc>
                <a:spcPct val="150000"/>
              </a:lnSpc>
            </a:pPr>
            <a:r>
              <a:rPr lang="zh-CN" altLang="en-US" sz="1400">
                <a:latin typeface="微软雅黑" panose="020B0503020204020204" charset="-122"/>
                <a:ea typeface="微软雅黑" panose="020B0503020204020204" charset="-122"/>
                <a:cs typeface="微软雅黑" panose="020B0503020204020204" charset="-122"/>
              </a:rPr>
              <a:t>通往厨房、卫生间、储藏室的过道净宽不应小于</a:t>
            </a:r>
            <a:r>
              <a:rPr lang="en-US" altLang="zh-CN" sz="1400">
                <a:latin typeface="微软雅黑" panose="020B0503020204020204" charset="-122"/>
                <a:ea typeface="微软雅黑" panose="020B0503020204020204" charset="-122"/>
                <a:cs typeface="微软雅黑" panose="020B0503020204020204" charset="-122"/>
              </a:rPr>
              <a:t>0.90m ;</a:t>
            </a:r>
            <a:r>
              <a:rPr lang="zh-CN" altLang="en-US" sz="1400">
                <a:latin typeface="微软雅黑" panose="020B0503020204020204" charset="-122"/>
                <a:ea typeface="微软雅黑" panose="020B0503020204020204" charset="-122"/>
                <a:cs typeface="微软雅黑" panose="020B0503020204020204" charset="-122"/>
              </a:rPr>
              <a:t>过道拐弯处的空间应便于搬运家具</a:t>
            </a: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rPr>
              <a:t>。</a:t>
            </a:r>
            <a:endParaRPr lang="zh-CN" altLang="en-US" sz="1400">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1400">
                <a:latin typeface="微软雅黑" panose="020B0503020204020204" charset="-122"/>
                <a:ea typeface="微软雅黑" panose="020B0503020204020204" charset="-122"/>
                <a:cs typeface="微软雅黑" panose="020B0503020204020204" charset="-122"/>
              </a:rPr>
              <a:t>4.8.7 </a:t>
            </a:r>
            <a:r>
              <a:rPr lang="zh-CN" altLang="en-US" sz="1400">
                <a:latin typeface="微软雅黑" panose="020B0503020204020204" charset="-122"/>
                <a:ea typeface="微软雅黑" panose="020B0503020204020204" charset="-122"/>
                <a:cs typeface="微软雅黑" panose="020B0503020204020204" charset="-122"/>
              </a:rPr>
              <a:t>户门门洞宽度最小尺寸为</a:t>
            </a:r>
            <a:r>
              <a:rPr lang="en-US" altLang="zh-CN" sz="1400">
                <a:latin typeface="微软雅黑" panose="020B0503020204020204" charset="-122"/>
                <a:ea typeface="微软雅黑" panose="020B0503020204020204" charset="-122"/>
                <a:cs typeface="微软雅黑" panose="020B0503020204020204" charset="-122"/>
              </a:rPr>
              <a:t>1.1m</a:t>
            </a:r>
            <a:r>
              <a:rPr lang="zh-CN" altLang="en-US" sz="1400">
                <a:latin typeface="微软雅黑" panose="020B0503020204020204" charset="-122"/>
                <a:ea typeface="微软雅黑" panose="020B0503020204020204" charset="-122"/>
                <a:cs typeface="微软雅黑" panose="020B0503020204020204" charset="-122"/>
              </a:rPr>
              <a:t>，卧室门</a:t>
            </a:r>
            <a:r>
              <a:rPr lang="en-US" altLang="zh-CN" sz="1400">
                <a:latin typeface="微软雅黑" panose="020B0503020204020204" charset="-122"/>
                <a:ea typeface="微软雅黑" panose="020B0503020204020204" charset="-122"/>
                <a:cs typeface="微软雅黑" panose="020B0503020204020204" charset="-122"/>
              </a:rPr>
              <a:t>0.9</a:t>
            </a:r>
            <a:r>
              <a:rPr lang="zh-CN" altLang="en-US" sz="1400">
                <a:latin typeface="微软雅黑" panose="020B0503020204020204" charset="-122"/>
                <a:ea typeface="微软雅黑" panose="020B0503020204020204" charset="-122"/>
                <a:cs typeface="微软雅黑" panose="020B0503020204020204" charset="-122"/>
              </a:rPr>
              <a:t>，厨房和卫生间门</a:t>
            </a:r>
            <a:r>
              <a:rPr lang="en-US" altLang="zh-CN" sz="1400">
                <a:latin typeface="微软雅黑" panose="020B0503020204020204" charset="-122"/>
                <a:ea typeface="微软雅黑" panose="020B0503020204020204" charset="-122"/>
                <a:cs typeface="微软雅黑" panose="020B0503020204020204" charset="-122"/>
              </a:rPr>
              <a:t>0.8m</a:t>
            </a:r>
            <a:r>
              <a:rPr lang="zh-CN" altLang="en-US" sz="1400">
                <a:latin typeface="微软雅黑" panose="020B0503020204020204" charset="-122"/>
                <a:ea typeface="微软雅黑" panose="020B0503020204020204" charset="-122"/>
                <a:cs typeface="微软雅黑" panose="020B0503020204020204" charset="-122"/>
              </a:rPr>
              <a:t>。</a:t>
            </a:r>
            <a:endParaRPr lang="zh-CN" altLang="en-US" sz="1400">
              <a:latin typeface="微软雅黑" panose="020B0503020204020204" charset="-122"/>
              <a:ea typeface="微软雅黑" panose="020B0503020204020204" charset="-122"/>
              <a:cs typeface="微软雅黑" panose="020B0503020204020204" charset="-122"/>
            </a:endParaRPr>
          </a:p>
        </p:txBody>
      </p:sp>
      <p:graphicFrame>
        <p:nvGraphicFramePr>
          <p:cNvPr id="5" name="表格 4"/>
          <p:cNvGraphicFramePr/>
          <p:nvPr>
            <p:custDataLst>
              <p:tags r:id="rId2"/>
            </p:custDataLst>
          </p:nvPr>
        </p:nvGraphicFramePr>
        <p:xfrm>
          <a:off x="771525" y="4248785"/>
          <a:ext cx="10418445" cy="2279015"/>
        </p:xfrm>
        <a:graphic>
          <a:graphicData uri="http://schemas.openxmlformats.org/drawingml/2006/table">
            <a:tbl>
              <a:tblPr firstRow="1">
                <a:tableStyleId>{9B373B9E-429D-4410-A77A-1C67836DE693}</a:tableStyleId>
              </a:tblPr>
              <a:tblGrid>
                <a:gridCol w="5016500"/>
                <a:gridCol w="2762885"/>
                <a:gridCol w="1324610"/>
                <a:gridCol w="1314450"/>
              </a:tblGrid>
              <a:tr h="410845">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住宅项目规范</a:t>
                      </a:r>
                      <a:r>
                        <a:rPr lang="zh-CN" altLang="en-US" sz="1400">
                          <a:solidFill>
                            <a:srgbClr val="C00000"/>
                          </a:solidFill>
                          <a:latin typeface="微软雅黑" panose="020B0503020204020204" charset="-122"/>
                          <a:ea typeface="微软雅黑" panose="020B0503020204020204" charset="-122"/>
                          <a:cs typeface="微软雅黑" panose="020B0503020204020204" charset="-122"/>
                          <a:sym typeface="+mn-ea"/>
                        </a:rPr>
                        <a:t>（新规范）</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差异情况</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成本增量预估</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影响阶段</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r>
              <a:tr h="1868170">
                <a:tc>
                  <a:txBody>
                    <a:bodyPr/>
                    <a:p>
                      <a:pPr algn="l" fontAlgn="ct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4.1.13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套内入口过道净宽不应小于</a:t>
                      </a:r>
                      <a:r>
                        <a:rPr lang="en-US" altLang="zh-CN" sz="1400" b="1" i="0" u="sng">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1.10m</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 ;   </a:t>
                      </a:r>
                      <a:endPar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通往卧室、起居室</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的过道净宽不应小于</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1.00m ; </a:t>
                      </a:r>
                      <a:endPar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通往厨房、卫生间、贮藏室的过道</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净宽不应小于</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0.90m</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4.1.14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新建住宅建筑</a:t>
                      </a:r>
                      <a:r>
                        <a:rPr lang="zh-CN" altLang="en-US" sz="1400" b="1" i="0" u="sng">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户门通行净宽不应小于</a:t>
                      </a:r>
                      <a:r>
                        <a:rPr lang="en-US" altLang="zh-CN" sz="1400" b="1" i="0" u="sng">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0.90m,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既有住宅建筑改造户门通行净宽不应小于</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0.80m</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卧室门的通行净宽不应</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小于</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0.80m, </a:t>
                      </a:r>
                      <a:endPar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厨房门和卫生间门的通行净宽不应小于</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0.70m,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并应预留无障碍改造的条件。</a:t>
                      </a:r>
                      <a:endPar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9842" marR="9842" marT="9842" marB="0" anchor="ctr" anchorCtr="0"/>
                </a:tc>
                <a:tc>
                  <a:txBody>
                    <a:bodyPr/>
                    <a:p>
                      <a:pPr algn="l" fontAlgn="ctr"/>
                      <a:r>
                        <a:rPr lang="en-US" altLang="zh-CN" sz="1400" b="1" i="0" u="sng">
                          <a:solidFill>
                            <a:srgbClr val="C00000"/>
                          </a:solidFill>
                          <a:latin typeface="微软雅黑" panose="020B0503020204020204" charset="-122"/>
                          <a:ea typeface="微软雅黑" panose="020B0503020204020204" charset="-122"/>
                          <a:cs typeface="微软雅黑" panose="020B0503020204020204" charset="-122"/>
                        </a:rPr>
                        <a:t>4.1.13 </a:t>
                      </a:r>
                      <a:r>
                        <a:rPr lang="zh-CN" altLang="en-US" sz="1400" b="1" i="0" u="sng">
                          <a:solidFill>
                            <a:srgbClr val="C00000"/>
                          </a:solidFill>
                          <a:latin typeface="微软雅黑" panose="020B0503020204020204" charset="-122"/>
                          <a:ea typeface="微软雅黑" panose="020B0503020204020204" charset="-122"/>
                          <a:cs typeface="微软雅黑" panose="020B0503020204020204" charset="-122"/>
                        </a:rPr>
                        <a:t>住宅项目规范要求比省规低</a:t>
                      </a:r>
                      <a:endParaRPr lang="zh-CN" altLang="en-US" sz="1400" b="1" i="0" u="sng">
                        <a:solidFill>
                          <a:srgbClr val="C00000"/>
                        </a:solidFill>
                        <a:latin typeface="微软雅黑" panose="020B0503020204020204" charset="-122"/>
                        <a:ea typeface="微软雅黑" panose="020B0503020204020204" charset="-122"/>
                        <a:cs typeface="微软雅黑" panose="020B0503020204020204" charset="-122"/>
                      </a:endParaRPr>
                    </a:p>
                    <a:p>
                      <a:pPr algn="l" fontAlgn="ctr"/>
                      <a:r>
                        <a:rPr lang="en-US" altLang="zh-CN" sz="1400" b="1" i="0" u="sng">
                          <a:solidFill>
                            <a:srgbClr val="C00000"/>
                          </a:solidFill>
                          <a:latin typeface="微软雅黑" panose="020B0503020204020204" charset="-122"/>
                          <a:ea typeface="微软雅黑" panose="020B0503020204020204" charset="-122"/>
                          <a:cs typeface="微软雅黑" panose="020B0503020204020204" charset="-122"/>
                        </a:rPr>
                        <a:t>4.1.14 </a:t>
                      </a:r>
                      <a:r>
                        <a:rPr lang="zh-CN" altLang="en-US" sz="1400" b="1" i="0" u="sng">
                          <a:solidFill>
                            <a:srgbClr val="C00000"/>
                          </a:solidFill>
                          <a:latin typeface="微软雅黑" panose="020B0503020204020204" charset="-122"/>
                          <a:ea typeface="微软雅黑" panose="020B0503020204020204" charset="-122"/>
                          <a:cs typeface="微软雅黑" panose="020B0503020204020204" charset="-122"/>
                        </a:rPr>
                        <a:t>安徽省规要求为洞口尺寸，住宅项目规范要求为净宽</a:t>
                      </a:r>
                      <a:endParaRPr lang="zh-CN" altLang="en-US" sz="1400" b="1" i="0" u="sng">
                        <a:solidFill>
                          <a:srgbClr val="C00000"/>
                        </a:solidFill>
                        <a:latin typeface="微软雅黑" panose="020B0503020204020204" charset="-122"/>
                        <a:ea typeface="微软雅黑" panose="020B0503020204020204" charset="-122"/>
                        <a:cs typeface="微软雅黑" panose="020B0503020204020204" charset="-122"/>
                      </a:endParaRPr>
                    </a:p>
                  </a:txBody>
                  <a:tcPr marL="9842" marR="9842" marT="9842" marB="0" anchor="ctr" anchorCtr="0"/>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无</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tc>
                <a:tc>
                  <a:txBody>
                    <a:bodyPr/>
                    <a:p>
                      <a:pPr algn="l" fontAlgn="ctr"/>
                      <a:r>
                        <a:rPr lang="zh-CN" altLang="en-US" sz="1400" b="1" i="0">
                          <a:solidFill>
                            <a:srgbClr val="000000"/>
                          </a:solidFill>
                          <a:latin typeface="微软雅黑" panose="020B0503020204020204" charset="-122"/>
                          <a:ea typeface="微软雅黑" panose="020B0503020204020204" charset="-122"/>
                          <a:cs typeface="微软雅黑" panose="020B0503020204020204" charset="-122"/>
                        </a:rPr>
                        <a:t>施工图设计需注明门净宽</a:t>
                      </a:r>
                      <a:endParaRPr lang="zh-CN" altLang="en-US" sz="1400" b="1" i="0">
                        <a:solidFill>
                          <a:srgbClr val="000000"/>
                        </a:solidFill>
                        <a:latin typeface="微软雅黑" panose="020B0503020204020204" charset="-122"/>
                        <a:ea typeface="微软雅黑" panose="020B0503020204020204" charset="-122"/>
                        <a:cs typeface="微软雅黑" panose="020B0503020204020204" charset="-122"/>
                      </a:endParaRPr>
                    </a:p>
                  </a:txBody>
                  <a:tcPr marL="9842" marR="9842" marT="9842" marB="0" anchor="ctr" anchorCtr="0"/>
                </a:tc>
              </a:tr>
            </a:tbl>
          </a:graphicData>
        </a:graphic>
      </p:graphicFrame>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672465" y="1054100"/>
            <a:ext cx="11378565" cy="1706880"/>
          </a:xfrm>
          <a:prstGeom prst="rect">
            <a:avLst/>
          </a:prstGeom>
        </p:spPr>
        <p:txBody>
          <a:bodyPr wrap="square">
            <a:spAutoFit/>
            <a:extLst>
              <a:ext uri="{4A0BC546-FE56-4ADE-93B0-CB8AF2F6F144}">
                <wpsdc:textFrameExt xmlns:wpsdc="http://www.wps.cn/officeDocument/2022/drawingmlCustomData" type="text"/>
              </a:ext>
            </a:extLst>
          </a:bodyPr>
          <a:p>
            <a:pPr algn="l">
              <a:lnSpc>
                <a:spcPct val="150000"/>
              </a:lnSpc>
            </a:pPr>
            <a:r>
              <a:rPr lang="en-US" altLang="zh-CN" sz="1400">
                <a:latin typeface="微软雅黑" panose="020B0503020204020204" charset="-122"/>
                <a:ea typeface="微软雅黑" panose="020B0503020204020204" charset="-122"/>
                <a:cs typeface="微软雅黑" panose="020B0503020204020204" charset="-122"/>
              </a:rPr>
              <a:t>4.8.1  </a:t>
            </a:r>
            <a:r>
              <a:rPr lang="zh-CN" altLang="en-US" sz="1400">
                <a:latin typeface="微软雅黑" panose="020B0503020204020204" charset="-122"/>
                <a:ea typeface="微软雅黑" panose="020B0503020204020204" charset="-122"/>
                <a:cs typeface="微软雅黑" panose="020B0503020204020204" charset="-122"/>
              </a:rPr>
              <a:t>窗外没有阳台或平台的外窗，窗台距楼面、地面的净高低于</a:t>
            </a:r>
            <a:r>
              <a:rPr lang="en-US" altLang="zh-CN" sz="1400">
                <a:latin typeface="微软雅黑" panose="020B0503020204020204" charset="-122"/>
                <a:ea typeface="微软雅黑" panose="020B0503020204020204" charset="-122"/>
                <a:cs typeface="微软雅黑" panose="020B0503020204020204" charset="-122"/>
              </a:rPr>
              <a:t>0.90m</a:t>
            </a:r>
            <a:r>
              <a:rPr lang="zh-CN" altLang="en-US" sz="1400">
                <a:latin typeface="微软雅黑" panose="020B0503020204020204" charset="-122"/>
                <a:ea typeface="微软雅黑" panose="020B0503020204020204" charset="-122"/>
                <a:cs typeface="微软雅黑" panose="020B0503020204020204" charset="-122"/>
              </a:rPr>
              <a:t>时，应设置防护设施。</a:t>
            </a:r>
            <a:endParaRPr lang="zh-CN" altLang="en-US" sz="1400">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1400">
                <a:latin typeface="微软雅黑" panose="020B0503020204020204" charset="-122"/>
                <a:ea typeface="微软雅黑" panose="020B0503020204020204" charset="-122"/>
                <a:cs typeface="微软雅黑" panose="020B0503020204020204" charset="-122"/>
              </a:rPr>
              <a:t>4.8.2  </a:t>
            </a:r>
            <a:r>
              <a:rPr lang="zh-CN" altLang="en-US" sz="1400">
                <a:latin typeface="微软雅黑" panose="020B0503020204020204" charset="-122"/>
                <a:ea typeface="微软雅黑" panose="020B0503020204020204" charset="-122"/>
                <a:cs typeface="微软雅黑" panose="020B0503020204020204" charset="-122"/>
              </a:rPr>
              <a:t>住宅北向外墙不应设置凸窗，其他外墙设置凸窗时应符合下列规定：</a:t>
            </a:r>
            <a:endParaRPr lang="zh-CN" altLang="en-US" sz="1400">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14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1</a:t>
            </a:r>
            <a:r>
              <a:rPr lang="zh-CN" altLang="en-US" sz="14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、窗台高度低于或等于</a:t>
            </a:r>
            <a:r>
              <a:rPr lang="en-US" altLang="zh-CN" sz="14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0.45m</a:t>
            </a:r>
            <a:r>
              <a:rPr lang="zh-CN" altLang="en-US" sz="14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 时，防护高度从窗台面起算不应低于0.90m ;</a:t>
            </a:r>
            <a:endParaRPr lang="zh-CN" altLang="en-US" sz="14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14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2</a:t>
            </a:r>
            <a:r>
              <a:rPr lang="zh-CN" altLang="en-US" sz="14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a:t>
            </a:r>
            <a:r>
              <a:rPr lang="zh-CN" altLang="en-US" sz="1400">
                <a:solidFill>
                  <a:srgbClr val="FF0000"/>
                </a:solidFill>
                <a:latin typeface="微软雅黑" panose="020B0503020204020204" charset="-122"/>
                <a:ea typeface="微软雅黑" panose="020B0503020204020204" charset="-122"/>
                <a:cs typeface="微软雅黑" panose="020B0503020204020204" charset="-122"/>
              </a:rPr>
              <a:t>可开启窗扇窗洞口底距窗台面的净高低于</a:t>
            </a:r>
            <a:r>
              <a:rPr lang="en-US" altLang="zh-CN" sz="1400">
                <a:solidFill>
                  <a:srgbClr val="FF0000"/>
                </a:solidFill>
                <a:latin typeface="微软雅黑" panose="020B0503020204020204" charset="-122"/>
                <a:ea typeface="微软雅黑" panose="020B0503020204020204" charset="-122"/>
                <a:cs typeface="微软雅黑" panose="020B0503020204020204" charset="-122"/>
              </a:rPr>
              <a:t>0.90m </a:t>
            </a:r>
            <a:r>
              <a:rPr lang="zh-CN" altLang="en-US" sz="1400">
                <a:solidFill>
                  <a:srgbClr val="FF0000"/>
                </a:solidFill>
                <a:latin typeface="微软雅黑" panose="020B0503020204020204" charset="-122"/>
                <a:ea typeface="微软雅黑" panose="020B0503020204020204" charset="-122"/>
                <a:cs typeface="微软雅黑" panose="020B0503020204020204" charset="-122"/>
              </a:rPr>
              <a:t>时</a:t>
            </a:r>
            <a:r>
              <a:rPr lang="zh-CN" altLang="en-US" sz="14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，窗洞口处应有防护措施。其防护高度从窗台面起算</a:t>
            </a:r>
            <a:r>
              <a:rPr lang="zh-CN" altLang="en-US" sz="1400">
                <a:solidFill>
                  <a:srgbClr val="FF0000"/>
                </a:solidFill>
                <a:latin typeface="微软雅黑" panose="020B0503020204020204" charset="-122"/>
                <a:ea typeface="微软雅黑" panose="020B0503020204020204" charset="-122"/>
                <a:cs typeface="微软雅黑" panose="020B0503020204020204" charset="-122"/>
              </a:rPr>
              <a:t>不应低于</a:t>
            </a:r>
            <a:r>
              <a:rPr lang="en-US" altLang="zh-CN" sz="1400">
                <a:solidFill>
                  <a:srgbClr val="FF0000"/>
                </a:solidFill>
                <a:latin typeface="微软雅黑" panose="020B0503020204020204" charset="-122"/>
                <a:ea typeface="微软雅黑" panose="020B0503020204020204" charset="-122"/>
                <a:cs typeface="微软雅黑" panose="020B0503020204020204" charset="-122"/>
              </a:rPr>
              <a:t>0.90m</a:t>
            </a:r>
            <a:r>
              <a:rPr lang="en-US" altLang="zh-CN" sz="14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 ;</a:t>
            </a:r>
            <a:endParaRPr lang="en-US" altLang="zh-CN" sz="14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14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3</a:t>
            </a:r>
            <a:r>
              <a:rPr lang="zh-CN" altLang="en-US" sz="14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rPr>
              <a:t>、防护栏杆应贴窗设置，且不影响窗扇的正常开启。</a:t>
            </a:r>
            <a:endParaRPr lang="zh-CN" altLang="en-US" sz="140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endParaRPr>
          </a:p>
        </p:txBody>
      </p:sp>
      <p:sp>
        <p:nvSpPr>
          <p:cNvPr id="8" name="矩形 7"/>
          <p:cNvSpPr/>
          <p:nvPr/>
        </p:nvSpPr>
        <p:spPr>
          <a:xfrm>
            <a:off x="791845" y="445135"/>
            <a:ext cx="3371850" cy="520065"/>
          </a:xfrm>
          <a:prstGeom prst="rect">
            <a:avLst/>
          </a:prstGeom>
          <a:gradFill>
            <a:gsLst>
              <a:gs pos="0">
                <a:srgbClr val="2D3D65"/>
              </a:gs>
              <a:gs pos="100000">
                <a:srgbClr val="30559B"/>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CN Bold" panose="020B0800000000000000" charset="-122"/>
              <a:sym typeface="+mn-ea"/>
            </a:endParaRPr>
          </a:p>
        </p:txBody>
      </p:sp>
      <p:sp>
        <p:nvSpPr>
          <p:cNvPr id="14" name="文本框 13"/>
          <p:cNvSpPr txBox="1"/>
          <p:nvPr/>
        </p:nvSpPr>
        <p:spPr>
          <a:xfrm>
            <a:off x="826453" y="505143"/>
            <a:ext cx="3302635" cy="400050"/>
          </a:xfrm>
          <a:prstGeom prst="rect">
            <a:avLst/>
          </a:prstGeom>
          <a:noFill/>
        </p:spPr>
        <p:txBody>
          <a:bodyPr wrap="square" lIns="0" tIns="0" rIns="0" bIns="0" rtlCol="0" anchor="ctr" anchorCtr="0">
            <a:noAutofit/>
          </a:bodyPr>
          <a:p>
            <a:pPr algn="ctr">
              <a:lnSpc>
                <a:spcPct val="100000"/>
              </a:lnSpc>
            </a:pPr>
            <a:r>
              <a:rPr lang="zh-CN" altLang="en-US" b="1">
                <a:solidFill>
                  <a:srgbClr val="DCCAAE"/>
                </a:solidFill>
                <a:latin typeface="思源黑体 CN Bold" panose="020B0800000000000000" charset="-122"/>
                <a:ea typeface="思源黑体 CN Bold" panose="020B0800000000000000" charset="-122"/>
                <a:cs typeface="思源黑体 CN Bold" panose="020B0800000000000000" charset="-122"/>
              </a:rPr>
              <a:t>《安徽省住宅设计标准》2019</a:t>
            </a:r>
            <a:endParaRPr lang="zh-CN" altLang="en-US" b="1">
              <a:solidFill>
                <a:srgbClr val="DCCAAE"/>
              </a:solidFill>
              <a:latin typeface="思源黑体 CN Bold" panose="020B0800000000000000" charset="-122"/>
              <a:ea typeface="思源黑体 CN Bold" panose="020B0800000000000000" charset="-122"/>
              <a:cs typeface="思源黑体 CN Bold" panose="020B0800000000000000" charset="-122"/>
            </a:endParaRPr>
          </a:p>
        </p:txBody>
      </p:sp>
      <p:graphicFrame>
        <p:nvGraphicFramePr>
          <p:cNvPr id="12" name="表格 11"/>
          <p:cNvGraphicFramePr/>
          <p:nvPr>
            <p:custDataLst>
              <p:tags r:id="rId1"/>
            </p:custDataLst>
          </p:nvPr>
        </p:nvGraphicFramePr>
        <p:xfrm>
          <a:off x="791845" y="3380740"/>
          <a:ext cx="10794365" cy="2755265"/>
        </p:xfrm>
        <a:graphic>
          <a:graphicData uri="http://schemas.openxmlformats.org/drawingml/2006/table">
            <a:tbl>
              <a:tblPr firstRow="1">
                <a:tableStyleId>{9B373B9E-429D-4410-A77A-1C67836DE693}</a:tableStyleId>
              </a:tblPr>
              <a:tblGrid>
                <a:gridCol w="6805930"/>
                <a:gridCol w="2501265"/>
                <a:gridCol w="739775"/>
                <a:gridCol w="747395"/>
              </a:tblGrid>
              <a:tr h="0">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住宅项目规范</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差异情况</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成本增量预估</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影响</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阶段</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r>
              <a:tr h="2237105">
                <a:tc>
                  <a:txBody>
                    <a:bodyPr/>
                    <a:p>
                      <a:pPr algn="l" fontAlgn="ct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4.1.16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临空外窗的窗台距室内地面的净高小于</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0.90m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时，应配置防护设施，防护设施的高度应由室内地面或可登踏面起算，且不应小于</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0.90m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r>
                        <a:rPr lang="zh-CN" altLang="en-US" sz="140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当凸窗窗台高度小于或等于0.45m 时，其防护设施高度应从窗台面起算，且不应小0.90m ; </a:t>
                      </a:r>
                      <a:endParaRPr lang="zh-CN" altLang="en-US" sz="140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当凸窗窗台高度</a:t>
                      </a:r>
                      <a:r>
                        <a:rPr lang="zh-CN" altLang="en-US" sz="1400" b="0" i="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大于</a:t>
                      </a:r>
                      <a:r>
                        <a:rPr lang="en-US" altLang="zh-CN" sz="1400" b="0" i="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0.45m</a:t>
                      </a:r>
                      <a:r>
                        <a:rPr lang="zh-CN" altLang="en-US" sz="1400" b="0" i="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时</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，其防护设施高度应从窗台面起算，</a:t>
                      </a:r>
                      <a:r>
                        <a:rPr lang="zh-CN" altLang="en-US" sz="1400" b="0" i="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且不应小于</a:t>
                      </a:r>
                      <a:r>
                        <a:rPr lang="en-US" altLang="zh-CN" sz="1400" b="0" i="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0.60m</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 ; </a:t>
                      </a:r>
                      <a:endPar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凸窗的防护设施应贴外窗设置。</a:t>
                      </a:r>
                      <a:endPar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9842" marR="9842" marT="9842" marB="0" anchor="ctr" anchorCtr="0"/>
                </a:tc>
                <a:tc>
                  <a:txBody>
                    <a:bodyPr/>
                    <a:p>
                      <a:pPr algn="l" fontAlgn="ctr"/>
                      <a:r>
                        <a:rPr lang="zh-CN" altLang="en-US" sz="1400" b="1" i="0" u="sng">
                          <a:solidFill>
                            <a:srgbClr val="C00000"/>
                          </a:solidFill>
                          <a:latin typeface="微软雅黑" panose="020B0503020204020204" charset="-122"/>
                          <a:ea typeface="微软雅黑" panose="020B0503020204020204" charset="-122"/>
                          <a:cs typeface="微软雅黑" panose="020B0503020204020204" charset="-122"/>
                        </a:rPr>
                        <a:t>明确凸窗台高度大于</a:t>
                      </a:r>
                      <a:r>
                        <a:rPr lang="en-US" altLang="zh-CN" sz="1400" b="1" i="0" u="sng">
                          <a:solidFill>
                            <a:srgbClr val="C00000"/>
                          </a:solidFill>
                          <a:latin typeface="微软雅黑" panose="020B0503020204020204" charset="-122"/>
                          <a:ea typeface="微软雅黑" panose="020B0503020204020204" charset="-122"/>
                          <a:cs typeface="微软雅黑" panose="020B0503020204020204" charset="-122"/>
                        </a:rPr>
                        <a:t>0.45</a:t>
                      </a:r>
                      <a:r>
                        <a:rPr lang="zh-CN" altLang="en-US" sz="1400" b="1" i="0" u="sng">
                          <a:solidFill>
                            <a:srgbClr val="C00000"/>
                          </a:solidFill>
                          <a:latin typeface="微软雅黑" panose="020B0503020204020204" charset="-122"/>
                          <a:ea typeface="微软雅黑" panose="020B0503020204020204" charset="-122"/>
                          <a:cs typeface="微软雅黑" panose="020B0503020204020204" charset="-122"/>
                        </a:rPr>
                        <a:t>，防护设施可做</a:t>
                      </a:r>
                      <a:r>
                        <a:rPr lang="en-US" altLang="zh-CN" sz="1400" b="1" i="0" u="sng">
                          <a:solidFill>
                            <a:srgbClr val="C00000"/>
                          </a:solidFill>
                          <a:latin typeface="微软雅黑" panose="020B0503020204020204" charset="-122"/>
                          <a:ea typeface="微软雅黑" panose="020B0503020204020204" charset="-122"/>
                          <a:cs typeface="微软雅黑" panose="020B0503020204020204" charset="-122"/>
                        </a:rPr>
                        <a:t>0.6m</a:t>
                      </a:r>
                      <a:endParaRPr lang="en-US" altLang="zh-CN" sz="1400" b="1" i="0" u="sng">
                        <a:solidFill>
                          <a:srgbClr val="C00000"/>
                        </a:solidFill>
                        <a:latin typeface="微软雅黑" panose="020B0503020204020204" charset="-122"/>
                        <a:ea typeface="微软雅黑" panose="020B0503020204020204" charset="-122"/>
                        <a:cs typeface="微软雅黑" panose="020B0503020204020204" charset="-122"/>
                      </a:endParaRPr>
                    </a:p>
                    <a:p>
                      <a:pPr algn="l" fontAlgn="ctr"/>
                      <a:r>
                        <a:rPr lang="zh-CN" altLang="en-US" sz="1400" b="1" i="0" u="sng">
                          <a:solidFill>
                            <a:srgbClr val="C00000"/>
                          </a:solidFill>
                          <a:latin typeface="微软雅黑" panose="020B0503020204020204" charset="-122"/>
                          <a:ea typeface="微软雅黑" panose="020B0503020204020204" charset="-122"/>
                          <a:cs typeface="微软雅黑" panose="020B0503020204020204" charset="-122"/>
                        </a:rPr>
                        <a:t>（注意如果有可开启扇，仍要满足省规的</a:t>
                      </a:r>
                      <a:r>
                        <a:rPr lang="en-US" altLang="zh-CN" sz="1400" b="1" i="0" u="sng">
                          <a:solidFill>
                            <a:srgbClr val="C00000"/>
                          </a:solidFill>
                          <a:latin typeface="微软雅黑" panose="020B0503020204020204" charset="-122"/>
                          <a:ea typeface="微软雅黑" panose="020B0503020204020204" charset="-122"/>
                          <a:cs typeface="微软雅黑" panose="020B0503020204020204" charset="-122"/>
                        </a:rPr>
                        <a:t>0.9m</a:t>
                      </a:r>
                      <a:r>
                        <a:rPr lang="zh-CN" altLang="en-US" sz="1400" b="1" i="0" u="sng">
                          <a:solidFill>
                            <a:srgbClr val="C00000"/>
                          </a:solidFill>
                          <a:latin typeface="微软雅黑" panose="020B0503020204020204" charset="-122"/>
                          <a:ea typeface="微软雅黑" panose="020B0503020204020204" charset="-122"/>
                          <a:cs typeface="微软雅黑" panose="020B0503020204020204" charset="-122"/>
                        </a:rPr>
                        <a:t>）</a:t>
                      </a:r>
                      <a:endParaRPr lang="zh-CN" altLang="en-US" sz="1400" b="1" i="0" u="sng">
                        <a:solidFill>
                          <a:srgbClr val="C00000"/>
                        </a:solidFill>
                        <a:latin typeface="微软雅黑" panose="020B0503020204020204" charset="-122"/>
                        <a:ea typeface="微软雅黑" panose="020B0503020204020204" charset="-122"/>
                        <a:cs typeface="微软雅黑" panose="020B0503020204020204" charset="-122"/>
                      </a:endParaRPr>
                    </a:p>
                  </a:txBody>
                  <a:tcPr marL="9842" marR="9842" marT="9842" marB="0" anchor="ctr" anchorCtr="0"/>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无</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tc>
                <a:tc>
                  <a:txBody>
                    <a:bodyPr/>
                    <a:p>
                      <a:pPr algn="l" fontAlgn="ctr"/>
                      <a:r>
                        <a:rPr lang="zh-CN" altLang="en-US" sz="1400" b="1" i="0">
                          <a:solidFill>
                            <a:srgbClr val="C00000"/>
                          </a:solidFill>
                          <a:latin typeface="微软雅黑" panose="020B0503020204020204" charset="-122"/>
                          <a:ea typeface="微软雅黑" panose="020B0503020204020204" charset="-122"/>
                          <a:cs typeface="微软雅黑" panose="020B0503020204020204" charset="-122"/>
                        </a:rPr>
                        <a:t>施工图设计</a:t>
                      </a:r>
                      <a:endParaRPr lang="zh-CN" altLang="en-US" sz="1400" b="1" i="0">
                        <a:solidFill>
                          <a:srgbClr val="C00000"/>
                        </a:solidFill>
                        <a:latin typeface="微软雅黑" panose="020B0503020204020204" charset="-122"/>
                        <a:ea typeface="微软雅黑" panose="020B0503020204020204" charset="-122"/>
                        <a:cs typeface="微软雅黑" panose="020B0503020204020204" charset="-122"/>
                      </a:endParaRPr>
                    </a:p>
                  </a:txBody>
                  <a:tcPr marL="9842" marR="9842" marT="9842" marB="0" anchor="ctr" anchorCtr="0"/>
                </a:tc>
              </a:tr>
            </a:tbl>
          </a:graphicData>
        </a:graphic>
      </p:graphicFrame>
      <p:sp>
        <p:nvSpPr>
          <p:cNvPr id="3" name="文本框 2"/>
          <p:cNvSpPr txBox="1"/>
          <p:nvPr/>
        </p:nvSpPr>
        <p:spPr>
          <a:xfrm>
            <a:off x="4030345" y="505460"/>
            <a:ext cx="1417955" cy="368300"/>
          </a:xfrm>
          <a:prstGeom prst="rect">
            <a:avLst/>
          </a:prstGeom>
          <a:noFill/>
        </p:spPr>
        <p:txBody>
          <a:bodyPr wrap="square" rtlCol="0" anchor="t">
            <a:spAutoFit/>
          </a:bodyPr>
          <a:p>
            <a:pPr algn="ctr">
              <a:buClrTx/>
              <a:buSzTx/>
              <a:buFontTx/>
              <a:buNone/>
            </a:pPr>
            <a:r>
              <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rPr>
              <a:t>（原规范）</a:t>
            </a:r>
            <a:endPar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791845" y="2978150"/>
            <a:ext cx="1417955" cy="368300"/>
          </a:xfrm>
          <a:prstGeom prst="rect">
            <a:avLst/>
          </a:prstGeom>
          <a:noFill/>
        </p:spPr>
        <p:txBody>
          <a:bodyPr wrap="square" rtlCol="0" anchor="t">
            <a:spAutoFit/>
          </a:bodyPr>
          <a:p>
            <a:pPr algn="ctr">
              <a:buClrTx/>
              <a:buSzTx/>
              <a:buFontTx/>
              <a:buNone/>
            </a:pPr>
            <a:r>
              <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rPr>
              <a:t>新规范）</a:t>
            </a:r>
            <a:endPar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367665" y="1311910"/>
            <a:ext cx="12300585" cy="3912870"/>
          </a:xfrm>
          <a:prstGeom prst="rect">
            <a:avLst/>
          </a:prstGeom>
        </p:spPr>
        <p:txBody>
          <a:bodyPr wrap="square">
            <a:noAutofit/>
            <a:extLst>
              <a:ext uri="{4A0BC546-FE56-4ADE-93B0-CB8AF2F6F144}">
                <wpsdc:textFrameExt xmlns:wpsdc="http://www.wps.cn/officeDocument/2022/drawingmlCustomData" type="text"/>
              </a:ext>
            </a:extLst>
          </a:bodyPr>
          <a:p>
            <a:pPr algn="l">
              <a:lnSpc>
                <a:spcPct val="150000"/>
              </a:lnSpc>
            </a:pPr>
            <a:r>
              <a:rPr lang="en-US" altLang="zh-CN" sz="1400">
                <a:latin typeface="微软雅黑" panose="020B0503020204020204" charset="-122"/>
                <a:ea typeface="微软雅黑" panose="020B0503020204020204" charset="-122"/>
                <a:cs typeface="微软雅黑" panose="020B0503020204020204" charset="-122"/>
              </a:rPr>
              <a:t>4.1.2 </a:t>
            </a:r>
            <a:r>
              <a:rPr lang="zh-CN" altLang="en-US" sz="1400">
                <a:latin typeface="微软雅黑" panose="020B0503020204020204" charset="-122"/>
                <a:ea typeface="微软雅黑" panose="020B0503020204020204" charset="-122"/>
                <a:cs typeface="微软雅黑" panose="020B0503020204020204" charset="-122"/>
              </a:rPr>
              <a:t>钢筋混凝土现浇板的设计厚度</a:t>
            </a:r>
            <a:r>
              <a:rPr lang="zh-CN" altLang="en-US" sz="1400">
                <a:solidFill>
                  <a:srgbClr val="FF0000"/>
                </a:solidFill>
                <a:latin typeface="微软雅黑" panose="020B0503020204020204" charset="-122"/>
                <a:ea typeface="微软雅黑" panose="020B0503020204020204" charset="-122"/>
                <a:cs typeface="微软雅黑" panose="020B0503020204020204" charset="-122"/>
              </a:rPr>
              <a:t>不宜小于</a:t>
            </a:r>
            <a:r>
              <a:rPr lang="en-US" altLang="zh-CN" sz="1400">
                <a:solidFill>
                  <a:srgbClr val="FF0000"/>
                </a:solidFill>
                <a:latin typeface="微软雅黑" panose="020B0503020204020204" charset="-122"/>
                <a:ea typeface="微软雅黑" panose="020B0503020204020204" charset="-122"/>
                <a:cs typeface="微软雅黑" panose="020B0503020204020204" charset="-122"/>
              </a:rPr>
              <a:t> 120mm</a:t>
            </a:r>
            <a:r>
              <a:rPr lang="zh-CN" altLang="en-US" sz="1400">
                <a:latin typeface="微软雅黑" panose="020B0503020204020204" charset="-122"/>
                <a:ea typeface="微软雅黑" panose="020B0503020204020204" charset="-122"/>
                <a:cs typeface="微软雅黑" panose="020B0503020204020204" charset="-122"/>
              </a:rPr>
              <a:t>，户内走道、餐厅、厨房、浴厕、阳台等现浇板的设计厚度</a:t>
            </a:r>
            <a:r>
              <a:rPr lang="zh-CN" altLang="en-US" sz="1400">
                <a:solidFill>
                  <a:srgbClr val="FF0000"/>
                </a:solidFill>
                <a:latin typeface="微软雅黑" panose="020B0503020204020204" charset="-122"/>
                <a:ea typeface="微软雅黑" panose="020B0503020204020204" charset="-122"/>
                <a:cs typeface="微软雅黑" panose="020B0503020204020204" charset="-122"/>
              </a:rPr>
              <a:t>不应小于</a:t>
            </a:r>
            <a:r>
              <a:rPr lang="en-US" altLang="zh-CN" sz="1400">
                <a:solidFill>
                  <a:srgbClr val="FF0000"/>
                </a:solidFill>
                <a:latin typeface="微软雅黑" panose="020B0503020204020204" charset="-122"/>
                <a:ea typeface="微软雅黑" panose="020B0503020204020204" charset="-122"/>
                <a:cs typeface="微软雅黑" panose="020B0503020204020204" charset="-122"/>
              </a:rPr>
              <a:t> 100mm</a:t>
            </a:r>
            <a:r>
              <a:rPr lang="zh-CN" altLang="en-US" sz="1400">
                <a:latin typeface="微软雅黑" panose="020B0503020204020204" charset="-122"/>
                <a:ea typeface="微软雅黑" panose="020B0503020204020204" charset="-122"/>
                <a:cs typeface="微软雅黑" panose="020B0503020204020204" charset="-122"/>
              </a:rPr>
              <a:t>。</a:t>
            </a:r>
            <a:endParaRPr lang="zh-CN" altLang="en-US" sz="1400">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1400">
                <a:latin typeface="微软雅黑" panose="020B0503020204020204" charset="-122"/>
                <a:ea typeface="微软雅黑" panose="020B0503020204020204" charset="-122"/>
                <a:cs typeface="微软雅黑" panose="020B0503020204020204" charset="-122"/>
              </a:rPr>
              <a:t>3.4 </a:t>
            </a:r>
            <a:r>
              <a:rPr lang="zh-CN" altLang="en-US" sz="1400">
                <a:latin typeface="微软雅黑" panose="020B0503020204020204" charset="-122"/>
                <a:ea typeface="微软雅黑" panose="020B0503020204020204" charset="-122"/>
                <a:cs typeface="微软雅黑" panose="020B0503020204020204" charset="-122"/>
              </a:rPr>
              <a:t>楼板宜按弹性板设计。现浇楼板的厚度</a:t>
            </a:r>
            <a:r>
              <a:rPr lang="zh-CN" altLang="en-US" sz="1400">
                <a:solidFill>
                  <a:srgbClr val="FF0000"/>
                </a:solidFill>
                <a:latin typeface="微软雅黑" panose="020B0503020204020204" charset="-122"/>
                <a:ea typeface="微软雅黑" panose="020B0503020204020204" charset="-122"/>
                <a:cs typeface="微软雅黑" panose="020B0503020204020204" charset="-122"/>
              </a:rPr>
              <a:t>不应小于</a:t>
            </a:r>
            <a:r>
              <a:rPr lang="en-US" altLang="zh-CN" sz="1400">
                <a:solidFill>
                  <a:srgbClr val="FF0000"/>
                </a:solidFill>
                <a:latin typeface="微软雅黑" panose="020B0503020204020204" charset="-122"/>
                <a:ea typeface="微软雅黑" panose="020B0503020204020204" charset="-122"/>
                <a:cs typeface="微软雅黑" panose="020B0503020204020204" charset="-122"/>
              </a:rPr>
              <a:t> 0.12m</a:t>
            </a:r>
            <a:r>
              <a:rPr lang="zh-CN" altLang="en-US" sz="1400">
                <a:latin typeface="微软雅黑" panose="020B0503020204020204" charset="-122"/>
                <a:ea typeface="微软雅黑" panose="020B0503020204020204" charset="-122"/>
                <a:cs typeface="微软雅黑" panose="020B0503020204020204" charset="-122"/>
              </a:rPr>
              <a:t>，户内走道、餐厅、厨房、浴厕当跨度较小且板内无预埋管线时板厚度不应小于</a:t>
            </a:r>
            <a:r>
              <a:rPr lang="en-US" altLang="zh-CN" sz="1400">
                <a:latin typeface="微软雅黑" panose="020B0503020204020204" charset="-122"/>
                <a:ea typeface="微软雅黑" panose="020B0503020204020204" charset="-122"/>
                <a:cs typeface="微软雅黑" panose="020B0503020204020204" charset="-122"/>
              </a:rPr>
              <a:t> 0.10m</a:t>
            </a:r>
            <a:r>
              <a:rPr lang="zh-CN" altLang="en-US" sz="1400">
                <a:latin typeface="微软雅黑" panose="020B0503020204020204" charset="-122"/>
                <a:ea typeface="微软雅黑" panose="020B0503020204020204" charset="-122"/>
                <a:cs typeface="微软雅黑" panose="020B0503020204020204" charset="-122"/>
              </a:rPr>
              <a:t>，</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8" name="矩形 7"/>
          <p:cNvSpPr/>
          <p:nvPr/>
        </p:nvSpPr>
        <p:spPr>
          <a:xfrm>
            <a:off x="439420" y="670560"/>
            <a:ext cx="6600825" cy="641350"/>
          </a:xfrm>
          <a:prstGeom prst="rect">
            <a:avLst/>
          </a:prstGeom>
          <a:gradFill>
            <a:gsLst>
              <a:gs pos="0">
                <a:srgbClr val="2D3D65"/>
              </a:gs>
              <a:gs pos="100000">
                <a:srgbClr val="30559B"/>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CN Bold" panose="020B0800000000000000" charset="-122"/>
              <a:sym typeface="+mn-ea"/>
            </a:endParaRPr>
          </a:p>
        </p:txBody>
      </p:sp>
      <p:sp>
        <p:nvSpPr>
          <p:cNvPr id="14" name="文本框 13"/>
          <p:cNvSpPr txBox="1"/>
          <p:nvPr/>
        </p:nvSpPr>
        <p:spPr>
          <a:xfrm>
            <a:off x="536575" y="553085"/>
            <a:ext cx="6351270" cy="904875"/>
          </a:xfrm>
          <a:prstGeom prst="rect">
            <a:avLst/>
          </a:prstGeom>
          <a:noFill/>
        </p:spPr>
        <p:txBody>
          <a:bodyPr wrap="square" lIns="0" tIns="0" rIns="0" bIns="0" rtlCol="0" anchor="ctr" anchorCtr="0">
            <a:noAutofit/>
          </a:bodyPr>
          <a:p>
            <a:pPr algn="l">
              <a:lnSpc>
                <a:spcPct val="100000"/>
              </a:lnSpc>
            </a:pPr>
            <a:r>
              <a:rPr lang="zh-CN" altLang="en-US" b="1">
                <a:solidFill>
                  <a:srgbClr val="DCCAAE"/>
                </a:solidFill>
                <a:latin typeface="思源黑体 CN Bold" panose="020B0800000000000000" charset="-122"/>
                <a:ea typeface="思源黑体 CN Bold" panose="020B0800000000000000" charset="-122"/>
                <a:cs typeface="思源黑体 CN Bold" panose="020B0800000000000000" charset="-122"/>
              </a:rPr>
              <a:t>《住宅工程质量常见问题防治技术规程》</a:t>
            </a:r>
            <a:r>
              <a:rPr lang="zh-CN" altLang="en-US">
                <a:solidFill>
                  <a:srgbClr val="DCCAAE"/>
                </a:solidFill>
                <a:latin typeface="思源黑体 CN Bold" panose="020B0800000000000000" charset="-122"/>
                <a:ea typeface="思源黑体 CN Bold" panose="020B0800000000000000" charset="-122"/>
                <a:cs typeface="思源黑体 CN Bold" panose="020B0800000000000000" charset="-122"/>
              </a:rPr>
              <a:t>（</a:t>
            </a:r>
            <a:r>
              <a:rPr lang="en-US" altLang="zh-CN">
                <a:solidFill>
                  <a:srgbClr val="DCCAAE"/>
                </a:solidFill>
                <a:latin typeface="思源黑体 CN Bold" panose="020B0800000000000000" charset="-122"/>
                <a:ea typeface="思源黑体 CN Bold" panose="020B0800000000000000" charset="-122"/>
                <a:cs typeface="思源黑体 CN Bold" panose="020B0800000000000000" charset="-122"/>
              </a:rPr>
              <a:t>DB34_1659-2022 </a:t>
            </a:r>
            <a:r>
              <a:rPr lang="zh-CN" altLang="en-US" b="1">
                <a:solidFill>
                  <a:srgbClr val="DCCAAE"/>
                </a:solidFill>
                <a:latin typeface="思源黑体 CN Bold" panose="020B0800000000000000" charset="-122"/>
                <a:ea typeface="思源黑体 CN Bold" panose="020B0800000000000000" charset="-122"/>
                <a:cs typeface="思源黑体 CN Bold" panose="020B0800000000000000" charset="-122"/>
              </a:rPr>
              <a:t>）</a:t>
            </a:r>
            <a:endParaRPr lang="zh-CN" altLang="en-US" b="1">
              <a:solidFill>
                <a:srgbClr val="DCCAAE"/>
              </a:solidFill>
              <a:latin typeface="思源黑体 CN Bold" panose="020B0800000000000000" charset="-122"/>
              <a:ea typeface="思源黑体 CN Bold" panose="020B0800000000000000" charset="-122"/>
              <a:cs typeface="思源黑体 CN Bold" panose="020B0800000000000000" charset="-122"/>
            </a:endParaRPr>
          </a:p>
          <a:p>
            <a:pPr algn="l">
              <a:lnSpc>
                <a:spcPct val="100000"/>
              </a:lnSpc>
            </a:pPr>
            <a:r>
              <a:rPr lang="zh-CN" altLang="en-US" b="1">
                <a:solidFill>
                  <a:srgbClr val="DCCAAE"/>
                </a:solidFill>
                <a:latin typeface="思源黑体 CN Bold" panose="020B0800000000000000" charset="-122"/>
                <a:ea typeface="思源黑体 CN Bold" panose="020B0800000000000000" charset="-122"/>
                <a:cs typeface="思源黑体 CN Bold" panose="020B0800000000000000" charset="-122"/>
              </a:rPr>
              <a:t>《合肥市住宅建筑设计品质提升指引（</a:t>
            </a:r>
            <a:r>
              <a:rPr lang="en-US" altLang="zh-CN" b="1">
                <a:solidFill>
                  <a:srgbClr val="DCCAAE"/>
                </a:solidFill>
                <a:latin typeface="思源黑体 CN Bold" panose="020B0800000000000000" charset="-122"/>
                <a:ea typeface="思源黑体 CN Bold" panose="020B0800000000000000" charset="-122"/>
                <a:cs typeface="思源黑体 CN Bold" panose="020B0800000000000000" charset="-122"/>
              </a:rPr>
              <a:t>2.0</a:t>
            </a:r>
            <a:r>
              <a:rPr lang="zh-CN" altLang="en-US" b="1">
                <a:solidFill>
                  <a:srgbClr val="DCCAAE"/>
                </a:solidFill>
                <a:latin typeface="思源黑体 CN Bold" panose="020B0800000000000000" charset="-122"/>
                <a:ea typeface="思源黑体 CN Bold" panose="020B0800000000000000" charset="-122"/>
                <a:cs typeface="思源黑体 CN Bold" panose="020B0800000000000000" charset="-122"/>
              </a:rPr>
              <a:t>）》</a:t>
            </a:r>
            <a:endParaRPr lang="zh-CN" altLang="en-US" b="1">
              <a:solidFill>
                <a:srgbClr val="DCCAAE"/>
              </a:solidFill>
              <a:latin typeface="思源黑体 CN Bold" panose="020B0800000000000000" charset="-122"/>
              <a:ea typeface="思源黑体 CN Bold" panose="020B0800000000000000" charset="-122"/>
              <a:cs typeface="思源黑体 CN Bold" panose="020B0800000000000000" charset="-122"/>
            </a:endParaRPr>
          </a:p>
        </p:txBody>
      </p:sp>
      <p:graphicFrame>
        <p:nvGraphicFramePr>
          <p:cNvPr id="12" name="表格 11"/>
          <p:cNvGraphicFramePr/>
          <p:nvPr>
            <p:custDataLst>
              <p:tags r:id="rId1"/>
            </p:custDataLst>
          </p:nvPr>
        </p:nvGraphicFramePr>
        <p:xfrm>
          <a:off x="439420" y="3117850"/>
          <a:ext cx="10888345" cy="2900680"/>
        </p:xfrm>
        <a:graphic>
          <a:graphicData uri="http://schemas.openxmlformats.org/drawingml/2006/table">
            <a:tbl>
              <a:tblPr firstRow="1">
                <a:tableStyleId>{9B373B9E-429D-4410-A77A-1C67836DE693}</a:tableStyleId>
              </a:tblPr>
              <a:tblGrid>
                <a:gridCol w="6353175"/>
                <a:gridCol w="1891665"/>
                <a:gridCol w="1034415"/>
                <a:gridCol w="1609090"/>
              </a:tblGrid>
              <a:tr h="636905">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住宅项目规范</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差异情况</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成本增量预估</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影响阶段</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r>
              <a:tr h="2263775">
                <a:tc>
                  <a:txBody>
                    <a:bodyPr/>
                    <a:p>
                      <a:pPr algn="l" fontAlgn="ct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5.0.1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住宅建筑结构的安全等级不应低于二级。</a:t>
                      </a:r>
                      <a:endPar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5.0.2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住宅建筑的抗震设防类别不应低于标准设防类。</a:t>
                      </a:r>
                      <a:endPar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5.0.3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住宅建筑结构应进行承载力极限状态、正常使用极限状</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态和耐久性设计，并应符合住宅建造过程的安全性要求以及结构设计工作年限内的可靠性要求。</a:t>
                      </a:r>
                      <a:endPar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5.0.4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新建住宅建筑的钢筋混凝土结构</a:t>
                      </a:r>
                      <a:r>
                        <a:rPr lang="zh-CN" altLang="en-US" sz="1400" b="1" i="0" u="sng">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实心楼板厚度不应小于</a:t>
                      </a:r>
                      <a:r>
                        <a:rPr lang="en-US" altLang="zh-CN" sz="1400" b="1" i="0" u="sng">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100mm</a:t>
                      </a:r>
                      <a:r>
                        <a:rPr lang="zh-CN" altLang="en-US" sz="1400" b="1" i="0" u="sng">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lang="zh-CN" altLang="en-US" sz="1400" b="0" i="0" u="sng">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5.0.5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临近住宅建筑的永久性边坡的设计工作年限，不应低于</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受其影响的住宅建筑的结构设计工作年限。</a:t>
                      </a:r>
                      <a:endPar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5.0.6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在住宅建筑设计工作年限内，地基基础应满足承载力、</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稳定性和耐久性要求；地基基础变形不应影响住宅建筑结构安全</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和正常使用。</a:t>
                      </a:r>
                      <a:endPar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9842" marR="9842" marT="9842" marB="0" anchor="ctr" anchorCtr="0"/>
                </a:tc>
                <a:tc>
                  <a:txBody>
                    <a:bodyPr/>
                    <a:p>
                      <a:pPr algn="l" fontAlgn="ctr"/>
                      <a:r>
                        <a:rPr lang="zh-CN" altLang="en-US" sz="1400" b="1" i="0" u="sng">
                          <a:solidFill>
                            <a:srgbClr val="C00000"/>
                          </a:solidFill>
                          <a:latin typeface="微软雅黑" panose="020B0503020204020204" charset="-122"/>
                          <a:ea typeface="微软雅黑" panose="020B0503020204020204" charset="-122"/>
                          <a:cs typeface="微软雅黑" panose="020B0503020204020204" charset="-122"/>
                        </a:rPr>
                        <a:t>当地现行规范要求均高于《住宅项目规范》</a:t>
                      </a:r>
                      <a:r>
                        <a:rPr lang="en-US" altLang="zh-CN" sz="1400" b="1" i="0" u="sng">
                          <a:solidFill>
                            <a:srgbClr val="C00000"/>
                          </a:solidFill>
                          <a:latin typeface="微软雅黑" panose="020B0503020204020204" charset="-122"/>
                          <a:ea typeface="微软雅黑" panose="020B0503020204020204" charset="-122"/>
                          <a:cs typeface="微软雅黑" panose="020B0503020204020204" charset="-122"/>
                        </a:rPr>
                        <a:t> </a:t>
                      </a:r>
                      <a:r>
                        <a:rPr lang="zh-CN" altLang="en-US" sz="1400" b="1" i="0" u="sng">
                          <a:solidFill>
                            <a:srgbClr val="C00000"/>
                          </a:solidFill>
                          <a:latin typeface="微软雅黑" panose="020B0503020204020204" charset="-122"/>
                          <a:ea typeface="微软雅黑" panose="020B0503020204020204" charset="-122"/>
                          <a:cs typeface="微软雅黑" panose="020B0503020204020204" charset="-122"/>
                        </a:rPr>
                        <a:t>，按现行规范，对结构设计无影响</a:t>
                      </a:r>
                      <a:endParaRPr lang="zh-CN" altLang="en-US" sz="1400" b="1" i="0" u="sng">
                        <a:solidFill>
                          <a:srgbClr val="C00000"/>
                        </a:solidFill>
                        <a:latin typeface="微软雅黑" panose="020B0503020204020204" charset="-122"/>
                        <a:ea typeface="微软雅黑" panose="020B0503020204020204" charset="-122"/>
                        <a:cs typeface="微软雅黑" panose="020B0503020204020204" charset="-122"/>
                      </a:endParaRPr>
                    </a:p>
                  </a:txBody>
                  <a:tcPr marL="9842" marR="9842" marT="9842" marB="0" anchor="ctr" anchorCtr="0"/>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无</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tc>
                <a:tc>
                  <a:txBody>
                    <a:bodyPr/>
                    <a:p>
                      <a:pPr algn="l" fontAlgn="ctr"/>
                      <a:endParaRPr lang="zh-CN" altLang="en-US" sz="1400" b="1" i="0">
                        <a:solidFill>
                          <a:srgbClr val="000000"/>
                        </a:solidFill>
                        <a:latin typeface="微软雅黑" panose="020B0503020204020204" charset="-122"/>
                        <a:ea typeface="微软雅黑" panose="020B0503020204020204" charset="-122"/>
                        <a:cs typeface="微软雅黑" panose="020B0503020204020204" charset="-122"/>
                      </a:endParaRPr>
                    </a:p>
                  </a:txBody>
                  <a:tcPr marL="9842" marR="9842" marT="9842" marB="0" anchor="ctr" anchorCtr="0"/>
                </a:tc>
              </a:tr>
            </a:tbl>
          </a:graphicData>
        </a:graphic>
      </p:graphicFrame>
      <p:sp>
        <p:nvSpPr>
          <p:cNvPr id="3" name="文本框 2"/>
          <p:cNvSpPr txBox="1"/>
          <p:nvPr/>
        </p:nvSpPr>
        <p:spPr>
          <a:xfrm>
            <a:off x="6887845" y="670560"/>
            <a:ext cx="1417955" cy="368300"/>
          </a:xfrm>
          <a:prstGeom prst="rect">
            <a:avLst/>
          </a:prstGeom>
          <a:noFill/>
        </p:spPr>
        <p:txBody>
          <a:bodyPr wrap="square" rtlCol="0" anchor="t">
            <a:spAutoFit/>
          </a:bodyPr>
          <a:p>
            <a:pPr algn="ctr">
              <a:buClrTx/>
              <a:buSzTx/>
              <a:buFontTx/>
              <a:buNone/>
            </a:pPr>
            <a:r>
              <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rPr>
              <a:t>（原规范）</a:t>
            </a:r>
            <a:endPar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439420" y="2695575"/>
            <a:ext cx="1417955" cy="368300"/>
          </a:xfrm>
          <a:prstGeom prst="rect">
            <a:avLst/>
          </a:prstGeom>
          <a:noFill/>
        </p:spPr>
        <p:txBody>
          <a:bodyPr wrap="square" rtlCol="0" anchor="t">
            <a:spAutoFit/>
          </a:bodyPr>
          <a:p>
            <a:pPr algn="ctr">
              <a:buClrTx/>
              <a:buSzTx/>
              <a:buFontTx/>
              <a:buNone/>
            </a:pPr>
            <a:r>
              <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rPr>
              <a:t>新规范）</a:t>
            </a:r>
            <a:endPar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2"/>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672465" y="803275"/>
            <a:ext cx="11607800" cy="2158365"/>
          </a:xfrm>
          <a:prstGeom prst="rect">
            <a:avLst/>
          </a:prstGeom>
        </p:spPr>
        <p:txBody>
          <a:bodyPr wrap="square">
            <a:spAutoFit/>
            <a:extLst>
              <a:ext uri="{4A0BC546-FE56-4ADE-93B0-CB8AF2F6F144}">
                <wpsdc:textFrameExt xmlns:wpsdc="http://www.wps.cn/officeDocument/2022/drawingmlCustomData" type="text"/>
              </a:ext>
            </a:extLst>
          </a:bodyPr>
          <a:p>
            <a:pPr algn="l">
              <a:lnSpc>
                <a:spcPct val="120000"/>
              </a:lnSpc>
            </a:pPr>
            <a:r>
              <a:rPr lang="en-US" altLang="zh-CN" sz="1400">
                <a:latin typeface="微软雅黑" panose="020B0503020204020204" charset="-122"/>
                <a:ea typeface="微软雅黑" panose="020B0503020204020204" charset="-122"/>
                <a:cs typeface="微软雅黑" panose="020B0503020204020204" charset="-122"/>
              </a:rPr>
              <a:t>6.2.1 </a:t>
            </a:r>
            <a:r>
              <a:rPr lang="zh-CN" altLang="en-US" sz="1400">
                <a:latin typeface="微软雅黑" panose="020B0503020204020204" charset="-122"/>
                <a:ea typeface="微软雅黑" panose="020B0503020204020204" charset="-122"/>
                <a:cs typeface="微软雅黑" panose="020B0503020204020204" charset="-122"/>
              </a:rPr>
              <a:t>卧室、起居室</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厅</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厨房应有自然通风。</a:t>
            </a:r>
            <a:endParaRPr lang="zh-CN" altLang="en-US" sz="1400">
              <a:latin typeface="微软雅黑" panose="020B0503020204020204" charset="-122"/>
              <a:ea typeface="微软雅黑" panose="020B0503020204020204" charset="-122"/>
              <a:cs typeface="微软雅黑" panose="020B0503020204020204" charset="-122"/>
            </a:endParaRPr>
          </a:p>
          <a:p>
            <a:pPr algn="l">
              <a:lnSpc>
                <a:spcPct val="120000"/>
              </a:lnSpc>
            </a:pPr>
            <a:r>
              <a:rPr lang="en-US" altLang="zh-CN" sz="1400">
                <a:latin typeface="微软雅黑" panose="020B0503020204020204" charset="-122"/>
                <a:ea typeface="微软雅黑" panose="020B0503020204020204" charset="-122"/>
                <a:cs typeface="微软雅黑" panose="020B0503020204020204" charset="-122"/>
              </a:rPr>
              <a:t>6.2.2 </a:t>
            </a:r>
            <a:r>
              <a:rPr lang="zh-CN" altLang="en-US" sz="1400">
                <a:latin typeface="微软雅黑" panose="020B0503020204020204" charset="-122"/>
                <a:ea typeface="微软雅黑" panose="020B0503020204020204" charset="-122"/>
                <a:cs typeface="微软雅黑" panose="020B0503020204020204" charset="-122"/>
              </a:rPr>
              <a:t>住宅的平面空间组织、剖面设计、门窗的位置、方向和开启方式的设置</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应有利于组织室内自然通风单朝向住宅宜采取改善自然通风的措施。</a:t>
            </a:r>
            <a:endParaRPr lang="zh-CN" altLang="en-US" sz="1400">
              <a:latin typeface="微软雅黑" panose="020B0503020204020204" charset="-122"/>
              <a:ea typeface="微软雅黑" panose="020B0503020204020204" charset="-122"/>
              <a:cs typeface="微软雅黑" panose="020B0503020204020204" charset="-122"/>
            </a:endParaRPr>
          </a:p>
          <a:p>
            <a:pPr algn="l">
              <a:lnSpc>
                <a:spcPct val="120000"/>
              </a:lnSpc>
            </a:pPr>
            <a:r>
              <a:rPr lang="en-US" altLang="zh-CN" sz="1400">
                <a:latin typeface="微软雅黑" panose="020B0503020204020204" charset="-122"/>
                <a:ea typeface="微软雅黑" panose="020B0503020204020204" charset="-122"/>
                <a:cs typeface="微软雅黑" panose="020B0503020204020204" charset="-122"/>
              </a:rPr>
              <a:t>6.2.3 </a:t>
            </a:r>
            <a:r>
              <a:rPr lang="zh-CN" altLang="en-US" sz="1400">
                <a:latin typeface="微软雅黑" panose="020B0503020204020204" charset="-122"/>
                <a:ea typeface="微软雅黑" panose="020B0503020204020204" charset="-122"/>
                <a:cs typeface="微软雅黑" panose="020B0503020204020204" charset="-122"/>
              </a:rPr>
              <a:t>每套住宅的自然通风开口面积不应小于地面面积的</a:t>
            </a:r>
            <a:r>
              <a:rPr lang="en-US" altLang="zh-CN" sz="1400">
                <a:latin typeface="微软雅黑" panose="020B0503020204020204" charset="-122"/>
                <a:ea typeface="微软雅黑" panose="020B0503020204020204" charset="-122"/>
                <a:cs typeface="微软雅黑" panose="020B0503020204020204" charset="-122"/>
              </a:rPr>
              <a:t>5%</a:t>
            </a:r>
            <a:r>
              <a:rPr lang="zh-CN" altLang="en-US" sz="1400">
                <a:latin typeface="微软雅黑" panose="020B0503020204020204" charset="-122"/>
                <a:ea typeface="微软雅黑" panose="020B0503020204020204" charset="-122"/>
                <a:cs typeface="微软雅黑" panose="020B0503020204020204" charset="-122"/>
              </a:rPr>
              <a:t>。</a:t>
            </a:r>
            <a:endParaRPr lang="zh-CN" altLang="en-US" sz="1400">
              <a:latin typeface="微软雅黑" panose="020B0503020204020204" charset="-122"/>
              <a:ea typeface="微软雅黑" panose="020B0503020204020204" charset="-122"/>
              <a:cs typeface="微软雅黑" panose="020B0503020204020204" charset="-122"/>
            </a:endParaRPr>
          </a:p>
          <a:p>
            <a:pPr algn="l">
              <a:lnSpc>
                <a:spcPct val="120000"/>
              </a:lnSpc>
            </a:pPr>
            <a:r>
              <a:rPr lang="en-US" altLang="zh-CN" sz="1400">
                <a:latin typeface="微软雅黑" panose="020B0503020204020204" charset="-122"/>
                <a:ea typeface="微软雅黑" panose="020B0503020204020204" charset="-122"/>
                <a:cs typeface="微软雅黑" panose="020B0503020204020204" charset="-122"/>
              </a:rPr>
              <a:t>6.2.4 </a:t>
            </a:r>
            <a:r>
              <a:rPr lang="zh-CN" altLang="en-US" sz="1400">
                <a:latin typeface="微软雅黑" panose="020B0503020204020204" charset="-122"/>
                <a:ea typeface="微软雅黑" panose="020B0503020204020204" charset="-122"/>
                <a:cs typeface="微软雅黑" panose="020B0503020204020204" charset="-122"/>
              </a:rPr>
              <a:t>采用自然通风的房间，其自然通风开口面积应符合下列规定</a:t>
            </a:r>
            <a:r>
              <a:rPr lang="en-US" altLang="zh-CN" sz="1400">
                <a:latin typeface="微软雅黑" panose="020B0503020204020204" charset="-122"/>
                <a:ea typeface="微软雅黑" panose="020B0503020204020204" charset="-122"/>
                <a:cs typeface="微软雅黑" panose="020B0503020204020204" charset="-122"/>
              </a:rPr>
              <a:t> :</a:t>
            </a:r>
            <a:endParaRPr lang="en-US" altLang="zh-CN" sz="1400">
              <a:latin typeface="微软雅黑" panose="020B0503020204020204" charset="-122"/>
              <a:ea typeface="微软雅黑" panose="020B0503020204020204" charset="-122"/>
              <a:cs typeface="微软雅黑" panose="020B0503020204020204" charset="-122"/>
            </a:endParaRPr>
          </a:p>
          <a:p>
            <a:pPr algn="l">
              <a:lnSpc>
                <a:spcPct val="120000"/>
              </a:lnSpc>
            </a:pPr>
            <a:r>
              <a:rPr lang="en-US" altLang="zh-CN" sz="1400">
                <a:latin typeface="微软雅黑" panose="020B0503020204020204" charset="-122"/>
                <a:ea typeface="微软雅黑" panose="020B0503020204020204" charset="-122"/>
                <a:cs typeface="微软雅黑" panose="020B0503020204020204" charset="-122"/>
              </a:rPr>
              <a:t>1 </a:t>
            </a:r>
            <a:r>
              <a:rPr lang="zh-CN" altLang="en-US" sz="1400">
                <a:latin typeface="微软雅黑" panose="020B0503020204020204" charset="-122"/>
                <a:ea typeface="微软雅黑" panose="020B0503020204020204" charset="-122"/>
                <a:cs typeface="微软雅黑" panose="020B0503020204020204" charset="-122"/>
              </a:rPr>
              <a:t>卧室、起居室</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厅</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sym typeface="+mn-ea"/>
              </a:rPr>
              <a:t>、</a:t>
            </a:r>
            <a:r>
              <a:rPr lang="zh-CN" altLang="en-US" sz="1400">
                <a:solidFill>
                  <a:srgbClr val="FF0000"/>
                </a:solidFill>
                <a:latin typeface="微软雅黑" panose="020B0503020204020204" charset="-122"/>
                <a:ea typeface="微软雅黑" panose="020B0503020204020204" charset="-122"/>
                <a:cs typeface="微软雅黑" panose="020B0503020204020204" charset="-122"/>
              </a:rPr>
              <a:t>明卫生间</a:t>
            </a:r>
            <a:r>
              <a:rPr lang="zh-CN" altLang="en-US" sz="1400">
                <a:latin typeface="微软雅黑" panose="020B0503020204020204" charset="-122"/>
                <a:ea typeface="微软雅黑" panose="020B0503020204020204" charset="-122"/>
                <a:cs typeface="微软雅黑" panose="020B0503020204020204" charset="-122"/>
              </a:rPr>
              <a:t>的</a:t>
            </a:r>
            <a:r>
              <a:rPr lang="zh-CN" altLang="en-US" sz="1400">
                <a:solidFill>
                  <a:srgbClr val="FF0000"/>
                </a:solidFill>
                <a:latin typeface="微软雅黑" panose="020B0503020204020204" charset="-122"/>
                <a:ea typeface="微软雅黑" panose="020B0503020204020204" charset="-122"/>
                <a:cs typeface="微软雅黑" panose="020B0503020204020204" charset="-122"/>
              </a:rPr>
              <a:t>自然通风开口</a:t>
            </a:r>
            <a:r>
              <a:rPr lang="zh-CN" altLang="en-US" sz="1400">
                <a:latin typeface="微软雅黑" panose="020B0503020204020204" charset="-122"/>
                <a:ea typeface="微软雅黑" panose="020B0503020204020204" charset="-122"/>
                <a:cs typeface="微软雅黑" panose="020B0503020204020204" charset="-122"/>
              </a:rPr>
              <a:t>面积不应小于该房间地板面积的</a:t>
            </a:r>
            <a:r>
              <a:rPr lang="en-US" altLang="zh-CN" sz="1400">
                <a:solidFill>
                  <a:srgbClr val="FF0000"/>
                </a:solidFill>
                <a:latin typeface="微软雅黑" panose="020B0503020204020204" charset="-122"/>
                <a:ea typeface="微软雅黑" panose="020B0503020204020204" charset="-122"/>
                <a:cs typeface="微软雅黑" panose="020B0503020204020204" charset="-122"/>
              </a:rPr>
              <a:t>8% </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当采用自然通风的房间外设置阳台时</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阳台的自然通风开口面积不应小于采用自然通风的房间和阳台地板面积总和的</a:t>
            </a:r>
            <a:r>
              <a:rPr lang="en-US" altLang="zh-CN" sz="1400">
                <a:solidFill>
                  <a:srgbClr val="FF0000"/>
                </a:solidFill>
                <a:latin typeface="微软雅黑" panose="020B0503020204020204" charset="-122"/>
                <a:ea typeface="微软雅黑" panose="020B0503020204020204" charset="-122"/>
                <a:cs typeface="微软雅黑" panose="020B0503020204020204" charset="-122"/>
              </a:rPr>
              <a:t>8%</a:t>
            </a:r>
            <a:r>
              <a:rPr lang="en-US" altLang="zh-CN" sz="1400">
                <a:latin typeface="微软雅黑" panose="020B0503020204020204" charset="-122"/>
                <a:ea typeface="微软雅黑" panose="020B0503020204020204" charset="-122"/>
                <a:cs typeface="微软雅黑" panose="020B0503020204020204" charset="-122"/>
              </a:rPr>
              <a:t> ;</a:t>
            </a:r>
            <a:endParaRPr lang="en-US" altLang="zh-CN" sz="1400">
              <a:latin typeface="微软雅黑" panose="020B0503020204020204" charset="-122"/>
              <a:ea typeface="微软雅黑" panose="020B0503020204020204" charset="-122"/>
              <a:cs typeface="微软雅黑" panose="020B0503020204020204" charset="-122"/>
            </a:endParaRPr>
          </a:p>
          <a:p>
            <a:pPr algn="l">
              <a:lnSpc>
                <a:spcPct val="120000"/>
              </a:lnSpc>
            </a:pPr>
            <a:r>
              <a:rPr lang="en-US" altLang="zh-CN" sz="1400">
                <a:latin typeface="微软雅黑" panose="020B0503020204020204" charset="-122"/>
                <a:ea typeface="微软雅黑" panose="020B0503020204020204" charset="-122"/>
                <a:cs typeface="微软雅黑" panose="020B0503020204020204" charset="-122"/>
              </a:rPr>
              <a:t>2 </a:t>
            </a:r>
            <a:r>
              <a:rPr lang="zh-CN" altLang="en-US" sz="1400">
                <a:latin typeface="微软雅黑" panose="020B0503020204020204" charset="-122"/>
                <a:ea typeface="微软雅黑" panose="020B0503020204020204" charset="-122"/>
                <a:cs typeface="微软雅黑" panose="020B0503020204020204" charset="-122"/>
              </a:rPr>
              <a:t>厨房的自然通风开口面积不应小于该房间地板面积的</a:t>
            </a:r>
            <a:r>
              <a:rPr lang="en-US" altLang="zh-CN" sz="1400">
                <a:latin typeface="微软雅黑" panose="020B0503020204020204" charset="-122"/>
                <a:ea typeface="微软雅黑" panose="020B0503020204020204" charset="-122"/>
                <a:cs typeface="微软雅黑" panose="020B0503020204020204" charset="-122"/>
              </a:rPr>
              <a:t>1/10,</a:t>
            </a:r>
            <a:r>
              <a:rPr lang="zh-CN" altLang="en-US" sz="1400">
                <a:latin typeface="微软雅黑" panose="020B0503020204020204" charset="-122"/>
                <a:ea typeface="微软雅黑" panose="020B0503020204020204" charset="-122"/>
                <a:cs typeface="微软雅黑" panose="020B0503020204020204" charset="-122"/>
              </a:rPr>
              <a:t>且不得小于</a:t>
            </a:r>
            <a:r>
              <a:rPr lang="en-US" altLang="zh-CN" sz="1400">
                <a:latin typeface="微软雅黑" panose="020B0503020204020204" charset="-122"/>
                <a:ea typeface="微软雅黑" panose="020B0503020204020204" charset="-122"/>
                <a:cs typeface="微软雅黑" panose="020B0503020204020204" charset="-122"/>
              </a:rPr>
              <a:t>0.60</a:t>
            </a:r>
            <a:r>
              <a:rPr lang="zh-CN" altLang="en-US" sz="1400">
                <a:latin typeface="微软雅黑" panose="020B0503020204020204" charset="-122"/>
                <a:ea typeface="微软雅黑" panose="020B0503020204020204" charset="-122"/>
                <a:cs typeface="微软雅黑" panose="020B0503020204020204" charset="-122"/>
              </a:rPr>
              <a:t>㎡。当厨房外设置阳台时</a:t>
            </a:r>
            <a:r>
              <a:rPr lang="en-US" altLang="zh-CN" sz="1400">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阳台的自然通风开口面积不应小于厨房和阳台地板面积总和的</a:t>
            </a:r>
            <a:r>
              <a:rPr lang="en-US" altLang="zh-CN" sz="1400">
                <a:latin typeface="微软雅黑" panose="020B0503020204020204" charset="-122"/>
                <a:ea typeface="微软雅黑" panose="020B0503020204020204" charset="-122"/>
                <a:cs typeface="微软雅黑" panose="020B0503020204020204" charset="-122"/>
              </a:rPr>
              <a:t>1/10,</a:t>
            </a:r>
            <a:r>
              <a:rPr lang="zh-CN" altLang="en-US" sz="1400">
                <a:latin typeface="微软雅黑" panose="020B0503020204020204" charset="-122"/>
                <a:ea typeface="微软雅黑" panose="020B0503020204020204" charset="-122"/>
                <a:cs typeface="微软雅黑" panose="020B0503020204020204" charset="-122"/>
              </a:rPr>
              <a:t>并不得小于</a:t>
            </a:r>
            <a:r>
              <a:rPr lang="en-US" altLang="zh-CN" sz="1400">
                <a:latin typeface="微软雅黑" panose="020B0503020204020204" charset="-122"/>
                <a:ea typeface="微软雅黑" panose="020B0503020204020204" charset="-122"/>
                <a:cs typeface="微软雅黑" panose="020B0503020204020204" charset="-122"/>
              </a:rPr>
              <a:t> </a:t>
            </a:r>
            <a:r>
              <a:rPr lang="en-US" altLang="zh-CN" sz="1400">
                <a:solidFill>
                  <a:srgbClr val="FF0000"/>
                </a:solidFill>
                <a:latin typeface="微软雅黑" panose="020B0503020204020204" charset="-122"/>
                <a:ea typeface="微软雅黑" panose="020B0503020204020204" charset="-122"/>
                <a:cs typeface="微软雅黑" panose="020B0503020204020204" charset="-122"/>
              </a:rPr>
              <a:t>0.80</a:t>
            </a:r>
            <a:r>
              <a:rPr lang="zh-CN" altLang="en-US" sz="1400">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400">
                <a:latin typeface="微软雅黑" panose="020B0503020204020204" charset="-122"/>
                <a:ea typeface="微软雅黑" panose="020B0503020204020204" charset="-122"/>
                <a:cs typeface="微软雅黑" panose="020B0503020204020204" charset="-122"/>
                <a:sym typeface="+mn-ea"/>
              </a:rPr>
              <a:t>。</a:t>
            </a:r>
            <a:endParaRPr lang="en-US" altLang="zh-CN" sz="1400">
              <a:latin typeface="微软雅黑" panose="020B0503020204020204" charset="-122"/>
              <a:ea typeface="微软雅黑" panose="020B0503020204020204" charset="-122"/>
              <a:cs typeface="微软雅黑" panose="020B0503020204020204" charset="-122"/>
            </a:endParaRPr>
          </a:p>
        </p:txBody>
      </p:sp>
      <p:sp>
        <p:nvSpPr>
          <p:cNvPr id="8" name="矩形 7"/>
          <p:cNvSpPr/>
          <p:nvPr/>
        </p:nvSpPr>
        <p:spPr>
          <a:xfrm>
            <a:off x="791845" y="283210"/>
            <a:ext cx="3371850" cy="520065"/>
          </a:xfrm>
          <a:prstGeom prst="rect">
            <a:avLst/>
          </a:prstGeom>
          <a:gradFill>
            <a:gsLst>
              <a:gs pos="0">
                <a:srgbClr val="2D3D65"/>
              </a:gs>
              <a:gs pos="100000">
                <a:srgbClr val="30559B"/>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CN Bold" panose="020B0800000000000000" charset="-122"/>
              <a:sym typeface="+mn-ea"/>
            </a:endParaRPr>
          </a:p>
        </p:txBody>
      </p:sp>
      <p:sp>
        <p:nvSpPr>
          <p:cNvPr id="14" name="文本框 13"/>
          <p:cNvSpPr txBox="1"/>
          <p:nvPr/>
        </p:nvSpPr>
        <p:spPr>
          <a:xfrm>
            <a:off x="826453" y="343218"/>
            <a:ext cx="3302635" cy="400050"/>
          </a:xfrm>
          <a:prstGeom prst="rect">
            <a:avLst/>
          </a:prstGeom>
          <a:noFill/>
        </p:spPr>
        <p:txBody>
          <a:bodyPr wrap="square" lIns="0" tIns="0" rIns="0" bIns="0" rtlCol="0" anchor="ctr" anchorCtr="0">
            <a:noAutofit/>
          </a:bodyPr>
          <a:p>
            <a:pPr algn="ctr">
              <a:lnSpc>
                <a:spcPct val="100000"/>
              </a:lnSpc>
            </a:pPr>
            <a:r>
              <a:rPr lang="zh-CN" altLang="en-US" b="1">
                <a:solidFill>
                  <a:srgbClr val="DCCAAE"/>
                </a:solidFill>
                <a:latin typeface="思源黑体 CN Bold" panose="020B0800000000000000" charset="-122"/>
                <a:ea typeface="思源黑体 CN Bold" panose="020B0800000000000000" charset="-122"/>
                <a:cs typeface="思源黑体 CN Bold" panose="020B0800000000000000" charset="-122"/>
              </a:rPr>
              <a:t>《安徽省住宅设计标准》2019</a:t>
            </a:r>
            <a:endParaRPr lang="zh-CN" altLang="en-US" b="1">
              <a:solidFill>
                <a:srgbClr val="DCCAAE"/>
              </a:solidFill>
              <a:latin typeface="思源黑体 CN Bold" panose="020B0800000000000000" charset="-122"/>
              <a:ea typeface="思源黑体 CN Bold" panose="020B0800000000000000" charset="-122"/>
              <a:cs typeface="思源黑体 CN Bold" panose="020B0800000000000000" charset="-122"/>
            </a:endParaRPr>
          </a:p>
        </p:txBody>
      </p:sp>
      <p:graphicFrame>
        <p:nvGraphicFramePr>
          <p:cNvPr id="12" name="表格 11"/>
          <p:cNvGraphicFramePr/>
          <p:nvPr>
            <p:custDataLst>
              <p:tags r:id="rId1"/>
            </p:custDataLst>
          </p:nvPr>
        </p:nvGraphicFramePr>
        <p:xfrm>
          <a:off x="603250" y="3105150"/>
          <a:ext cx="10938510" cy="2874645"/>
        </p:xfrm>
        <a:graphic>
          <a:graphicData uri="http://schemas.openxmlformats.org/drawingml/2006/table">
            <a:tbl>
              <a:tblPr firstRow="1">
                <a:tableStyleId>{9B373B9E-429D-4410-A77A-1C67836DE693}</a:tableStyleId>
              </a:tblPr>
              <a:tblGrid>
                <a:gridCol w="7397750"/>
                <a:gridCol w="1329055"/>
                <a:gridCol w="1279525"/>
                <a:gridCol w="932180"/>
              </a:tblGrid>
              <a:tr h="427355">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住宅项目规范</a:t>
                      </a:r>
                      <a:r>
                        <a:rPr lang="zh-CN" altLang="en-US" sz="1400">
                          <a:solidFill>
                            <a:srgbClr val="C00000"/>
                          </a:solidFill>
                          <a:latin typeface="微软雅黑" panose="020B0503020204020204" charset="-122"/>
                          <a:ea typeface="微软雅黑" panose="020B0503020204020204" charset="-122"/>
                          <a:cs typeface="微软雅黑" panose="020B0503020204020204" charset="-122"/>
                          <a:sym typeface="+mn-ea"/>
                        </a:rPr>
                        <a:t>（新规范）</a:t>
                      </a:r>
                      <a:endPar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endParaRPr>
                    </a:p>
                    <a:p>
                      <a:pPr algn="ctr">
                        <a:buNone/>
                      </a:pP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差异情况</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成本增量预估</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影响阶段</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r>
              <a:tr h="1785620">
                <a:tc>
                  <a:txBody>
                    <a:bodyPr/>
                    <a:p>
                      <a:pPr algn="l" fontAlgn="ct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6.3.1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供暖住宅建筑的屋面、外墙、地面、与室外空气直接接触的楼面等的内表面在室内温、湿度设计条件下不应出现表面结露。</a:t>
                      </a:r>
                      <a:endPar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6.3.2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夏季自然通风情况下，夏热冬暖、夏热冬冷和寒冷</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B</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区住宅建筑的外墙、屋面的内表面温度不应高于室外空气温度的最高值。</a:t>
                      </a:r>
                      <a:endPar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6.3.3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每套住宅的自然通风开口面积不应小于地面面积的</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5%</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卧室、起居室、厨房应能自然通风，并应符合下列规定：</a:t>
                      </a:r>
                      <a:endPar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1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卧室、起居室的</a:t>
                      </a:r>
                      <a:r>
                        <a:rPr lang="zh-CN" altLang="en-US" sz="1400" b="0" i="0">
                          <a:solidFill>
                            <a:srgbClr val="FF0000"/>
                          </a:solidFill>
                          <a:latin typeface="微软雅黑" panose="020B0503020204020204" charset="-122"/>
                          <a:ea typeface="微软雅黑" panose="020B0503020204020204" charset="-122"/>
                          <a:cs typeface="微软雅黑" panose="020B0503020204020204" charset="-122"/>
                          <a:sym typeface="微软雅黑" panose="020B0503020204020204" charset="-122"/>
                        </a:rPr>
                        <a:t>直接自然通风开口面积</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不应小于该房间地面面积的</a:t>
                      </a:r>
                      <a:r>
                        <a:rPr lang="en-US" altLang="zh-CN" sz="1400" b="1" i="0" u="sng">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5% </a:t>
                      </a:r>
                      <a:r>
                        <a:rPr lang="en-US" altLang="zh-CN" sz="1400" b="1"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lang="en-US" altLang="zh-CN" sz="1400" b="1"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当房间外设置阳台时，阳台的自然通风开口面</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积不应小于房间和阳台地面面积总和的</a:t>
                      </a:r>
                      <a:r>
                        <a:rPr lang="en-US" altLang="zh-CN" sz="1400" b="1" i="0" u="sng">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5%</a:t>
                      </a:r>
                      <a:r>
                        <a:rPr lang="zh-CN" altLang="en-US" sz="1400" b="1" i="0" u="sng">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lang="zh-CN" altLang="en-US" sz="1400" b="1"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2  </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厨房的自然通风开口面积不应小于该房间地面面积的</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10%,</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且不应小于</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0.60m</a:t>
                      </a:r>
                      <a:r>
                        <a:rPr lang="en-US"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²</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 ; </a:t>
                      </a:r>
                      <a:endPar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当厨房外设置阳台时，阳台的自然通风开口面积不应小于厨房和阳台地面面积总和的</a:t>
                      </a:r>
                      <a:r>
                        <a:rPr lang="en-US" altLang="zh-CN"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10%,</a:t>
                      </a:r>
                      <a:r>
                        <a:rPr lang="zh-CN" altLang="en-US" sz="14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且不应小</a:t>
                      </a:r>
                      <a:r>
                        <a:rPr lang="en-US" altLang="zh-CN" sz="1400" b="1" i="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0.60m</a:t>
                      </a:r>
                      <a:r>
                        <a:rPr lang="en-US" altLang="en-US" sz="1400" b="1" i="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²</a:t>
                      </a:r>
                      <a:r>
                        <a:rPr lang="zh-CN" altLang="en-US" sz="1400" b="1" i="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endParaRPr lang="zh-CN" altLang="en-US" sz="1400" b="1" i="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9842" marR="9842" marT="9842" marB="0" anchor="ctr" anchorCtr="0"/>
                </a:tc>
                <a:tc>
                  <a:txBody>
                    <a:bodyPr/>
                    <a:p>
                      <a:pPr algn="l" fontAlgn="ctr"/>
                      <a:r>
                        <a:rPr lang="zh-CN" altLang="en-US" sz="1400" b="1" i="0" u="sng">
                          <a:solidFill>
                            <a:srgbClr val="C00000"/>
                          </a:solidFill>
                          <a:latin typeface="微软雅黑" panose="020B0503020204020204" charset="-122"/>
                          <a:ea typeface="微软雅黑" panose="020B0503020204020204" charset="-122"/>
                          <a:cs typeface="微软雅黑" panose="020B0503020204020204" charset="-122"/>
                        </a:rPr>
                        <a:t>要求比省住规低，</a:t>
                      </a:r>
                      <a:r>
                        <a:rPr lang="zh-CN" altLang="en-US" sz="1400" b="1" u="sng">
                          <a:solidFill>
                            <a:srgbClr val="C00000"/>
                          </a:solidFill>
                          <a:latin typeface="微软雅黑" panose="020B0503020204020204" charset="-122"/>
                          <a:ea typeface="微软雅黑" panose="020B0503020204020204" charset="-122"/>
                          <a:cs typeface="微软雅黑" panose="020B0503020204020204" charset="-122"/>
                          <a:sym typeface="+mn-ea"/>
                        </a:rPr>
                        <a:t>按省规执行</a:t>
                      </a:r>
                      <a:endParaRPr lang="zh-CN" altLang="en-US" sz="1400" b="1" i="0">
                        <a:solidFill>
                          <a:srgbClr val="000000"/>
                        </a:solidFill>
                        <a:latin typeface="微软雅黑" panose="020B0503020204020204" charset="-122"/>
                        <a:ea typeface="微软雅黑" panose="020B0503020204020204" charset="-122"/>
                        <a:cs typeface="微软雅黑" panose="020B0503020204020204" charset="-122"/>
                      </a:endParaRPr>
                    </a:p>
                  </a:txBody>
                  <a:tcPr marL="9842" marR="9842" marT="9842" marB="0" anchor="ctr" anchorCtr="0"/>
                </a:tc>
                <a:tc>
                  <a:txBody>
                    <a:bodyPr/>
                    <a:p>
                      <a:pPr algn="ctr">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无</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tc>
                <a:tc>
                  <a:txBody>
                    <a:bodyPr/>
                    <a:p>
                      <a:pPr algn="l" fontAlgn="ctr"/>
                      <a:endParaRPr lang="zh-CN" altLang="en-US" sz="1400" b="1" i="0">
                        <a:solidFill>
                          <a:srgbClr val="000000"/>
                        </a:solidFill>
                        <a:latin typeface="微软雅黑" panose="020B0503020204020204" charset="-122"/>
                        <a:ea typeface="微软雅黑" panose="020B0503020204020204" charset="-122"/>
                        <a:cs typeface="微软雅黑" panose="020B0503020204020204" charset="-122"/>
                      </a:endParaRPr>
                    </a:p>
                  </a:txBody>
                  <a:tcPr marL="9842" marR="9842" marT="9842" marB="0" anchor="ctr" anchorCtr="0"/>
                </a:tc>
              </a:tr>
            </a:tbl>
          </a:graphicData>
        </a:graphic>
      </p:graphicFrame>
      <p:sp>
        <p:nvSpPr>
          <p:cNvPr id="3" name="文本框 2"/>
          <p:cNvSpPr txBox="1"/>
          <p:nvPr/>
        </p:nvSpPr>
        <p:spPr>
          <a:xfrm>
            <a:off x="3996055" y="347345"/>
            <a:ext cx="1417955" cy="368300"/>
          </a:xfrm>
          <a:prstGeom prst="rect">
            <a:avLst/>
          </a:prstGeom>
          <a:noFill/>
        </p:spPr>
        <p:txBody>
          <a:bodyPr wrap="square" rtlCol="0" anchor="t">
            <a:spAutoFit/>
          </a:bodyPr>
          <a:p>
            <a:pPr algn="ctr">
              <a:buClrTx/>
              <a:buSzTx/>
              <a:buFontTx/>
              <a:buNone/>
            </a:pPr>
            <a:r>
              <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rPr>
              <a:t>（原规范）</a:t>
            </a:r>
            <a:endPar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721995" y="1362075"/>
            <a:ext cx="4677410" cy="2005965"/>
          </a:xfrm>
          <a:prstGeom prst="rect">
            <a:avLst/>
          </a:prstGeom>
        </p:spPr>
        <p:txBody>
          <a:bodyPr wrap="square">
            <a:noAutofit/>
            <a:extLst>
              <a:ext uri="{4A0BC546-FE56-4ADE-93B0-CB8AF2F6F144}">
                <wpsdc:textFrameExt xmlns:wpsdc="http://www.wps.cn/officeDocument/2022/drawingmlCustomData" type="text"/>
              </a:ext>
            </a:extLst>
          </a:bodyPr>
          <a:p>
            <a:pPr algn="l">
              <a:lnSpc>
                <a:spcPct val="150000"/>
              </a:lnSpc>
            </a:pPr>
            <a:r>
              <a:rPr lang="zh-CN" altLang="en-US" sz="1600" b="1">
                <a:latin typeface="微软雅黑" panose="020B0503020204020204" charset="-122"/>
                <a:ea typeface="微软雅黑" panose="020B0503020204020204" charset="-122"/>
                <a:cs typeface="微软雅黑" panose="020B0503020204020204" charset="-122"/>
                <a:sym typeface="+mn-ea"/>
              </a:rPr>
              <a:t>住宅项目</a:t>
            </a:r>
            <a:r>
              <a:rPr lang="zh-CN" altLang="en-US" sz="1400">
                <a:latin typeface="微软雅黑" panose="020B0503020204020204" charset="-122"/>
                <a:ea typeface="微软雅黑" panose="020B0503020204020204" charset="-122"/>
                <a:cs typeface="微软雅黑" panose="020B0503020204020204" charset="-122"/>
                <a:sym typeface="+mn-ea"/>
              </a:rPr>
              <a:t>建设</a:t>
            </a:r>
            <a:r>
              <a:rPr lang="zh-CN" altLang="en-US" sz="1400">
                <a:highlight>
                  <a:srgbClr val="FFFF00"/>
                </a:highlight>
                <a:latin typeface="微软雅黑" panose="020B0503020204020204" charset="-122"/>
                <a:ea typeface="微软雅黑" panose="020B0503020204020204" charset="-122"/>
                <a:cs typeface="微软雅黑" panose="020B0503020204020204" charset="-122"/>
                <a:sym typeface="+mn-ea"/>
              </a:rPr>
              <a:t>目标：</a:t>
            </a:r>
            <a:r>
              <a:rPr lang="zh-CN" altLang="en-US" sz="1400" b="1">
                <a:solidFill>
                  <a:srgbClr val="0070C0"/>
                </a:solidFill>
                <a:latin typeface="微软雅黑" panose="020B0503020204020204" charset="-122"/>
                <a:ea typeface="微软雅黑" panose="020B0503020204020204" charset="-122"/>
                <a:cs typeface="微软雅黑" panose="020B0503020204020204" charset="-122"/>
                <a:sym typeface="+mn-ea"/>
              </a:rPr>
              <a:t>“</a:t>
            </a:r>
            <a:r>
              <a:rPr lang="zh-CN" altLang="en-US" sz="1400" b="1">
                <a:solidFill>
                  <a:srgbClr val="0070C0"/>
                </a:solidFill>
                <a:latin typeface="微软雅黑" panose="020B0503020204020204" charset="-122"/>
                <a:ea typeface="微软雅黑" panose="020B0503020204020204" charset="-122"/>
                <a:cs typeface="微软雅黑" panose="020B0503020204020204" charset="-122"/>
                <a:sym typeface="+mn-ea"/>
              </a:rPr>
              <a:t>安全、舒适、绿色、智慧</a:t>
            </a:r>
            <a:r>
              <a:rPr lang="zh-CN" altLang="en-US" sz="1400" b="1">
                <a:solidFill>
                  <a:srgbClr val="0070C0"/>
                </a:solidFill>
                <a:latin typeface="微软雅黑" panose="020B0503020204020204" charset="-122"/>
                <a:ea typeface="微软雅黑" panose="020B0503020204020204" charset="-122"/>
                <a:cs typeface="微软雅黑" panose="020B0503020204020204" charset="-122"/>
                <a:sym typeface="+mn-ea"/>
              </a:rPr>
              <a:t>”</a:t>
            </a:r>
            <a:endParaRPr lang="zh-CN" altLang="en-US" sz="14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r>
              <a:rPr lang="en-US" altLang="zh-CN" sz="1400">
                <a:latin typeface="微软雅黑" panose="020B0503020204020204" charset="-122"/>
                <a:ea typeface="微软雅黑" panose="020B0503020204020204" charset="-122"/>
                <a:cs typeface="微软雅黑" panose="020B0503020204020204" charset="-122"/>
                <a:sym typeface="+mn-ea"/>
              </a:rPr>
              <a:t>               </a:t>
            </a:r>
            <a:r>
              <a:rPr lang="zh-CN" altLang="en-US" sz="1400">
                <a:latin typeface="微软雅黑" panose="020B0503020204020204" charset="-122"/>
                <a:ea typeface="微软雅黑" panose="020B0503020204020204" charset="-122"/>
                <a:cs typeface="微软雅黑" panose="020B0503020204020204" charset="-122"/>
                <a:sym typeface="+mn-ea"/>
              </a:rPr>
              <a:t>遵循</a:t>
            </a:r>
            <a:r>
              <a:rPr lang="zh-CN" altLang="en-US" sz="1400">
                <a:highlight>
                  <a:srgbClr val="FFFF00"/>
                </a:highlight>
                <a:latin typeface="微软雅黑" panose="020B0503020204020204" charset="-122"/>
                <a:ea typeface="微软雅黑" panose="020B0503020204020204" charset="-122"/>
                <a:cs typeface="微软雅黑" panose="020B0503020204020204" charset="-122"/>
                <a:sym typeface="+mn-ea"/>
              </a:rPr>
              <a:t>原则：</a:t>
            </a:r>
            <a:r>
              <a:rPr lang="en-US" altLang="zh-CN" sz="1400">
                <a:latin typeface="微软雅黑" panose="020B0503020204020204" charset="-122"/>
                <a:ea typeface="微软雅黑" panose="020B0503020204020204" charset="-122"/>
                <a:cs typeface="微软雅黑" panose="020B0503020204020204" charset="-122"/>
                <a:sym typeface="+mn-ea"/>
              </a:rPr>
              <a:t> </a:t>
            </a:r>
            <a:endParaRPr lang="zh-CN" altLang="en-US" sz="1400" b="1">
              <a:solidFill>
                <a:srgbClr val="C00000"/>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 </a:t>
            </a:r>
            <a:r>
              <a:rPr lang="en-US" altLang="zh-CN" sz="1400" b="1">
                <a:solidFill>
                  <a:srgbClr val="C00000"/>
                </a:solidFill>
                <a:latin typeface="微软雅黑" panose="020B0503020204020204" charset="-122"/>
                <a:ea typeface="微软雅黑" panose="020B0503020204020204" charset="-122"/>
                <a:cs typeface="微软雅黑" panose="020B0503020204020204" charset="-122"/>
                <a:sym typeface="+mn-ea"/>
              </a:rPr>
              <a:t>                    </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1、经济合理、</a:t>
            </a:r>
            <a:r>
              <a:rPr lang="zh-CN" altLang="en-US" sz="1400" b="1">
                <a:solidFill>
                  <a:srgbClr val="C00000"/>
                </a:solidFill>
                <a:highlight>
                  <a:srgbClr val="FFFF00"/>
                </a:highlight>
                <a:latin typeface="微软雅黑" panose="020B0503020204020204" charset="-122"/>
                <a:ea typeface="微软雅黑" panose="020B0503020204020204" charset="-122"/>
                <a:cs typeface="微软雅黑" panose="020B0503020204020204" charset="-122"/>
                <a:sym typeface="+mn-ea"/>
              </a:rPr>
              <a:t>安全</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耐久；</a:t>
            </a:r>
            <a:endParaRPr lang="zh-CN" altLang="en-US" sz="1400" b="1">
              <a:solidFill>
                <a:srgbClr val="C00000"/>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a:solidFill>
                  <a:srgbClr val="C00000"/>
                </a:solidFill>
                <a:latin typeface="微软雅黑" panose="020B0503020204020204" charset="-122"/>
                <a:ea typeface="微软雅黑" panose="020B0503020204020204" charset="-122"/>
                <a:cs typeface="微软雅黑" panose="020B0503020204020204" charset="-122"/>
                <a:sym typeface="+mn-ea"/>
              </a:rPr>
              <a:t>                     2</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、以人为本、</a:t>
            </a:r>
            <a:r>
              <a:rPr lang="zh-CN" altLang="en-US" sz="1400" b="1">
                <a:solidFill>
                  <a:srgbClr val="C00000"/>
                </a:solidFill>
                <a:highlight>
                  <a:srgbClr val="FFFF00"/>
                </a:highlight>
                <a:latin typeface="微软雅黑" panose="020B0503020204020204" charset="-122"/>
                <a:ea typeface="微软雅黑" panose="020B0503020204020204" charset="-122"/>
                <a:cs typeface="微软雅黑" panose="020B0503020204020204" charset="-122"/>
                <a:sym typeface="+mn-ea"/>
              </a:rPr>
              <a:t>健康</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舒适；</a:t>
            </a:r>
            <a:endParaRPr lang="zh-CN" altLang="en-US" sz="1400" b="1">
              <a:solidFill>
                <a:srgbClr val="C00000"/>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a:solidFill>
                  <a:srgbClr val="C00000"/>
                </a:solidFill>
                <a:latin typeface="微软雅黑" panose="020B0503020204020204" charset="-122"/>
                <a:ea typeface="微软雅黑" panose="020B0503020204020204" charset="-122"/>
                <a:cs typeface="微软雅黑" panose="020B0503020204020204" charset="-122"/>
                <a:sym typeface="+mn-ea"/>
              </a:rPr>
              <a:t>                     3</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、因地制宜、绿色</a:t>
            </a:r>
            <a:r>
              <a:rPr lang="zh-CN" altLang="en-US" sz="1400" b="1">
                <a:solidFill>
                  <a:srgbClr val="C00000"/>
                </a:solidFill>
                <a:highlight>
                  <a:srgbClr val="FFFF00"/>
                </a:highlight>
                <a:latin typeface="微软雅黑" panose="020B0503020204020204" charset="-122"/>
                <a:ea typeface="微软雅黑" panose="020B0503020204020204" charset="-122"/>
                <a:cs typeface="微软雅黑" panose="020B0503020204020204" charset="-122"/>
                <a:sym typeface="+mn-ea"/>
              </a:rPr>
              <a:t>低碳</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a:t>
            </a:r>
            <a:endParaRPr lang="zh-CN" altLang="en-US" sz="1400" b="1">
              <a:solidFill>
                <a:srgbClr val="C00000"/>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 </a:t>
            </a:r>
            <a:r>
              <a:rPr lang="en-US" altLang="zh-CN" sz="1400" b="1">
                <a:solidFill>
                  <a:srgbClr val="C00000"/>
                </a:solidFill>
                <a:latin typeface="微软雅黑" panose="020B0503020204020204" charset="-122"/>
                <a:ea typeface="微软雅黑" panose="020B0503020204020204" charset="-122"/>
                <a:cs typeface="微软雅黑" panose="020B0503020204020204" charset="-122"/>
                <a:sym typeface="+mn-ea"/>
              </a:rPr>
              <a:t>                    4</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、科技赋能、</a:t>
            </a:r>
            <a:r>
              <a:rPr lang="zh-CN" altLang="en-US" sz="1400" b="1">
                <a:solidFill>
                  <a:srgbClr val="C00000"/>
                </a:solidFill>
                <a:highlight>
                  <a:srgbClr val="FFFF00"/>
                </a:highlight>
                <a:latin typeface="微软雅黑" panose="020B0503020204020204" charset="-122"/>
                <a:ea typeface="微软雅黑" panose="020B0503020204020204" charset="-122"/>
                <a:cs typeface="微软雅黑" panose="020B0503020204020204" charset="-122"/>
                <a:sym typeface="+mn-ea"/>
              </a:rPr>
              <a:t>智慧</a:t>
            </a:r>
            <a:r>
              <a:rPr lang="zh-CN" altLang="en-US" sz="1400" b="1">
                <a:solidFill>
                  <a:srgbClr val="C00000"/>
                </a:solidFill>
                <a:latin typeface="微软雅黑" panose="020B0503020204020204" charset="-122"/>
                <a:ea typeface="微软雅黑" panose="020B0503020204020204" charset="-122"/>
                <a:cs typeface="微软雅黑" panose="020B0503020204020204" charset="-122"/>
                <a:sym typeface="+mn-ea"/>
              </a:rPr>
              <a:t>便利。</a:t>
            </a:r>
            <a:endParaRPr lang="zh-CN" altLang="en-US" sz="1400">
              <a:latin typeface="微软雅黑" panose="020B0503020204020204" charset="-122"/>
              <a:ea typeface="微软雅黑" panose="020B0503020204020204" charset="-122"/>
              <a:cs typeface="微软雅黑" panose="020B0503020204020204" charset="-122"/>
            </a:endParaRPr>
          </a:p>
          <a:p>
            <a:pPr algn="l">
              <a:lnSpc>
                <a:spcPct val="150000"/>
              </a:lnSpc>
            </a:pP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8" name="矩形 7"/>
          <p:cNvSpPr/>
          <p:nvPr/>
        </p:nvSpPr>
        <p:spPr>
          <a:xfrm>
            <a:off x="791845" y="384175"/>
            <a:ext cx="2844165" cy="520065"/>
          </a:xfrm>
          <a:prstGeom prst="rect">
            <a:avLst/>
          </a:prstGeom>
          <a:gradFill>
            <a:gsLst>
              <a:gs pos="0">
                <a:srgbClr val="2D3D65"/>
              </a:gs>
              <a:gs pos="100000">
                <a:srgbClr val="30559B"/>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cs typeface="思源黑体 CN Bold" panose="020B0800000000000000" charset="-122"/>
              <a:sym typeface="+mn-ea"/>
            </a:endParaRPr>
          </a:p>
        </p:txBody>
      </p:sp>
      <p:sp>
        <p:nvSpPr>
          <p:cNvPr id="14" name="文本框 13"/>
          <p:cNvSpPr txBox="1"/>
          <p:nvPr/>
        </p:nvSpPr>
        <p:spPr>
          <a:xfrm>
            <a:off x="826770" y="444500"/>
            <a:ext cx="2809240" cy="400050"/>
          </a:xfrm>
          <a:prstGeom prst="rect">
            <a:avLst/>
          </a:prstGeom>
          <a:noFill/>
        </p:spPr>
        <p:txBody>
          <a:bodyPr wrap="square" lIns="0" tIns="0" rIns="0" bIns="0" rtlCol="0" anchor="ctr" anchorCtr="0">
            <a:noAutofit/>
          </a:bodyPr>
          <a:p>
            <a:pPr algn="ctr">
              <a:lnSpc>
                <a:spcPct val="100000"/>
              </a:lnSpc>
            </a:pPr>
            <a:r>
              <a:rPr lang="zh-CN" altLang="en-US" b="1">
                <a:solidFill>
                  <a:srgbClr val="DCCAAE"/>
                </a:solidFill>
                <a:latin typeface="思源黑体 CN Bold" panose="020B0800000000000000" charset="-122"/>
                <a:ea typeface="思源黑体 CN Bold" panose="020B0800000000000000" charset="-122"/>
                <a:cs typeface="思源黑体 CN Bold" panose="020B0800000000000000" charset="-122"/>
              </a:rPr>
              <a:t>新时代</a:t>
            </a:r>
            <a:r>
              <a:rPr lang="en-US" altLang="zh-CN" b="1">
                <a:solidFill>
                  <a:srgbClr val="DCCAAE"/>
                </a:solidFill>
                <a:latin typeface="思源黑体 CN Bold" panose="020B0800000000000000" charset="-122"/>
                <a:ea typeface="思源黑体 CN Bold" panose="020B0800000000000000" charset="-122"/>
                <a:cs typeface="思源黑体 CN Bold" panose="020B0800000000000000" charset="-122"/>
              </a:rPr>
              <a:t>“</a:t>
            </a:r>
            <a:r>
              <a:rPr lang="zh-CN" altLang="en-US" b="1">
                <a:solidFill>
                  <a:srgbClr val="DCCAAE"/>
                </a:solidFill>
                <a:latin typeface="思源黑体 CN Bold" panose="020B0800000000000000" charset="-122"/>
                <a:ea typeface="思源黑体 CN Bold" panose="020B0800000000000000" charset="-122"/>
                <a:cs typeface="思源黑体 CN Bold" panose="020B0800000000000000" charset="-122"/>
              </a:rPr>
              <a:t>好房子</a:t>
            </a:r>
            <a:r>
              <a:rPr lang="en-US" altLang="zh-CN" b="1">
                <a:solidFill>
                  <a:srgbClr val="DCCAAE"/>
                </a:solidFill>
                <a:latin typeface="思源黑体 CN Bold" panose="020B0800000000000000" charset="-122"/>
                <a:ea typeface="思源黑体 CN Bold" panose="020B0800000000000000" charset="-122"/>
                <a:cs typeface="思源黑体 CN Bold" panose="020B0800000000000000" charset="-122"/>
              </a:rPr>
              <a:t>”</a:t>
            </a:r>
            <a:r>
              <a:rPr lang="zh-CN" altLang="en-US" b="1">
                <a:solidFill>
                  <a:srgbClr val="DCCAAE"/>
                </a:solidFill>
                <a:latin typeface="思源黑体 CN Bold" panose="020B0800000000000000" charset="-122"/>
                <a:ea typeface="思源黑体 CN Bold" panose="020B0800000000000000" charset="-122"/>
                <a:cs typeface="思源黑体 CN Bold" panose="020B0800000000000000" charset="-122"/>
              </a:rPr>
              <a:t>的内涵</a:t>
            </a:r>
            <a:endParaRPr lang="zh-CN" altLang="en-US" b="1">
              <a:solidFill>
                <a:srgbClr val="DCCAAE"/>
              </a:solidFill>
              <a:latin typeface="思源黑体 CN Bold" panose="020B0800000000000000" charset="-122"/>
              <a:ea typeface="思源黑体 CN Bold" panose="020B0800000000000000" charset="-122"/>
              <a:cs typeface="思源黑体 CN Bold" panose="020B0800000000000000" charset="-122"/>
            </a:endParaRPr>
          </a:p>
        </p:txBody>
      </p:sp>
      <p:graphicFrame>
        <p:nvGraphicFramePr>
          <p:cNvPr id="12" name="表格 11"/>
          <p:cNvGraphicFramePr/>
          <p:nvPr>
            <p:custDataLst>
              <p:tags r:id="rId1"/>
            </p:custDataLst>
          </p:nvPr>
        </p:nvGraphicFramePr>
        <p:xfrm>
          <a:off x="791845" y="3825875"/>
          <a:ext cx="10569575" cy="1927860"/>
        </p:xfrm>
        <a:graphic>
          <a:graphicData uri="http://schemas.openxmlformats.org/drawingml/2006/table">
            <a:tbl>
              <a:tblPr firstRow="1">
                <a:tableStyleId>{9B373B9E-429D-4410-A77A-1C67836DE693}</a:tableStyleId>
              </a:tblPr>
              <a:tblGrid>
                <a:gridCol w="2220595"/>
                <a:gridCol w="2825115"/>
                <a:gridCol w="2564765"/>
                <a:gridCol w="2959100"/>
              </a:tblGrid>
              <a:tr h="518160">
                <a:tc>
                  <a:txBody>
                    <a:bodyPr/>
                    <a:p>
                      <a:pPr algn="l">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空间标准提升</a:t>
                      </a:r>
                      <a:r>
                        <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rPr>
                        <a:t>（健康舒适）</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l">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居住环境优化</a:t>
                      </a:r>
                      <a:r>
                        <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rPr>
                        <a:t>（健康舒适）</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l">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安全性加强（安全耐久）</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c>
                  <a:txBody>
                    <a:bodyPr/>
                    <a:p>
                      <a:pPr algn="l">
                        <a:buNone/>
                      </a:pPr>
                      <a:r>
                        <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rPr>
                        <a:t>绿色与智慧化发展</a:t>
                      </a:r>
                      <a:r>
                        <a:rPr lang="zh-CN" altLang="en-US" sz="1400">
                          <a:latin typeface="微软雅黑" panose="020B0503020204020204" charset="-122"/>
                          <a:ea typeface="微软雅黑" panose="020B0503020204020204" charset="-122"/>
                          <a:cs typeface="微软雅黑" panose="020B0503020204020204" charset="-122"/>
                          <a:sym typeface="微软雅黑" panose="020B0503020204020204" charset="-122"/>
                        </a:rPr>
                        <a:t>（绿色、智慧）</a:t>
                      </a:r>
                      <a:endParaRPr lang="zh-CN" altLang="en-US" sz="1400" b="1">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solidFill>
                      <a:schemeClr val="tx1">
                        <a:lumMod val="50000"/>
                        <a:lumOff val="50000"/>
                      </a:schemeClr>
                    </a:solidFill>
                  </a:tcPr>
                </a:tc>
              </a:tr>
              <a:tr h="1409700">
                <a:tc>
                  <a:txBody>
                    <a:bodyPr/>
                    <a:p>
                      <a:pPr algn="l" fontAlgn="ctr">
                        <a:buClrTx/>
                        <a:buSzTx/>
                        <a:buNone/>
                      </a:pPr>
                      <a:r>
                        <a:rPr lang="zh-CN" sz="1400" b="1" i="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高度规定：</a:t>
                      </a:r>
                      <a:r>
                        <a:rPr lang="zh-CN" sz="12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层高、净高</a:t>
                      </a:r>
                      <a:endParaRPr lang="zh-CN" sz="1400" b="1" i="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buClrTx/>
                        <a:buSzTx/>
                        <a:buNone/>
                      </a:pPr>
                      <a:r>
                        <a:rPr lang="zh-CN" sz="1400" b="1" i="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电梯配置：</a:t>
                      </a:r>
                      <a:r>
                        <a:rPr lang="zh-CN" sz="120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四层及以上</a:t>
                      </a:r>
                      <a:r>
                        <a:rPr lang="zh-CN" sz="120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、轿厢尺寸</a:t>
                      </a:r>
                      <a:endParaRPr lang="zh-CN" sz="1200" b="0" i="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marL="9842" marR="9842" marT="9842" marB="0" anchor="ctr" anchorCtr="0"/>
                </a:tc>
                <a:tc>
                  <a:txBody>
                    <a:bodyPr/>
                    <a:p>
                      <a:pPr algn="l" fontAlgn="ctr"/>
                      <a:r>
                        <a:rPr lang="zh-CN" sz="1400" b="1" i="0">
                          <a:solidFill>
                            <a:srgbClr val="C00000"/>
                          </a:solidFill>
                          <a:latin typeface="微软雅黑" panose="020B0503020204020204" charset="-122"/>
                          <a:ea typeface="微软雅黑" panose="020B0503020204020204" charset="-122"/>
                          <a:cs typeface="微软雅黑" panose="020B0503020204020204" charset="-122"/>
                        </a:rPr>
                        <a:t>隔声与噪声控制</a:t>
                      </a:r>
                      <a:r>
                        <a:rPr lang="zh-CN" sz="1400" b="1">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20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楼板、墙体、门窗、排水噪声</a:t>
                      </a:r>
                      <a:endParaRPr lang="zh-CN" sz="1200" i="0">
                        <a:solidFill>
                          <a:schemeClr val="tx1"/>
                        </a:solidFill>
                        <a:latin typeface="微软雅黑" panose="020B0503020204020204" charset="-122"/>
                        <a:ea typeface="微软雅黑" panose="020B0503020204020204" charset="-122"/>
                        <a:cs typeface="微软雅黑" panose="020B0503020204020204" charset="-122"/>
                      </a:endParaRPr>
                    </a:p>
                    <a:p>
                      <a:pPr algn="l" fontAlgn="ctr"/>
                      <a:r>
                        <a:rPr lang="zh-CN" sz="1400" b="1" i="0">
                          <a:solidFill>
                            <a:srgbClr val="C00000"/>
                          </a:solidFill>
                          <a:latin typeface="微软雅黑" panose="020B0503020204020204" charset="-122"/>
                          <a:ea typeface="微软雅黑" panose="020B0503020204020204" charset="-122"/>
                          <a:cs typeface="微软雅黑" panose="020B0503020204020204" charset="-122"/>
                        </a:rPr>
                        <a:t>日照与热环境</a:t>
                      </a:r>
                      <a:r>
                        <a:rPr lang="zh-CN" sz="1400" b="1">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20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至少一个房间满足日照、夏热冬冷地区应设供暖或预留安装位置</a:t>
                      </a:r>
                      <a:endParaRPr lang="zh-CN" sz="1200" i="0">
                        <a:solidFill>
                          <a:schemeClr val="tx1"/>
                        </a:solidFill>
                        <a:latin typeface="微软雅黑" panose="020B0503020204020204" charset="-122"/>
                        <a:ea typeface="微软雅黑" panose="020B0503020204020204" charset="-122"/>
                        <a:cs typeface="微软雅黑" panose="020B0503020204020204" charset="-122"/>
                      </a:endParaRPr>
                    </a:p>
                    <a:p>
                      <a:pPr algn="l" fontAlgn="ctr"/>
                      <a:r>
                        <a:rPr lang="zh-CN" sz="1400" b="1" i="0">
                          <a:solidFill>
                            <a:srgbClr val="C00000"/>
                          </a:solidFill>
                          <a:latin typeface="微软雅黑" panose="020B0503020204020204" charset="-122"/>
                          <a:ea typeface="微软雅黑" panose="020B0503020204020204" charset="-122"/>
                          <a:cs typeface="微软雅黑" panose="020B0503020204020204" charset="-122"/>
                        </a:rPr>
                        <a:t>适老化与无障碍设计</a:t>
                      </a:r>
                      <a:r>
                        <a:rPr lang="zh-CN" sz="1400" b="1">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20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门净宽、卫生间扶手安装或预留、无障碍公共出入口</a:t>
                      </a:r>
                      <a:endParaRPr lang="zh-CN" sz="1200" i="0">
                        <a:solidFill>
                          <a:schemeClr val="tx1"/>
                        </a:solidFill>
                        <a:latin typeface="微软雅黑" panose="020B0503020204020204" charset="-122"/>
                        <a:ea typeface="微软雅黑" panose="020B0503020204020204" charset="-122"/>
                        <a:cs typeface="微软雅黑" panose="020B0503020204020204" charset="-122"/>
                      </a:endParaRPr>
                    </a:p>
                  </a:txBody>
                  <a:tcPr marL="9842" marR="9842" marT="9842" marB="0" anchor="ctr" anchorCtr="0"/>
                </a:tc>
                <a:tc>
                  <a:txBody>
                    <a:bodyPr/>
                    <a:p>
                      <a:pPr algn="l" fontAlgn="ctr">
                        <a:buClrTx/>
                        <a:buSzTx/>
                        <a:buNone/>
                      </a:pPr>
                      <a:r>
                        <a:rPr lang="zh-CN" sz="1400" b="1">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结构安全与耐久性</a:t>
                      </a:r>
                      <a:r>
                        <a:rPr lang="zh-CN" sz="1400" b="1">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20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结构、防水</a:t>
                      </a:r>
                      <a:r>
                        <a:rPr lang="zh-CN" sz="120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、板厚、护栏高度</a:t>
                      </a:r>
                      <a:endParaRPr lang="zh-CN" sz="120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algn="l" fontAlgn="ctr">
                        <a:buClrTx/>
                        <a:buSzTx/>
                        <a:buNone/>
                      </a:pPr>
                      <a:r>
                        <a:rPr lang="zh-CN" sz="1400" b="1">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燃气、电气安全等</a:t>
                      </a:r>
                      <a:r>
                        <a:rPr lang="zh-CN" sz="1400" b="1">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20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多回路</a:t>
                      </a:r>
                      <a:r>
                        <a:rPr lang="zh-CN" sz="120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、防雷措施</a:t>
                      </a:r>
                      <a:endParaRPr lang="zh-CN" sz="120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txBody>
                  <a:tcPr anchor="ctr" anchorCtr="0"/>
                </a:tc>
                <a:tc>
                  <a:txBody>
                    <a:bodyPr/>
                    <a:p>
                      <a:pPr algn="l" fontAlgn="ctr"/>
                      <a:r>
                        <a:rPr lang="zh-CN" sz="1400" b="1" i="0">
                          <a:solidFill>
                            <a:srgbClr val="C00000"/>
                          </a:solidFill>
                          <a:latin typeface="微软雅黑" panose="020B0503020204020204" charset="-122"/>
                          <a:ea typeface="微软雅黑" panose="020B0503020204020204" charset="-122"/>
                          <a:cs typeface="微软雅黑" panose="020B0503020204020204" charset="-122"/>
                        </a:rPr>
                        <a:t>绿地与雨水控制</a:t>
                      </a:r>
                      <a:r>
                        <a:rPr lang="zh-CN" sz="1400" b="1">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20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绿地率要求</a:t>
                      </a:r>
                      <a:r>
                        <a:rPr lang="zh-CN" sz="120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、雨水径流控制</a:t>
                      </a:r>
                      <a:endParaRPr lang="zh-CN" sz="1400" b="1" i="0">
                        <a:solidFill>
                          <a:srgbClr val="C00000"/>
                        </a:solidFill>
                        <a:latin typeface="微软雅黑" panose="020B0503020204020204" charset="-122"/>
                        <a:ea typeface="微软雅黑" panose="020B0503020204020204" charset="-122"/>
                        <a:cs typeface="微软雅黑" panose="020B0503020204020204" charset="-122"/>
                      </a:endParaRPr>
                    </a:p>
                    <a:p>
                      <a:pPr algn="l" fontAlgn="ctr"/>
                      <a:r>
                        <a:rPr lang="zh-CN" sz="1400" b="1" i="0">
                          <a:solidFill>
                            <a:srgbClr val="C00000"/>
                          </a:solidFill>
                          <a:latin typeface="微软雅黑" panose="020B0503020204020204" charset="-122"/>
                          <a:ea typeface="微软雅黑" panose="020B0503020204020204" charset="-122"/>
                          <a:cs typeface="微软雅黑" panose="020B0503020204020204" charset="-122"/>
                        </a:rPr>
                        <a:t>智慧社区基础能力提升</a:t>
                      </a:r>
                      <a:r>
                        <a:rPr lang="zh-CN" sz="1400" b="1">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sz="1200">
                          <a:solidFill>
                            <a:schemeClr val="tx1"/>
                          </a:solidFill>
                          <a:latin typeface="微软雅黑" panose="020B0503020204020204" charset="-122"/>
                          <a:ea typeface="微软雅黑" panose="020B0503020204020204" charset="-122"/>
                          <a:cs typeface="微软雅黑" panose="020B0503020204020204" charset="-122"/>
                          <a:sym typeface="微软雅黑" panose="020B0503020204020204" charset="-122"/>
                        </a:rPr>
                        <a:t>信号覆盖、光缆到户</a:t>
                      </a:r>
                      <a:endParaRPr lang="zh-CN" sz="1200" i="0">
                        <a:solidFill>
                          <a:schemeClr val="tx1"/>
                        </a:solidFill>
                        <a:latin typeface="微软雅黑" panose="020B0503020204020204" charset="-122"/>
                        <a:ea typeface="微软雅黑" panose="020B0503020204020204" charset="-122"/>
                        <a:cs typeface="微软雅黑" panose="020B0503020204020204" charset="-122"/>
                      </a:endParaRPr>
                    </a:p>
                  </a:txBody>
                  <a:tcPr marL="9842" marR="9842" marT="9842" marB="0" anchor="ctr" anchorCtr="0"/>
                </a:tc>
              </a:tr>
            </a:tbl>
          </a:graphicData>
        </a:graphic>
      </p:graphicFrame>
      <p:sp>
        <p:nvSpPr>
          <p:cNvPr id="2" name="文本框 1"/>
          <p:cNvSpPr txBox="1"/>
          <p:nvPr/>
        </p:nvSpPr>
        <p:spPr>
          <a:xfrm>
            <a:off x="775335" y="918845"/>
            <a:ext cx="4378960" cy="337185"/>
          </a:xfrm>
          <a:prstGeom prst="rect">
            <a:avLst/>
          </a:prstGeom>
          <a:noFill/>
        </p:spPr>
        <p:txBody>
          <a:bodyPr wrap="square" rtlCol="0" anchor="t">
            <a:spAutoFit/>
          </a:bodyPr>
          <a:p>
            <a:pPr algn="l">
              <a:buClrTx/>
              <a:buSzTx/>
              <a:buFontTx/>
              <a:buNone/>
            </a:pPr>
            <a:r>
              <a:rPr lang="zh-CN" sz="1600" b="1">
                <a:solidFill>
                  <a:srgbClr val="FF0000"/>
                </a:solidFill>
                <a:latin typeface="微软雅黑" panose="020B0503020204020204" charset="-122"/>
                <a:ea typeface="微软雅黑" panose="020B0503020204020204" charset="-122"/>
                <a:cs typeface="微软雅黑" panose="020B0503020204020204" charset="-122"/>
                <a:sym typeface="+mn-ea"/>
              </a:rPr>
              <a:t>安全</a:t>
            </a:r>
            <a:r>
              <a:rPr lang="zh-CN" sz="1600" b="1">
                <a:latin typeface="微软雅黑" panose="020B0503020204020204" charset="-122"/>
                <a:ea typeface="微软雅黑" panose="020B0503020204020204" charset="-122"/>
                <a:cs typeface="微软雅黑" panose="020B0503020204020204" charset="-122"/>
                <a:sym typeface="+mn-ea"/>
              </a:rPr>
              <a:t>安心、</a:t>
            </a:r>
            <a:r>
              <a:rPr lang="zh-CN" sz="1600" b="1">
                <a:latin typeface="微软雅黑" panose="020B0503020204020204" charset="-122"/>
                <a:ea typeface="微软雅黑" panose="020B0503020204020204" charset="-122"/>
                <a:cs typeface="微软雅黑" panose="020B0503020204020204" charset="-122"/>
                <a:sym typeface="+mn-ea"/>
              </a:rPr>
              <a:t>绿色</a:t>
            </a:r>
            <a:r>
              <a:rPr lang="zh-CN" sz="1600" b="1">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健康</a:t>
            </a:r>
            <a:r>
              <a:rPr lang="zh-CN" sz="16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sz="1600" b="1">
                <a:solidFill>
                  <a:srgbClr val="FF0000"/>
                </a:solidFill>
                <a:latin typeface="微软雅黑" panose="020B0503020204020204" charset="-122"/>
                <a:ea typeface="微软雅黑" panose="020B0503020204020204" charset="-122"/>
                <a:cs typeface="微软雅黑" panose="020B0503020204020204" charset="-122"/>
                <a:sym typeface="+mn-ea"/>
              </a:rPr>
              <a:t>低碳</a:t>
            </a:r>
            <a:r>
              <a:rPr lang="zh-CN" sz="1600" b="1">
                <a:solidFill>
                  <a:schemeClr val="tx1"/>
                </a:solidFill>
                <a:latin typeface="微软雅黑" panose="020B0503020204020204" charset="-122"/>
                <a:ea typeface="微软雅黑" panose="020B0503020204020204" charset="-122"/>
                <a:cs typeface="微软雅黑" panose="020B0503020204020204" charset="-122"/>
                <a:sym typeface="+mn-ea"/>
              </a:rPr>
              <a:t>节能、</a:t>
            </a:r>
            <a:r>
              <a:rPr lang="zh-CN" sz="1600" b="1">
                <a:solidFill>
                  <a:srgbClr val="FF0000"/>
                </a:solidFill>
                <a:latin typeface="微软雅黑" panose="020B0503020204020204" charset="-122"/>
                <a:ea typeface="微软雅黑" panose="020B0503020204020204" charset="-122"/>
                <a:cs typeface="微软雅黑" panose="020B0503020204020204" charset="-122"/>
                <a:sym typeface="+mn-ea"/>
              </a:rPr>
              <a:t>智能</a:t>
            </a:r>
            <a:r>
              <a:rPr lang="zh-CN" sz="1600" b="1">
                <a:solidFill>
                  <a:schemeClr val="tx1"/>
                </a:solidFill>
                <a:latin typeface="微软雅黑" panose="020B0503020204020204" charset="-122"/>
                <a:ea typeface="微软雅黑" panose="020B0503020204020204" charset="-122"/>
                <a:cs typeface="微软雅黑" panose="020B0503020204020204" charset="-122"/>
                <a:sym typeface="+mn-ea"/>
              </a:rPr>
              <a:t>便捷、</a:t>
            </a:r>
            <a:endParaRPr lang="zh-CN" sz="1600"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784860" y="3442335"/>
            <a:ext cx="3216275" cy="368300"/>
          </a:xfrm>
          <a:prstGeom prst="rect">
            <a:avLst/>
          </a:prstGeom>
          <a:noFill/>
        </p:spPr>
        <p:txBody>
          <a:bodyPr wrap="square" rtlCol="0" anchor="t">
            <a:spAutoFit/>
          </a:bodyPr>
          <a:p>
            <a:pPr algn="ctr">
              <a:buClrTx/>
              <a:buSzTx/>
              <a:buFontTx/>
              <a:buNone/>
            </a:pPr>
            <a:r>
              <a:rPr lang="zh-CN" b="1">
                <a:solidFill>
                  <a:schemeClr val="tx1"/>
                </a:solidFill>
                <a:latin typeface="微软雅黑" panose="020B0503020204020204" charset="-122"/>
                <a:ea typeface="微软雅黑" panose="020B0503020204020204" charset="-122"/>
                <a:cs typeface="微软雅黑" panose="020B0503020204020204" charset="-122"/>
                <a:sym typeface="+mn-ea"/>
              </a:rPr>
              <a:t>新标准规范的主要改进如下：</a:t>
            </a:r>
            <a:endParaRPr lang="zh-CN" altLang="en-US" b="1">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5951855" y="800100"/>
            <a:ext cx="5545455" cy="1774190"/>
          </a:xfrm>
          <a:prstGeom prst="rect">
            <a:avLst/>
          </a:prstGeom>
        </p:spPr>
        <p:txBody>
          <a:bodyPr wrap="square">
            <a:noAutofit/>
            <a:extLst>
              <a:ext uri="{4A0BC546-FE56-4ADE-93B0-CB8AF2F6F144}">
                <wpsdc:textFrameExt xmlns:wpsdc="http://www.wps.cn/officeDocument/2022/drawingmlCustomData" type="text"/>
              </a:ext>
            </a:extLst>
          </a:bodyPr>
          <a:p>
            <a:pPr algn="l">
              <a:lnSpc>
                <a:spcPct val="150000"/>
              </a:lnSpc>
            </a:pPr>
            <a:r>
              <a:rPr lang="zh-CN" sz="1600" b="1">
                <a:solidFill>
                  <a:srgbClr val="FF0000"/>
                </a:solidFill>
                <a:latin typeface="微软雅黑" panose="020B0503020204020204" charset="-122"/>
                <a:ea typeface="微软雅黑" panose="020B0503020204020204" charset="-122"/>
                <a:cs typeface="微软雅黑" panose="020B0503020204020204" charset="-122"/>
                <a:sym typeface="+mn-ea"/>
              </a:rPr>
              <a:t>安全</a:t>
            </a:r>
            <a:r>
              <a:rPr lang="zh-CN" sz="1600" b="1">
                <a:latin typeface="微软雅黑" panose="020B0503020204020204" charset="-122"/>
                <a:ea typeface="微软雅黑" panose="020B0503020204020204" charset="-122"/>
                <a:cs typeface="微软雅黑" panose="020B0503020204020204" charset="-122"/>
                <a:sym typeface="+mn-ea"/>
              </a:rPr>
              <a:t>安心：</a:t>
            </a:r>
            <a:r>
              <a:rPr lang="zh-CN" sz="1600">
                <a:latin typeface="微软雅黑" panose="020B0503020204020204" charset="-122"/>
                <a:ea typeface="微软雅黑" panose="020B0503020204020204" charset="-122"/>
                <a:cs typeface="微软雅黑" panose="020B0503020204020204" charset="-122"/>
                <a:sym typeface="+mn-ea"/>
              </a:rPr>
              <a:t>提高房屋全生命周期的</a:t>
            </a:r>
            <a:r>
              <a:rPr lang="zh-CN" sz="1600">
                <a:solidFill>
                  <a:srgbClr val="FF0000"/>
                </a:solidFill>
                <a:latin typeface="微软雅黑" panose="020B0503020204020204" charset="-122"/>
                <a:ea typeface="微软雅黑" panose="020B0503020204020204" charset="-122"/>
                <a:cs typeface="微软雅黑" panose="020B0503020204020204" charset="-122"/>
                <a:sym typeface="+mn-ea"/>
              </a:rPr>
              <a:t>安全耐久</a:t>
            </a:r>
            <a:r>
              <a:rPr lang="zh-CN" sz="1600">
                <a:latin typeface="微软雅黑" panose="020B0503020204020204" charset="-122"/>
                <a:ea typeface="微软雅黑" panose="020B0503020204020204" charset="-122"/>
                <a:cs typeface="微软雅黑" panose="020B0503020204020204" charset="-122"/>
                <a:sym typeface="+mn-ea"/>
              </a:rPr>
              <a:t>性能。</a:t>
            </a:r>
            <a:endParaRPr lang="zh-CN" sz="1600" b="1">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sz="1600" b="1">
                <a:latin typeface="微软雅黑" panose="020B0503020204020204" charset="-122"/>
                <a:ea typeface="微软雅黑" panose="020B0503020204020204" charset="-122"/>
                <a:cs typeface="微软雅黑" panose="020B0503020204020204" charset="-122"/>
                <a:sym typeface="+mn-ea"/>
              </a:rPr>
              <a:t>绿色</a:t>
            </a:r>
            <a:r>
              <a:rPr lang="zh-CN" sz="1600" b="1">
                <a:solidFill>
                  <a:srgbClr val="FF0000"/>
                </a:solidFill>
                <a:highlight>
                  <a:srgbClr val="FFFF00"/>
                </a:highlight>
                <a:latin typeface="微软雅黑" panose="020B0503020204020204" charset="-122"/>
                <a:ea typeface="微软雅黑" panose="020B0503020204020204" charset="-122"/>
                <a:cs typeface="微软雅黑" panose="020B0503020204020204" charset="-122"/>
                <a:sym typeface="+mn-ea"/>
              </a:rPr>
              <a:t>健康</a:t>
            </a:r>
            <a:r>
              <a:rPr lang="zh-CN" sz="1600" b="1">
                <a:latin typeface="微软雅黑" panose="020B0503020204020204" charset="-122"/>
                <a:ea typeface="微软雅黑" panose="020B0503020204020204" charset="-122"/>
                <a:cs typeface="微软雅黑" panose="020B0503020204020204" charset="-122"/>
                <a:sym typeface="+mn-ea"/>
              </a:rPr>
              <a:t>：</a:t>
            </a:r>
            <a:r>
              <a:rPr lang="zh-CN" sz="1600">
                <a:latin typeface="微软雅黑" panose="020B0503020204020204" charset="-122"/>
                <a:ea typeface="微软雅黑" panose="020B0503020204020204" charset="-122"/>
                <a:cs typeface="微软雅黑" panose="020B0503020204020204" charset="-122"/>
                <a:sym typeface="+mn-ea"/>
              </a:rPr>
              <a:t>综合利用绿色技术营造</a:t>
            </a:r>
            <a:r>
              <a:rPr lang="zh-CN" sz="1600">
                <a:solidFill>
                  <a:srgbClr val="FF0000"/>
                </a:solidFill>
                <a:latin typeface="微软雅黑" panose="020B0503020204020204" charset="-122"/>
                <a:ea typeface="微软雅黑" panose="020B0503020204020204" charset="-122"/>
                <a:cs typeface="微软雅黑" panose="020B0503020204020204" charset="-122"/>
                <a:sym typeface="+mn-ea"/>
              </a:rPr>
              <a:t>健康居住环境</a:t>
            </a:r>
            <a:r>
              <a:rPr lang="zh-CN" sz="1600">
                <a:latin typeface="微软雅黑" panose="020B0503020204020204" charset="-122"/>
                <a:ea typeface="微软雅黑" panose="020B0503020204020204" charset="-122"/>
                <a:cs typeface="微软雅黑" panose="020B0503020204020204" charset="-122"/>
                <a:sym typeface="+mn-ea"/>
              </a:rPr>
              <a:t>。</a:t>
            </a:r>
            <a:endParaRPr lang="zh-CN" sz="1600" b="1">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sz="1600" b="1">
                <a:solidFill>
                  <a:srgbClr val="FF0000"/>
                </a:solidFill>
                <a:latin typeface="微软雅黑" panose="020B0503020204020204" charset="-122"/>
                <a:ea typeface="微软雅黑" panose="020B0503020204020204" charset="-122"/>
                <a:cs typeface="微软雅黑" panose="020B0503020204020204" charset="-122"/>
                <a:sym typeface="+mn-ea"/>
              </a:rPr>
              <a:t>低碳</a:t>
            </a:r>
            <a:r>
              <a:rPr lang="zh-CN" sz="1600" b="1">
                <a:latin typeface="微软雅黑" panose="020B0503020204020204" charset="-122"/>
                <a:ea typeface="微软雅黑" panose="020B0503020204020204" charset="-122"/>
                <a:cs typeface="微软雅黑" panose="020B0503020204020204" charset="-122"/>
                <a:sym typeface="+mn-ea"/>
              </a:rPr>
              <a:t>节能：</a:t>
            </a:r>
            <a:r>
              <a:rPr lang="zh-CN" sz="1600">
                <a:latin typeface="微软雅黑" panose="020B0503020204020204" charset="-122"/>
                <a:ea typeface="微软雅黑" panose="020B0503020204020204" charset="-122"/>
                <a:cs typeface="微软雅黑" panose="020B0503020204020204" charset="-122"/>
                <a:sym typeface="+mn-ea"/>
              </a:rPr>
              <a:t>惠民技术、碳排放少、</a:t>
            </a:r>
            <a:r>
              <a:rPr lang="zh-CN" sz="1600">
                <a:solidFill>
                  <a:srgbClr val="FF0000"/>
                </a:solidFill>
                <a:latin typeface="微软雅黑" panose="020B0503020204020204" charset="-122"/>
                <a:ea typeface="微软雅黑" panose="020B0503020204020204" charset="-122"/>
                <a:cs typeface="微软雅黑" panose="020B0503020204020204" charset="-122"/>
                <a:sym typeface="+mn-ea"/>
              </a:rPr>
              <a:t>运行成本低</a:t>
            </a:r>
            <a:r>
              <a:rPr lang="zh-CN" sz="1600">
                <a:latin typeface="微软雅黑" panose="020B0503020204020204" charset="-122"/>
                <a:ea typeface="微软雅黑" panose="020B0503020204020204" charset="-122"/>
                <a:cs typeface="微软雅黑" panose="020B0503020204020204" charset="-122"/>
                <a:sym typeface="+mn-ea"/>
              </a:rPr>
              <a:t>。</a:t>
            </a:r>
            <a:endParaRPr lang="zh-CN" sz="1600" b="1">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sz="1600" b="1">
                <a:solidFill>
                  <a:srgbClr val="FF0000"/>
                </a:solidFill>
                <a:latin typeface="微软雅黑" panose="020B0503020204020204" charset="-122"/>
                <a:ea typeface="微软雅黑" panose="020B0503020204020204" charset="-122"/>
                <a:cs typeface="微软雅黑" panose="020B0503020204020204" charset="-122"/>
                <a:sym typeface="+mn-ea"/>
              </a:rPr>
              <a:t>智能</a:t>
            </a:r>
            <a:r>
              <a:rPr lang="zh-CN" sz="1600" b="1">
                <a:latin typeface="微软雅黑" panose="020B0503020204020204" charset="-122"/>
                <a:ea typeface="微软雅黑" panose="020B0503020204020204" charset="-122"/>
                <a:cs typeface="微软雅黑" panose="020B0503020204020204" charset="-122"/>
                <a:sym typeface="+mn-ea"/>
              </a:rPr>
              <a:t>便捷</a:t>
            </a:r>
            <a:r>
              <a:rPr lang="zh-CN" sz="1600" b="1">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充分运用数字化手段让房子使用</a:t>
            </a:r>
            <a:r>
              <a:rPr lang="zh-CN" sz="1600">
                <a:solidFill>
                  <a:srgbClr val="FF0000"/>
                </a:solidFill>
                <a:latin typeface="微软雅黑" panose="020B0503020204020204" charset="-122"/>
                <a:ea typeface="微软雅黑" panose="020B0503020204020204" charset="-122"/>
                <a:cs typeface="微软雅黑" panose="020B0503020204020204" charset="-122"/>
              </a:rPr>
              <a:t>更智慧更方便</a:t>
            </a:r>
            <a:r>
              <a:rPr lang="zh-CN" sz="1600">
                <a:latin typeface="微软雅黑" panose="020B0503020204020204" charset="-122"/>
                <a:ea typeface="微软雅黑" panose="020B0503020204020204" charset="-122"/>
                <a:cs typeface="微软雅黑" panose="020B0503020204020204" charset="-122"/>
              </a:rPr>
              <a:t>。</a:t>
            </a:r>
            <a:endParaRPr lang="zh-CN" altLang="en-US" sz="1400">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 name="图片 21" descr="0np8kVYAqe"/>
          <p:cNvPicPr>
            <a:picLocks noChangeAspect="1"/>
          </p:cNvPicPr>
          <p:nvPr/>
        </p:nvPicPr>
        <p:blipFill>
          <a:blip r:embed="rId1">
            <a:alphaModFix amt="13000"/>
            <a:grayscl/>
            <a:lum contrast="-6000"/>
          </a:blip>
          <a:srcRect l="20703" r="8984"/>
          <a:stretch>
            <a:fillRect/>
          </a:stretch>
        </p:blipFill>
        <p:spPr>
          <a:xfrm rot="5400000">
            <a:off x="2667000" y="-2667000"/>
            <a:ext cx="6858000" cy="12192000"/>
          </a:xfrm>
          <a:custGeom>
            <a:avLst/>
            <a:gdLst/>
            <a:ahLst/>
            <a:cxnLst>
              <a:cxn ang="3">
                <a:pos x="hc" y="t"/>
              </a:cxn>
              <a:cxn ang="cd2">
                <a:pos x="l" y="vc"/>
              </a:cxn>
              <a:cxn ang="cd4">
                <a:pos x="hc" y="b"/>
              </a:cxn>
              <a:cxn ang="0">
                <a:pos x="r" y="vc"/>
              </a:cxn>
            </a:cxnLst>
            <a:rect l="l" t="t" r="r" b="b"/>
            <a:pathLst>
              <a:path w="10800" h="19200">
                <a:moveTo>
                  <a:pt x="0" y="0"/>
                </a:moveTo>
                <a:lnTo>
                  <a:pt x="10800" y="0"/>
                </a:lnTo>
                <a:lnTo>
                  <a:pt x="10800" y="19200"/>
                </a:lnTo>
                <a:lnTo>
                  <a:pt x="0" y="19200"/>
                </a:lnTo>
                <a:lnTo>
                  <a:pt x="0" y="0"/>
                </a:lnTo>
                <a:close/>
              </a:path>
            </a:pathLst>
          </a:custGeom>
        </p:spPr>
      </p:pic>
      <p:pic>
        <p:nvPicPr>
          <p:cNvPr id="8" name="图片 7" descr="city-7605939"/>
          <p:cNvPicPr>
            <a:picLocks noChangeAspect="1"/>
          </p:cNvPicPr>
          <p:nvPr/>
        </p:nvPicPr>
        <p:blipFill>
          <a:blip r:embed="rId2"/>
          <a:srcRect l="31654" t="37926" r="26963"/>
          <a:stretch>
            <a:fillRect/>
          </a:stretch>
        </p:blipFill>
        <p:spPr>
          <a:xfrm>
            <a:off x="1417955" y="1795780"/>
            <a:ext cx="4257040" cy="4257040"/>
          </a:xfrm>
          <a:custGeom>
            <a:avLst/>
            <a:gdLst/>
            <a:ahLst/>
            <a:cxnLst>
              <a:cxn ang="3">
                <a:pos x="hc" y="t"/>
              </a:cxn>
              <a:cxn ang="cd2">
                <a:pos x="l" y="vc"/>
              </a:cxn>
              <a:cxn ang="cd4">
                <a:pos x="hc" y="b"/>
              </a:cxn>
              <a:cxn ang="0">
                <a:pos x="r" y="vc"/>
              </a:cxn>
            </a:cxnLst>
            <a:rect l="l" t="t" r="r" b="b"/>
            <a:pathLst>
              <a:path w="6704" h="6704">
                <a:moveTo>
                  <a:pt x="3352" y="0"/>
                </a:moveTo>
                <a:cubicBezTo>
                  <a:pt x="5203" y="0"/>
                  <a:pt x="6704" y="1501"/>
                  <a:pt x="6704" y="3352"/>
                </a:cubicBezTo>
                <a:cubicBezTo>
                  <a:pt x="6704" y="5203"/>
                  <a:pt x="5203" y="6704"/>
                  <a:pt x="3352" y="6704"/>
                </a:cubicBezTo>
                <a:cubicBezTo>
                  <a:pt x="1501" y="6704"/>
                  <a:pt x="0" y="5203"/>
                  <a:pt x="0" y="3352"/>
                </a:cubicBezTo>
                <a:cubicBezTo>
                  <a:pt x="0" y="1501"/>
                  <a:pt x="1501" y="0"/>
                  <a:pt x="3352" y="0"/>
                </a:cubicBezTo>
                <a:close/>
              </a:path>
            </a:pathLst>
          </a:custGeom>
        </p:spPr>
      </p:pic>
      <p:pic>
        <p:nvPicPr>
          <p:cNvPr id="9" name="图片 8" descr="city-7605939"/>
          <p:cNvPicPr>
            <a:picLocks noChangeAspect="1"/>
          </p:cNvPicPr>
          <p:nvPr/>
        </p:nvPicPr>
        <p:blipFill>
          <a:blip r:embed="rId3"/>
          <a:srcRect l="31654" t="37926" r="26963"/>
          <a:stretch>
            <a:fillRect/>
          </a:stretch>
        </p:blipFill>
        <p:spPr>
          <a:xfrm>
            <a:off x="1417955" y="1795780"/>
            <a:ext cx="4257040" cy="4257040"/>
          </a:xfrm>
          <a:custGeom>
            <a:avLst/>
            <a:gdLst/>
            <a:ahLst/>
            <a:cxnLst>
              <a:cxn ang="3">
                <a:pos x="hc" y="t"/>
              </a:cxn>
              <a:cxn ang="cd2">
                <a:pos x="l" y="vc"/>
              </a:cxn>
              <a:cxn ang="cd4">
                <a:pos x="hc" y="b"/>
              </a:cxn>
              <a:cxn ang="0">
                <a:pos x="r" y="vc"/>
              </a:cxn>
            </a:cxnLst>
            <a:rect l="l" t="t" r="r" b="b"/>
            <a:pathLst>
              <a:path w="6704" h="6704">
                <a:moveTo>
                  <a:pt x="3352" y="0"/>
                </a:moveTo>
                <a:cubicBezTo>
                  <a:pt x="5203" y="0"/>
                  <a:pt x="6704" y="1501"/>
                  <a:pt x="6704" y="3352"/>
                </a:cubicBezTo>
                <a:cubicBezTo>
                  <a:pt x="6704" y="5203"/>
                  <a:pt x="5203" y="6704"/>
                  <a:pt x="3352" y="6704"/>
                </a:cubicBezTo>
                <a:cubicBezTo>
                  <a:pt x="1501" y="6704"/>
                  <a:pt x="0" y="5203"/>
                  <a:pt x="0" y="3352"/>
                </a:cubicBezTo>
                <a:cubicBezTo>
                  <a:pt x="0" y="1501"/>
                  <a:pt x="1501" y="0"/>
                  <a:pt x="3352" y="0"/>
                </a:cubicBezTo>
                <a:close/>
              </a:path>
            </a:pathLst>
          </a:custGeom>
        </p:spPr>
      </p:pic>
      <p:pic>
        <p:nvPicPr>
          <p:cNvPr id="11" name="图片 10" descr="city-7605939"/>
          <p:cNvPicPr>
            <a:picLocks noChangeAspect="1"/>
          </p:cNvPicPr>
          <p:nvPr/>
        </p:nvPicPr>
        <p:blipFill>
          <a:blip r:embed="rId3"/>
          <a:srcRect l="42037" t="15630" r="46852" b="53537"/>
          <a:stretch>
            <a:fillRect/>
          </a:stretch>
        </p:blipFill>
        <p:spPr>
          <a:xfrm>
            <a:off x="2486025" y="266700"/>
            <a:ext cx="1143000" cy="2114550"/>
          </a:xfrm>
          <a:prstGeom prst="rect">
            <a:avLst/>
          </a:prstGeom>
        </p:spPr>
      </p:pic>
      <p:sp>
        <p:nvSpPr>
          <p:cNvPr id="14" name="弧形 13"/>
          <p:cNvSpPr/>
          <p:nvPr/>
        </p:nvSpPr>
        <p:spPr>
          <a:xfrm>
            <a:off x="1057275" y="1435100"/>
            <a:ext cx="4979035" cy="4979035"/>
          </a:xfrm>
          <a:prstGeom prst="arc">
            <a:avLst>
              <a:gd name="adj1" fmla="val 5526992"/>
              <a:gd name="adj2" fmla="val 10763767"/>
            </a:avLst>
          </a:prstGeom>
          <a:ln w="15875">
            <a:solidFill>
              <a:srgbClr val="CAAF84"/>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cs typeface="思源黑体 CN Bold" panose="020B0800000000000000" charset="-122"/>
            </a:endParaRPr>
          </a:p>
        </p:txBody>
      </p:sp>
      <p:sp>
        <p:nvSpPr>
          <p:cNvPr id="18" name="弧形 17"/>
          <p:cNvSpPr/>
          <p:nvPr/>
        </p:nvSpPr>
        <p:spPr>
          <a:xfrm>
            <a:off x="876935" y="1255395"/>
            <a:ext cx="5339080" cy="5339080"/>
          </a:xfrm>
          <a:prstGeom prst="arc">
            <a:avLst>
              <a:gd name="adj1" fmla="val 9376330"/>
              <a:gd name="adj2" fmla="val 14248870"/>
            </a:avLst>
          </a:prstGeom>
          <a:ln w="15875">
            <a:solidFill>
              <a:srgbClr val="CAAF84"/>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cs typeface="思源黑体 CN Bold" panose="020B0800000000000000" charset="-122"/>
            </a:endParaRPr>
          </a:p>
        </p:txBody>
      </p:sp>
      <p:sp>
        <p:nvSpPr>
          <p:cNvPr id="20" name="椭圆 19"/>
          <p:cNvSpPr/>
          <p:nvPr/>
        </p:nvSpPr>
        <p:spPr>
          <a:xfrm>
            <a:off x="5045710" y="1045845"/>
            <a:ext cx="5187950" cy="5187950"/>
          </a:xfrm>
          <a:prstGeom prst="ellipse">
            <a:avLst/>
          </a:prstGeom>
          <a:gradFill>
            <a:gsLst>
              <a:gs pos="0">
                <a:srgbClr val="2D3D65"/>
              </a:gs>
              <a:gs pos="100000">
                <a:srgbClr val="30559B"/>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思源黑体 CN Bold" panose="020B0800000000000000" charset="-122"/>
            </a:endParaRPr>
          </a:p>
        </p:txBody>
      </p:sp>
      <p:sp>
        <p:nvSpPr>
          <p:cNvPr id="13" name="弧形 12"/>
          <p:cNvSpPr/>
          <p:nvPr/>
        </p:nvSpPr>
        <p:spPr>
          <a:xfrm>
            <a:off x="1236980" y="1614805"/>
            <a:ext cx="4618990" cy="4618990"/>
          </a:xfrm>
          <a:prstGeom prst="arc">
            <a:avLst>
              <a:gd name="adj1" fmla="val 2425132"/>
              <a:gd name="adj2" fmla="val 6231430"/>
            </a:avLst>
          </a:prstGeom>
          <a:ln w="15875">
            <a:solidFill>
              <a:srgbClr val="CAAF84"/>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cs typeface="思源黑体 CN Bold" panose="020B0800000000000000" charset="-122"/>
            </a:endParaRPr>
          </a:p>
        </p:txBody>
      </p:sp>
      <p:sp>
        <p:nvSpPr>
          <p:cNvPr id="21" name="任意多边形 20"/>
          <p:cNvSpPr/>
          <p:nvPr/>
        </p:nvSpPr>
        <p:spPr>
          <a:xfrm>
            <a:off x="0" y="0"/>
            <a:ext cx="2040928" cy="143510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214" h="2260">
                <a:moveTo>
                  <a:pt x="0" y="0"/>
                </a:moveTo>
                <a:lnTo>
                  <a:pt x="3214" y="0"/>
                </a:lnTo>
                <a:lnTo>
                  <a:pt x="3212" y="8"/>
                </a:lnTo>
                <a:cubicBezTo>
                  <a:pt x="2932" y="1296"/>
                  <a:pt x="1785" y="2260"/>
                  <a:pt x="414" y="2260"/>
                </a:cubicBezTo>
                <a:cubicBezTo>
                  <a:pt x="278" y="2260"/>
                  <a:pt x="144" y="2251"/>
                  <a:pt x="13" y="2232"/>
                </a:cubicBezTo>
                <a:lnTo>
                  <a:pt x="0" y="2230"/>
                </a:lnTo>
                <a:lnTo>
                  <a:pt x="0" y="0"/>
                </a:lnTo>
                <a:close/>
              </a:path>
            </a:pathLst>
          </a:custGeom>
          <a:gradFill>
            <a:gsLst>
              <a:gs pos="0">
                <a:srgbClr val="2D3D65"/>
              </a:gs>
              <a:gs pos="100000">
                <a:srgbClr val="30559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cs typeface="思源黑体 CN Bold" panose="020B0800000000000000" charset="-122"/>
            </a:endParaRPr>
          </a:p>
        </p:txBody>
      </p:sp>
      <p:sp>
        <p:nvSpPr>
          <p:cNvPr id="23" name="任意多边形 22"/>
          <p:cNvSpPr/>
          <p:nvPr/>
        </p:nvSpPr>
        <p:spPr>
          <a:xfrm>
            <a:off x="10559401" y="5687695"/>
            <a:ext cx="1632599" cy="117030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571" h="1843">
                <a:moveTo>
                  <a:pt x="2224" y="0"/>
                </a:moveTo>
                <a:cubicBezTo>
                  <a:pt x="2341" y="0"/>
                  <a:pt x="2456" y="9"/>
                  <a:pt x="2568" y="26"/>
                </a:cubicBezTo>
                <a:lnTo>
                  <a:pt x="2571" y="27"/>
                </a:lnTo>
                <a:lnTo>
                  <a:pt x="2571" y="1843"/>
                </a:lnTo>
                <a:lnTo>
                  <a:pt x="0" y="1843"/>
                </a:lnTo>
                <a:lnTo>
                  <a:pt x="7" y="1807"/>
                </a:lnTo>
                <a:cubicBezTo>
                  <a:pt x="218" y="776"/>
                  <a:pt x="1130" y="0"/>
                  <a:pt x="2224" y="0"/>
                </a:cubicBezTo>
                <a:close/>
              </a:path>
            </a:pathLst>
          </a:custGeom>
          <a:gradFill>
            <a:gsLst>
              <a:gs pos="0">
                <a:srgbClr val="2D3D65"/>
              </a:gs>
              <a:gs pos="100000">
                <a:srgbClr val="30559B"/>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cs typeface="思源黑体 CN Bold" panose="020B0800000000000000" charset="-122"/>
            </a:endParaRPr>
          </a:p>
        </p:txBody>
      </p:sp>
      <p:sp>
        <p:nvSpPr>
          <p:cNvPr id="100" name="文本框 99"/>
          <p:cNvSpPr txBox="1"/>
          <p:nvPr/>
        </p:nvSpPr>
        <p:spPr>
          <a:xfrm>
            <a:off x="4394200" y="2511425"/>
            <a:ext cx="5080000" cy="2306955"/>
          </a:xfrm>
          <a:prstGeom prst="rect">
            <a:avLst/>
          </a:prstGeom>
          <a:noFill/>
          <a:ln w="9525">
            <a:noFill/>
          </a:ln>
        </p:spPr>
        <p:txBody>
          <a:bodyPr>
            <a:spAutoFit/>
          </a:bodyPr>
          <a:p>
            <a:pPr indent="0" algn="r"/>
            <a:r>
              <a:rPr lang="en-US" altLang="zh-CN" sz="7200" b="0">
                <a:solidFill>
                  <a:srgbClr val="DCCAAE"/>
                </a:solidFill>
                <a:latin typeface="思源黑体 CN Bold" panose="020B0800000000000000" charset="-122"/>
                <a:ea typeface="思源黑体 CN Bold" panose="020B0800000000000000" charset="-122"/>
                <a:cs typeface="思源黑体 CN Bold" panose="020B0800000000000000" charset="-122"/>
              </a:rPr>
              <a:t>THANK YOU</a:t>
            </a:r>
            <a:endParaRPr lang="en-US" altLang="zh-CN" sz="7200" b="0">
              <a:solidFill>
                <a:srgbClr val="DCCAAE"/>
              </a:solidFill>
              <a:latin typeface="思源黑体 CN Bold" panose="020B0800000000000000" charset="-122"/>
              <a:ea typeface="思源黑体 CN Bold" panose="020B0800000000000000" charset="-122"/>
              <a:cs typeface="思源黑体 CN Bold" panose="020B0800000000000000" charset="-122"/>
            </a:endParaRPr>
          </a:p>
        </p:txBody>
      </p:sp>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11530" y="370205"/>
            <a:ext cx="5909945" cy="5815965"/>
          </a:xfrm>
          <a:prstGeom prst="rect">
            <a:avLst/>
          </a:prstGeom>
        </p:spPr>
        <p:txBody>
          <a:bodyPr wrap="square">
            <a:spAutoFit/>
          </a:bodyPr>
          <a:p>
            <a:pPr indent="0" algn="ctr" fontAlgn="auto">
              <a:lnSpc>
                <a:spcPct val="150000"/>
              </a:lnSpc>
              <a:spcBef>
                <a:spcPct val="0"/>
              </a:spcBef>
              <a:spcAft>
                <a:spcPct val="0"/>
              </a:spcAft>
            </a:pPr>
            <a:r>
              <a:rPr lang="zh-CN" altLang="en-US" sz="1600" b="1" i="0">
                <a:latin typeface="微软雅黑" panose="020B0503020204020204" charset="-122"/>
                <a:ea typeface="微软雅黑" panose="020B0503020204020204" charset="-122"/>
                <a:cs typeface="微软雅黑" panose="020B0503020204020204" charset="-122"/>
              </a:rPr>
              <a:t>前</a:t>
            </a:r>
            <a:r>
              <a:rPr lang="en-US" altLang="zh-CN" sz="1600" b="1" i="0">
                <a:latin typeface="微软雅黑" panose="020B0503020204020204" charset="-122"/>
                <a:ea typeface="微软雅黑" panose="020B0503020204020204" charset="-122"/>
                <a:cs typeface="微软雅黑" panose="020B0503020204020204" charset="-122"/>
              </a:rPr>
              <a:t>   </a:t>
            </a:r>
            <a:r>
              <a:rPr lang="zh-CN" altLang="en-US" sz="1600" b="1" i="0">
                <a:latin typeface="微软雅黑" panose="020B0503020204020204" charset="-122"/>
                <a:ea typeface="微软雅黑" panose="020B0503020204020204" charset="-122"/>
                <a:cs typeface="微软雅黑" panose="020B0503020204020204" charset="-122"/>
              </a:rPr>
              <a:t>言</a:t>
            </a:r>
            <a:endParaRPr lang="zh-CN" altLang="en-US" sz="16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0" i="0">
                <a:latin typeface="微软雅黑" panose="020B0503020204020204" charset="-122"/>
                <a:ea typeface="微软雅黑" panose="020B0503020204020204" charset="-122"/>
                <a:cs typeface="微软雅黑" panose="020B0503020204020204" charset="-122"/>
              </a:rPr>
              <a:t>《</a:t>
            </a:r>
            <a:r>
              <a:rPr lang="zh-CN" altLang="en-US" sz="1400" b="0" i="0">
                <a:latin typeface="微软雅黑" panose="020B0503020204020204" charset="-122"/>
                <a:ea typeface="微软雅黑" panose="020B0503020204020204" charset="-122"/>
                <a:cs typeface="微软雅黑" panose="020B0503020204020204" charset="-122"/>
              </a:rPr>
              <a:t>住宅</a:t>
            </a:r>
            <a:r>
              <a:rPr lang="zh-CN" altLang="en-US" sz="1400" b="1" i="0">
                <a:solidFill>
                  <a:srgbClr val="FF0000"/>
                </a:solidFill>
                <a:latin typeface="微软雅黑" panose="020B0503020204020204" charset="-122"/>
                <a:ea typeface="微软雅黑" panose="020B0503020204020204" charset="-122"/>
                <a:cs typeface="微软雅黑" panose="020B0503020204020204" charset="-122"/>
              </a:rPr>
              <a:t>项目规范</a:t>
            </a:r>
            <a:r>
              <a:rPr lang="en-US" altLang="zh-CN" sz="1400" b="0" i="0">
                <a:latin typeface="微软雅黑" panose="020B0503020204020204" charset="-122"/>
                <a:ea typeface="微软雅黑" panose="020B0503020204020204" charset="-122"/>
                <a:cs typeface="微软雅黑" panose="020B0503020204020204" charset="-122"/>
              </a:rPr>
              <a:t>》</a:t>
            </a:r>
            <a:r>
              <a:rPr lang="zh-CN" altLang="en-US" sz="1400" b="0" i="0">
                <a:latin typeface="微软雅黑" panose="020B0503020204020204" charset="-122"/>
                <a:ea typeface="微软雅黑" panose="020B0503020204020204" charset="-122"/>
                <a:cs typeface="微软雅黑" panose="020B0503020204020204" charset="-122"/>
              </a:rPr>
              <a:t>编号为</a:t>
            </a:r>
            <a:r>
              <a:rPr lang="en-US" altLang="zh-CN" sz="1400" b="1" i="0">
                <a:solidFill>
                  <a:srgbClr val="FF0000"/>
                </a:solidFill>
                <a:latin typeface="微软雅黑" panose="020B0503020204020204" charset="-122"/>
                <a:ea typeface="微软雅黑" panose="020B0503020204020204" charset="-122"/>
                <a:cs typeface="微软雅黑" panose="020B0503020204020204" charset="-122"/>
              </a:rPr>
              <a:t>GB 55</a:t>
            </a:r>
            <a:r>
              <a:rPr lang="en-US" altLang="zh-CN" sz="1400" b="0" i="0">
                <a:latin typeface="微软雅黑" panose="020B0503020204020204" charset="-122"/>
                <a:ea typeface="微软雅黑" panose="020B0503020204020204" charset="-122"/>
                <a:cs typeface="微软雅黑" panose="020B0503020204020204" charset="-122"/>
              </a:rPr>
              <a:t>038-2025</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a:latin typeface="微软雅黑" panose="020B0503020204020204" charset="-122"/>
                <a:ea typeface="微软雅黑" panose="020B0503020204020204" charset="-122"/>
                <a:cs typeface="微软雅黑" panose="020B0503020204020204" charset="-122"/>
                <a:sym typeface="+mn-ea"/>
              </a:rPr>
              <a:t>        </a:t>
            </a:r>
            <a:r>
              <a:rPr lang="zh-CN" altLang="en-US" sz="1400">
                <a:latin typeface="微软雅黑" panose="020B0503020204020204" charset="-122"/>
                <a:ea typeface="微软雅黑" panose="020B0503020204020204" charset="-122"/>
                <a:cs typeface="微软雅黑" panose="020B0503020204020204" charset="-122"/>
                <a:sym typeface="+mn-ea"/>
              </a:rPr>
              <a:t>2016年以来， 住房城乡建设部印发《关于深化工程建设标准化工作改革的意见》等文件，</a:t>
            </a:r>
            <a:r>
              <a:rPr lang="zh-CN" altLang="en-US" sz="1400">
                <a:latin typeface="微软雅黑" panose="020B0503020204020204" charset="-122"/>
                <a:ea typeface="微软雅黑" panose="020B0503020204020204" charset="-122"/>
                <a:cs typeface="微软雅黑" panose="020B0503020204020204" charset="-122"/>
                <a:sym typeface="+mn-ea"/>
              </a:rPr>
              <a:t>提出政府制定强制性标准、社会团体制定自愿采用性标准，明确了逐步用全文强制性工程建设规范取代现行标准中分散的强制性条文的改革任务。</a:t>
            </a:r>
            <a:r>
              <a:rPr lang="zh-CN" altLang="en-US" sz="1400">
                <a:latin typeface="微软雅黑" panose="020B0503020204020204" charset="-122"/>
                <a:ea typeface="微软雅黑" panose="020B0503020204020204" charset="-122"/>
                <a:cs typeface="微软雅黑" panose="020B0503020204020204" charset="-122"/>
                <a:sym typeface="+mn-ea"/>
              </a:rPr>
              <a:t>逐步形成由</a:t>
            </a:r>
            <a:r>
              <a:rPr lang="zh-CN" altLang="en-US" sz="1400" b="1" u="sng">
                <a:latin typeface="微软雅黑" panose="020B0503020204020204" charset="-122"/>
                <a:ea typeface="微软雅黑" panose="020B0503020204020204" charset="-122"/>
                <a:cs typeface="微软雅黑" panose="020B0503020204020204" charset="-122"/>
                <a:sym typeface="+mn-ea"/>
              </a:rPr>
              <a:t>法律</a:t>
            </a:r>
            <a:r>
              <a:rPr lang="zh-CN" altLang="en-US" sz="1400">
                <a:latin typeface="微软雅黑" panose="020B0503020204020204" charset="-122"/>
                <a:ea typeface="微软雅黑" panose="020B0503020204020204" charset="-122"/>
                <a:cs typeface="微软雅黑" panose="020B0503020204020204" charset="-122"/>
                <a:sym typeface="+mn-ea"/>
              </a:rPr>
              <a:t>、行政</a:t>
            </a:r>
            <a:r>
              <a:rPr lang="zh-CN" altLang="en-US" sz="1400" b="1" u="sng">
                <a:latin typeface="微软雅黑" panose="020B0503020204020204" charset="-122"/>
                <a:ea typeface="微软雅黑" panose="020B0503020204020204" charset="-122"/>
                <a:cs typeface="微软雅黑" panose="020B0503020204020204" charset="-122"/>
                <a:sym typeface="+mn-ea"/>
              </a:rPr>
              <a:t>法规</a:t>
            </a:r>
            <a:r>
              <a:rPr lang="zh-CN" altLang="en-US" sz="1400">
                <a:latin typeface="微软雅黑" panose="020B0503020204020204" charset="-122"/>
                <a:ea typeface="微软雅黑" panose="020B0503020204020204" charset="-122"/>
                <a:cs typeface="微软雅黑" panose="020B0503020204020204" charset="-122"/>
                <a:sym typeface="+mn-ea"/>
              </a:rPr>
              <a:t>、部门</a:t>
            </a:r>
            <a:r>
              <a:rPr lang="zh-CN" altLang="en-US" sz="1400" b="1" u="sng">
                <a:latin typeface="微软雅黑" panose="020B0503020204020204" charset="-122"/>
                <a:ea typeface="微软雅黑" panose="020B0503020204020204" charset="-122"/>
                <a:cs typeface="微软雅黑" panose="020B0503020204020204" charset="-122"/>
                <a:sym typeface="+mn-ea"/>
              </a:rPr>
              <a:t>规章</a:t>
            </a:r>
            <a:r>
              <a:rPr lang="zh-CN" altLang="en-US" sz="1400">
                <a:latin typeface="微软雅黑" panose="020B0503020204020204" charset="-122"/>
                <a:ea typeface="微软雅黑" panose="020B0503020204020204" charset="-122"/>
                <a:cs typeface="微软雅黑" panose="020B0503020204020204" charset="-122"/>
                <a:sym typeface="+mn-ea"/>
              </a:rPr>
              <a:t>中的技术性规定与</a:t>
            </a:r>
            <a:r>
              <a:rPr lang="zh-CN" altLang="en-US" sz="1400" u="sng">
                <a:latin typeface="微软雅黑" panose="020B0503020204020204" charset="-122"/>
                <a:ea typeface="微软雅黑" panose="020B0503020204020204" charset="-122"/>
                <a:cs typeface="微软雅黑" panose="020B0503020204020204" charset="-122"/>
                <a:sym typeface="+mn-ea"/>
              </a:rPr>
              <a:t>全文强制性工程建设规范</a:t>
            </a:r>
            <a:r>
              <a:rPr lang="zh-CN" altLang="en-US" sz="1400">
                <a:latin typeface="微软雅黑" panose="020B0503020204020204" charset="-122"/>
                <a:ea typeface="微软雅黑" panose="020B0503020204020204" charset="-122"/>
                <a:cs typeface="微软雅黑" panose="020B0503020204020204" charset="-122"/>
                <a:sym typeface="+mn-ea"/>
              </a:rPr>
              <a:t>构成的“技术法规”体系。</a:t>
            </a:r>
            <a:endParaRPr lang="zh-CN" altLang="en-US" sz="140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40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400" b="1" i="0">
                <a:latin typeface="微软雅黑" panose="020B0503020204020204" charset="-122"/>
                <a:ea typeface="微软雅黑" panose="020B0503020204020204" charset="-122"/>
                <a:cs typeface="微软雅黑" panose="020B0503020204020204" charset="-122"/>
              </a:rPr>
              <a:t>关于规范种类。</a:t>
            </a:r>
            <a:r>
              <a:rPr lang="zh-CN" altLang="en-US" sz="1400" b="0" i="0">
                <a:latin typeface="微软雅黑" panose="020B0503020204020204" charset="-122"/>
                <a:ea typeface="微软雅黑" panose="020B0503020204020204" charset="-122"/>
                <a:cs typeface="微软雅黑" panose="020B0503020204020204" charset="-122"/>
              </a:rPr>
              <a:t>强制性工程建设规范体系覆盖工程建设领域各类建设工程项目，分为</a:t>
            </a:r>
            <a:r>
              <a:rPr lang="zh-CN" altLang="en-US" sz="1400" b="0" i="0">
                <a:solidFill>
                  <a:schemeClr val="accent1"/>
                </a:solidFill>
                <a:latin typeface="微软雅黑" panose="020B0503020204020204" charset="-122"/>
                <a:ea typeface="微软雅黑" panose="020B0503020204020204" charset="-122"/>
                <a:cs typeface="微软雅黑" panose="020B0503020204020204" charset="-122"/>
              </a:rPr>
              <a:t>工程项目类</a:t>
            </a:r>
            <a:r>
              <a:rPr lang="zh-CN" altLang="en-US" sz="1400" b="0" i="0">
                <a:latin typeface="微软雅黑" panose="020B0503020204020204" charset="-122"/>
                <a:ea typeface="微软雅黑" panose="020B0503020204020204" charset="-122"/>
                <a:cs typeface="微软雅黑" panose="020B0503020204020204" charset="-122"/>
              </a:rPr>
              <a:t>规范</a:t>
            </a:r>
            <a:r>
              <a:rPr lang="en-US" altLang="zh-CN" sz="1400" b="0" i="0">
                <a:latin typeface="微软雅黑" panose="020B0503020204020204" charset="-122"/>
                <a:ea typeface="微软雅黑" panose="020B0503020204020204" charset="-122"/>
                <a:cs typeface="微软雅黑" panose="020B0503020204020204" charset="-122"/>
              </a:rPr>
              <a:t>(</a:t>
            </a:r>
            <a:r>
              <a:rPr lang="zh-CN" altLang="en-US" sz="1400" b="0" i="0">
                <a:solidFill>
                  <a:schemeClr val="accent1"/>
                </a:solidFill>
                <a:latin typeface="微软雅黑" panose="020B0503020204020204" charset="-122"/>
                <a:ea typeface="微软雅黑" panose="020B0503020204020204" charset="-122"/>
                <a:cs typeface="微软雅黑" panose="020B0503020204020204" charset="-122"/>
              </a:rPr>
              <a:t>简称项目规范</a:t>
            </a:r>
            <a:r>
              <a:rPr lang="en-US" altLang="zh-CN" sz="1400" b="0" i="0">
                <a:latin typeface="微软雅黑" panose="020B0503020204020204" charset="-122"/>
                <a:ea typeface="微软雅黑" panose="020B0503020204020204" charset="-122"/>
                <a:cs typeface="微软雅黑" panose="020B0503020204020204" charset="-122"/>
              </a:rPr>
              <a:t>)</a:t>
            </a:r>
            <a:r>
              <a:rPr lang="zh-CN" altLang="en-US" sz="1400" b="0" i="0">
                <a:latin typeface="微软雅黑" panose="020B0503020204020204" charset="-122"/>
                <a:ea typeface="微软雅黑" panose="020B0503020204020204" charset="-122"/>
                <a:cs typeface="微软雅黑" panose="020B0503020204020204" charset="-122"/>
              </a:rPr>
              <a:t>和</a:t>
            </a:r>
            <a:r>
              <a:rPr lang="zh-CN" altLang="en-US" sz="1400" b="0" i="0">
                <a:solidFill>
                  <a:schemeClr val="accent1"/>
                </a:solidFill>
                <a:latin typeface="微软雅黑" panose="020B0503020204020204" charset="-122"/>
                <a:ea typeface="微软雅黑" panose="020B0503020204020204" charset="-122"/>
                <a:cs typeface="微软雅黑" panose="020B0503020204020204" charset="-122"/>
              </a:rPr>
              <a:t>通用技术类</a:t>
            </a:r>
            <a:r>
              <a:rPr lang="zh-CN" altLang="en-US" sz="1400" b="0" i="0">
                <a:latin typeface="微软雅黑" panose="020B0503020204020204" charset="-122"/>
                <a:ea typeface="微软雅黑" panose="020B0503020204020204" charset="-122"/>
                <a:cs typeface="微软雅黑" panose="020B0503020204020204" charset="-122"/>
              </a:rPr>
              <a:t>规范</a:t>
            </a:r>
            <a:r>
              <a:rPr lang="en-US" altLang="zh-CN" sz="1400" b="0" i="0">
                <a:latin typeface="微软雅黑" panose="020B0503020204020204" charset="-122"/>
                <a:ea typeface="微软雅黑" panose="020B0503020204020204" charset="-122"/>
                <a:cs typeface="微软雅黑" panose="020B0503020204020204" charset="-122"/>
              </a:rPr>
              <a:t>(</a:t>
            </a:r>
            <a:r>
              <a:rPr lang="zh-CN" altLang="en-US" sz="1400" b="0" i="0">
                <a:solidFill>
                  <a:schemeClr val="accent1"/>
                </a:solidFill>
                <a:latin typeface="微软雅黑" panose="020B0503020204020204" charset="-122"/>
                <a:ea typeface="微软雅黑" panose="020B0503020204020204" charset="-122"/>
                <a:cs typeface="微软雅黑" panose="020B0503020204020204" charset="-122"/>
              </a:rPr>
              <a:t>简称通用规范</a:t>
            </a:r>
            <a:r>
              <a:rPr lang="en-US" altLang="zh-CN" sz="1400" b="0" i="0">
                <a:latin typeface="微软雅黑" panose="020B0503020204020204" charset="-122"/>
                <a:ea typeface="微软雅黑" panose="020B0503020204020204" charset="-122"/>
                <a:cs typeface="微软雅黑" panose="020B0503020204020204" charset="-122"/>
              </a:rPr>
              <a:t>)</a:t>
            </a:r>
            <a:r>
              <a:rPr lang="zh-CN" altLang="en-US" sz="1400" b="0" i="0">
                <a:latin typeface="微软雅黑" panose="020B0503020204020204" charset="-122"/>
                <a:ea typeface="微软雅黑" panose="020B0503020204020204" charset="-122"/>
                <a:cs typeface="微软雅黑" panose="020B0503020204020204" charset="-122"/>
              </a:rPr>
              <a:t>两种类型。</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400" b="0" i="0">
                <a:latin typeface="微软雅黑" panose="020B0503020204020204" charset="-122"/>
                <a:ea typeface="微软雅黑" panose="020B0503020204020204" charset="-122"/>
                <a:cs typeface="微软雅黑" panose="020B0503020204020204" charset="-122"/>
              </a:rPr>
              <a:t> </a:t>
            </a:r>
            <a:r>
              <a:rPr lang="en-US" altLang="zh-CN" sz="1400" b="0" i="0">
                <a:latin typeface="微软雅黑" panose="020B0503020204020204" charset="-122"/>
                <a:ea typeface="微软雅黑" panose="020B0503020204020204" charset="-122"/>
                <a:cs typeface="微软雅黑" panose="020B0503020204020204" charset="-122"/>
              </a:rPr>
              <a:t>      </a:t>
            </a:r>
            <a:r>
              <a:rPr lang="zh-CN" altLang="en-US" sz="1400" b="0" i="0">
                <a:solidFill>
                  <a:srgbClr val="FF0000"/>
                </a:solidFill>
                <a:latin typeface="微软雅黑" panose="020B0503020204020204" charset="-122"/>
                <a:ea typeface="微软雅黑" panose="020B0503020204020204" charset="-122"/>
                <a:cs typeface="微软雅黑" panose="020B0503020204020204" charset="-122"/>
              </a:rPr>
              <a:t>项目规范</a:t>
            </a:r>
            <a:r>
              <a:rPr lang="zh-CN" altLang="en-US" sz="1400" b="0" i="0">
                <a:latin typeface="微软雅黑" panose="020B0503020204020204" charset="-122"/>
                <a:ea typeface="微软雅黑" panose="020B0503020204020204" charset="-122"/>
                <a:cs typeface="微软雅黑" panose="020B0503020204020204" charset="-122"/>
              </a:rPr>
              <a:t>以工程建设</a:t>
            </a:r>
            <a:r>
              <a:rPr lang="zh-CN" altLang="en-US" sz="1400" b="0" i="0">
                <a:solidFill>
                  <a:srgbClr val="FF0000"/>
                </a:solidFill>
                <a:latin typeface="微软雅黑" panose="020B0503020204020204" charset="-122"/>
                <a:ea typeface="微软雅黑" panose="020B0503020204020204" charset="-122"/>
                <a:cs typeface="微软雅黑" panose="020B0503020204020204" charset="-122"/>
              </a:rPr>
              <a:t>项目整体</a:t>
            </a:r>
            <a:r>
              <a:rPr lang="zh-CN" altLang="en-US" sz="1400" b="0" i="0">
                <a:latin typeface="微软雅黑" panose="020B0503020204020204" charset="-122"/>
                <a:ea typeface="微软雅黑" panose="020B0503020204020204" charset="-122"/>
                <a:cs typeface="微软雅黑" panose="020B0503020204020204" charset="-122"/>
              </a:rPr>
              <a:t>为对象，以项目的</a:t>
            </a:r>
            <a:r>
              <a:rPr lang="zh-CN" altLang="en-US" sz="1400" b="0" i="0">
                <a:solidFill>
                  <a:srgbClr val="FF0000"/>
                </a:solidFill>
                <a:latin typeface="微软雅黑" panose="020B0503020204020204" charset="-122"/>
                <a:ea typeface="微软雅黑" panose="020B0503020204020204" charset="-122"/>
                <a:cs typeface="微软雅黑" panose="020B0503020204020204" charset="-122"/>
              </a:rPr>
              <a:t>规模、布局、功能、性能和关键技术措施等五大要素</a:t>
            </a:r>
            <a:r>
              <a:rPr lang="zh-CN" altLang="en-US" sz="1400" b="0" i="0">
                <a:latin typeface="微软雅黑" panose="020B0503020204020204" charset="-122"/>
                <a:ea typeface="微软雅黑" panose="020B0503020204020204" charset="-122"/>
                <a:cs typeface="微软雅黑" panose="020B0503020204020204" charset="-122"/>
              </a:rPr>
              <a:t>为主要内容。</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400" b="0" i="0">
                <a:latin typeface="微软雅黑" panose="020B0503020204020204" charset="-122"/>
                <a:ea typeface="微软雅黑" panose="020B0503020204020204" charset="-122"/>
                <a:cs typeface="微软雅黑" panose="020B0503020204020204" charset="-122"/>
              </a:rPr>
              <a:t> </a:t>
            </a:r>
            <a:r>
              <a:rPr lang="en-US" altLang="zh-CN" sz="1400" b="0" i="0">
                <a:latin typeface="微软雅黑" panose="020B0503020204020204" charset="-122"/>
                <a:ea typeface="微软雅黑" panose="020B0503020204020204" charset="-122"/>
                <a:cs typeface="微软雅黑" panose="020B0503020204020204" charset="-122"/>
              </a:rPr>
              <a:t>     </a:t>
            </a:r>
            <a:r>
              <a:rPr lang="zh-CN" altLang="en-US" sz="1400" b="0" i="0">
                <a:solidFill>
                  <a:srgbClr val="FF0000"/>
                </a:solidFill>
                <a:latin typeface="微软雅黑" panose="020B0503020204020204" charset="-122"/>
                <a:ea typeface="微软雅黑" panose="020B0503020204020204" charset="-122"/>
                <a:cs typeface="微软雅黑" panose="020B0503020204020204" charset="-122"/>
              </a:rPr>
              <a:t>通用规范</a:t>
            </a:r>
            <a:r>
              <a:rPr lang="zh-CN" altLang="en-US" sz="1400" b="0" i="0">
                <a:latin typeface="微软雅黑" panose="020B0503020204020204" charset="-122"/>
                <a:ea typeface="微软雅黑" panose="020B0503020204020204" charset="-122"/>
                <a:cs typeface="微软雅黑" panose="020B0503020204020204" charset="-122"/>
              </a:rPr>
              <a:t>以实现工程建设项目功能性能要求的各专业通用技术为对象，以勘察、设计、施工、维</a:t>
            </a:r>
            <a:r>
              <a:rPr lang="en-US" altLang="zh-CN" sz="1400" b="0" i="0">
                <a:latin typeface="微软雅黑" panose="020B0503020204020204" charset="-122"/>
                <a:ea typeface="微软雅黑" panose="020B0503020204020204" charset="-122"/>
                <a:cs typeface="微软雅黑" panose="020B0503020204020204" charset="-122"/>
              </a:rPr>
              <a:t> </a:t>
            </a:r>
            <a:r>
              <a:rPr lang="zh-CN" altLang="en-US" sz="1400" b="0" i="0">
                <a:latin typeface="微软雅黑" panose="020B0503020204020204" charset="-122"/>
                <a:ea typeface="微软雅黑" panose="020B0503020204020204" charset="-122"/>
                <a:cs typeface="微软雅黑" panose="020B0503020204020204" charset="-122"/>
              </a:rPr>
              <a:t>修、养护等通用技术要求为主要内容。</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400" b="0" i="0">
                <a:latin typeface="微软雅黑" panose="020B0503020204020204" charset="-122"/>
                <a:ea typeface="微软雅黑" panose="020B0503020204020204" charset="-122"/>
                <a:cs typeface="微软雅黑" panose="020B0503020204020204" charset="-122"/>
              </a:rPr>
              <a:t> </a:t>
            </a:r>
            <a:r>
              <a:rPr lang="en-US" altLang="zh-CN" sz="1400" b="0" i="0">
                <a:latin typeface="微软雅黑" panose="020B0503020204020204" charset="-122"/>
                <a:ea typeface="微软雅黑" panose="020B0503020204020204" charset="-122"/>
                <a:cs typeface="微软雅黑" panose="020B0503020204020204" charset="-122"/>
              </a:rPr>
              <a:t>    </a:t>
            </a:r>
            <a:r>
              <a:rPr lang="zh-CN" altLang="en-US" sz="1400" b="0" i="0">
                <a:latin typeface="微软雅黑" panose="020B0503020204020204" charset="-122"/>
                <a:ea typeface="微软雅黑" panose="020B0503020204020204" charset="-122"/>
                <a:cs typeface="微软雅黑" panose="020B0503020204020204" charset="-122"/>
              </a:rPr>
              <a:t>在全文强制性工程建设规范体系中，</a:t>
            </a:r>
            <a:r>
              <a:rPr lang="zh-CN" altLang="en-US" sz="1400" b="0" i="0">
                <a:solidFill>
                  <a:srgbClr val="FF0000"/>
                </a:solidFill>
                <a:latin typeface="微软雅黑" panose="020B0503020204020204" charset="-122"/>
                <a:ea typeface="微软雅黑" panose="020B0503020204020204" charset="-122"/>
                <a:cs typeface="微软雅黑" panose="020B0503020204020204" charset="-122"/>
              </a:rPr>
              <a:t>项目规范为主干</a:t>
            </a:r>
            <a:r>
              <a:rPr lang="zh-CN" altLang="en-US" sz="1400" b="0" i="0">
                <a:latin typeface="微软雅黑" panose="020B0503020204020204" charset="-122"/>
                <a:ea typeface="微软雅黑" panose="020B0503020204020204" charset="-122"/>
                <a:cs typeface="微软雅黑" panose="020B0503020204020204" charset="-122"/>
              </a:rPr>
              <a:t>，通用规范是对各类项目共性的、通用的专业性关键技术措施的规定。</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ct val="0"/>
              </a:spcBef>
              <a:spcAft>
                <a:spcPct val="0"/>
              </a:spcAft>
            </a:pP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pic>
        <p:nvPicPr>
          <p:cNvPr id="5" name="图片 4" descr="0d338744ebf81a4c4e98c2f7cffd9a54242da64e"/>
          <p:cNvPicPr>
            <a:picLocks noChangeAspect="1"/>
          </p:cNvPicPr>
          <p:nvPr/>
        </p:nvPicPr>
        <p:blipFill>
          <a:blip r:embed="rId1"/>
          <a:srcRect t="12500" b="4444"/>
          <a:stretch>
            <a:fillRect/>
          </a:stretch>
        </p:blipFill>
        <p:spPr>
          <a:xfrm>
            <a:off x="7345045" y="1231900"/>
            <a:ext cx="3741420" cy="4394835"/>
          </a:xfrm>
          <a:prstGeom prst="rect">
            <a:avLst/>
          </a:prstGeom>
        </p:spPr>
      </p:pic>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5979795" y="892810"/>
            <a:ext cx="5488305" cy="5438775"/>
          </a:xfrm>
          <a:prstGeom prst="rect">
            <a:avLst/>
          </a:prstGeom>
        </p:spPr>
        <p:txBody>
          <a:bodyPr wrap="square">
            <a:noAutofit/>
          </a:bodyPr>
          <a:p>
            <a:pPr indent="0" algn="ctr" fontAlgn="auto">
              <a:lnSpc>
                <a:spcPct val="150000"/>
              </a:lnSpc>
              <a:spcBef>
                <a:spcPct val="0"/>
              </a:spcBef>
              <a:spcAft>
                <a:spcPct val="0"/>
              </a:spcAft>
            </a:pPr>
            <a:r>
              <a:rPr lang="en-US" sz="1600" b="1">
                <a:latin typeface="微软雅黑" panose="020B0503020204020204" charset="-122"/>
                <a:ea typeface="微软雅黑" panose="020B0503020204020204" charset="-122"/>
                <a:cs typeface="微软雅黑" panose="020B0503020204020204" charset="-122"/>
              </a:rPr>
              <a:t>1  </a:t>
            </a:r>
            <a:r>
              <a:rPr lang="zh-CN" altLang="en-US" sz="1600" b="1">
                <a:latin typeface="微软雅黑" panose="020B0503020204020204" charset="-122"/>
                <a:ea typeface="微软雅黑" panose="020B0503020204020204" charset="-122"/>
                <a:cs typeface="微软雅黑" panose="020B0503020204020204" charset="-122"/>
              </a:rPr>
              <a:t>总</a:t>
            </a:r>
            <a:r>
              <a:rPr lang="en-US" altLang="zh-CN" sz="1600" b="1">
                <a:latin typeface="微软雅黑" panose="020B0503020204020204" charset="-122"/>
                <a:ea typeface="微软雅黑" panose="020B0503020204020204" charset="-122"/>
                <a:cs typeface="微软雅黑" panose="020B0503020204020204" charset="-122"/>
              </a:rPr>
              <a:t>  </a:t>
            </a:r>
            <a:r>
              <a:rPr lang="zh-CN" altLang="en-US" sz="1600" b="1">
                <a:latin typeface="微软雅黑" panose="020B0503020204020204" charset="-122"/>
                <a:ea typeface="微软雅黑" panose="020B0503020204020204" charset="-122"/>
                <a:cs typeface="微软雅黑" panose="020B0503020204020204" charset="-122"/>
              </a:rPr>
              <a:t>则</a:t>
            </a:r>
            <a:endParaRPr lang="en-US" sz="1600" b="1">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a:latin typeface="微软雅黑" panose="020B0503020204020204" charset="-122"/>
                <a:ea typeface="微软雅黑" panose="020B0503020204020204" charset="-122"/>
                <a:cs typeface="微软雅黑" panose="020B0503020204020204" charset="-122"/>
              </a:rPr>
              <a:t>1.0.1  </a:t>
            </a:r>
            <a:r>
              <a:rPr lang="zh-CN" altLang="en-US" sz="1400">
                <a:latin typeface="微软雅黑" panose="020B0503020204020204" charset="-122"/>
                <a:ea typeface="微软雅黑" panose="020B0503020204020204" charset="-122"/>
                <a:cs typeface="微软雅黑" panose="020B0503020204020204" charset="-122"/>
              </a:rPr>
              <a:t>为促进住宅建设</a:t>
            </a:r>
            <a:r>
              <a:rPr lang="zh-CN" altLang="en-US" sz="1400">
                <a:solidFill>
                  <a:srgbClr val="FF0000"/>
                </a:solidFill>
                <a:latin typeface="微软雅黑" panose="020B0503020204020204" charset="-122"/>
                <a:ea typeface="微软雅黑" panose="020B0503020204020204" charset="-122"/>
                <a:cs typeface="微软雅黑" panose="020B0503020204020204" charset="-122"/>
              </a:rPr>
              <a:t>高质量</a:t>
            </a:r>
            <a:r>
              <a:rPr lang="zh-CN" altLang="en-US" sz="1400">
                <a:latin typeface="微软雅黑" panose="020B0503020204020204" charset="-122"/>
                <a:ea typeface="微软雅黑" panose="020B0503020204020204" charset="-122"/>
                <a:cs typeface="微软雅黑" panose="020B0503020204020204" charset="-122"/>
              </a:rPr>
              <a:t>发展，保障居民的</a:t>
            </a:r>
            <a:r>
              <a:rPr lang="zh-CN" altLang="en-US" sz="1400">
                <a:solidFill>
                  <a:srgbClr val="FF0000"/>
                </a:solidFill>
                <a:latin typeface="微软雅黑" panose="020B0503020204020204" charset="-122"/>
                <a:ea typeface="微软雅黑" panose="020B0503020204020204" charset="-122"/>
                <a:cs typeface="微软雅黑" panose="020B0503020204020204" charset="-122"/>
              </a:rPr>
              <a:t>基本</a:t>
            </a:r>
            <a:r>
              <a:rPr lang="zh-CN" altLang="en-US" sz="1400">
                <a:latin typeface="微软雅黑" panose="020B0503020204020204" charset="-122"/>
                <a:ea typeface="微软雅黑" panose="020B0503020204020204" charset="-122"/>
                <a:cs typeface="微软雅黑" panose="020B0503020204020204" charset="-122"/>
              </a:rPr>
              <a:t>住房条件和居住环境，制定本规范。</a:t>
            </a:r>
            <a:r>
              <a:rPr lang="zh-CN" altLang="en-US" sz="1400">
                <a:highlight>
                  <a:srgbClr val="FFFF00"/>
                </a:highlight>
                <a:latin typeface="微软雅黑" panose="020B0503020204020204" charset="-122"/>
                <a:ea typeface="微软雅黑" panose="020B0503020204020204" charset="-122"/>
                <a:cs typeface="微软雅黑" panose="020B0503020204020204" charset="-122"/>
                <a:sym typeface="+mn-ea"/>
              </a:rPr>
              <a:t>（编制目的）</a:t>
            </a:r>
            <a:endParaRPr lang="zh-CN" altLang="en-US" sz="140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a:latin typeface="微软雅黑" panose="020B0503020204020204" charset="-122"/>
                <a:ea typeface="微软雅黑" panose="020B0503020204020204" charset="-122"/>
                <a:cs typeface="微软雅黑" panose="020B0503020204020204" charset="-122"/>
                <a:sym typeface="+mn-ea"/>
              </a:rPr>
              <a:t>1.0.2  </a:t>
            </a:r>
            <a:r>
              <a:rPr lang="zh-CN" altLang="en-US" sz="1400">
                <a:latin typeface="微软雅黑" panose="020B0503020204020204" charset="-122"/>
                <a:ea typeface="微软雅黑" panose="020B0503020204020204" charset="-122"/>
                <a:cs typeface="微软雅黑" panose="020B0503020204020204" charset="-122"/>
              </a:rPr>
              <a:t>城镇住宅项目建设、使用和维护必须执行本规范。</a:t>
            </a:r>
            <a:r>
              <a:rPr lang="zh-CN" altLang="en-US" sz="1400">
                <a:highlight>
                  <a:srgbClr val="FFFF00"/>
                </a:highlight>
                <a:latin typeface="微软雅黑" panose="020B0503020204020204" charset="-122"/>
                <a:ea typeface="微软雅黑" panose="020B0503020204020204" charset="-122"/>
                <a:cs typeface="微软雅黑" panose="020B0503020204020204" charset="-122"/>
              </a:rPr>
              <a:t>（使用范围）</a:t>
            </a:r>
            <a:endParaRPr lang="zh-CN" altLang="en-US" sz="140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a:latin typeface="微软雅黑" panose="020B0503020204020204" charset="-122"/>
                <a:ea typeface="微软雅黑" panose="020B0503020204020204" charset="-122"/>
                <a:cs typeface="微软雅黑" panose="020B0503020204020204" charset="-122"/>
                <a:sym typeface="+mn-ea"/>
              </a:rPr>
              <a:t>1.0.3  </a:t>
            </a:r>
            <a:r>
              <a:rPr lang="zh-CN" altLang="en-US" sz="1400">
                <a:latin typeface="微软雅黑" panose="020B0503020204020204" charset="-122"/>
                <a:ea typeface="微软雅黑" panose="020B0503020204020204" charset="-122"/>
                <a:cs typeface="微软雅黑" panose="020B0503020204020204" charset="-122"/>
              </a:rPr>
              <a:t>住宅项目建设应以</a:t>
            </a:r>
            <a:r>
              <a:rPr lang="zh-CN" altLang="en-US" sz="1400" b="1">
                <a:solidFill>
                  <a:srgbClr val="0070C0"/>
                </a:solidFill>
                <a:latin typeface="微软雅黑" panose="020B0503020204020204" charset="-122"/>
                <a:ea typeface="微软雅黑" panose="020B0503020204020204" charset="-122"/>
                <a:cs typeface="微软雅黑" panose="020B0503020204020204" charset="-122"/>
                <a:sym typeface="+mn-ea"/>
              </a:rPr>
              <a:t>“</a:t>
            </a:r>
            <a:r>
              <a:rPr lang="zh-CN" altLang="en-US" sz="1400" b="1">
                <a:solidFill>
                  <a:srgbClr val="0070C0"/>
                </a:solidFill>
                <a:latin typeface="微软雅黑" panose="020B0503020204020204" charset="-122"/>
                <a:ea typeface="微软雅黑" panose="020B0503020204020204" charset="-122"/>
                <a:cs typeface="微软雅黑" panose="020B0503020204020204" charset="-122"/>
              </a:rPr>
              <a:t>安全、舒适、绿色、智慧</a:t>
            </a:r>
            <a:r>
              <a:rPr lang="zh-CN" altLang="en-US" sz="1400" b="1">
                <a:solidFill>
                  <a:srgbClr val="0070C0"/>
                </a:solidFill>
                <a:latin typeface="微软雅黑" panose="020B0503020204020204" charset="-122"/>
                <a:ea typeface="微软雅黑" panose="020B0503020204020204" charset="-122"/>
                <a:cs typeface="微软雅黑" panose="020B0503020204020204" charset="-122"/>
                <a:sym typeface="+mn-ea"/>
              </a:rPr>
              <a:t>”</a:t>
            </a:r>
            <a:r>
              <a:rPr lang="zh-CN" altLang="en-US" sz="1400">
                <a:latin typeface="微软雅黑" panose="020B0503020204020204" charset="-122"/>
                <a:ea typeface="微软雅黑" panose="020B0503020204020204" charset="-122"/>
                <a:cs typeface="微软雅黑" panose="020B0503020204020204" charset="-122"/>
              </a:rPr>
              <a:t>为</a:t>
            </a:r>
            <a:r>
              <a:rPr lang="zh-CN" altLang="en-US" sz="1400">
                <a:solidFill>
                  <a:schemeClr val="tx1"/>
                </a:solidFill>
                <a:highlight>
                  <a:srgbClr val="FFFF00"/>
                </a:highlight>
                <a:latin typeface="微软雅黑" panose="020B0503020204020204" charset="-122"/>
                <a:ea typeface="微软雅黑" panose="020B0503020204020204" charset="-122"/>
                <a:cs typeface="微软雅黑" panose="020B0503020204020204" charset="-122"/>
              </a:rPr>
              <a:t>目标</a:t>
            </a:r>
            <a:r>
              <a:rPr lang="zh-CN" altLang="en-US" sz="1400">
                <a:latin typeface="微软雅黑" panose="020B0503020204020204" charset="-122"/>
                <a:ea typeface="微软雅黑" panose="020B0503020204020204" charset="-122"/>
                <a:cs typeface="微软雅黑" panose="020B0503020204020204" charset="-122"/>
              </a:rPr>
              <a:t>，</a:t>
            </a:r>
            <a:endParaRPr lang="zh-CN" altLang="en-US" sz="140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sym typeface="+mn-ea"/>
              </a:rPr>
              <a:t>并应遵循下列</a:t>
            </a:r>
            <a:r>
              <a:rPr lang="zh-CN" altLang="en-US" sz="1400">
                <a:highlight>
                  <a:srgbClr val="FFFF00"/>
                </a:highlight>
                <a:latin typeface="微软雅黑" panose="020B0503020204020204" charset="-122"/>
                <a:ea typeface="微软雅黑" panose="020B0503020204020204" charset="-122"/>
                <a:cs typeface="微软雅黑" panose="020B0503020204020204" charset="-122"/>
                <a:sym typeface="+mn-ea"/>
              </a:rPr>
              <a:t>原则</a:t>
            </a: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 </a:t>
            </a:r>
            <a:endParaRPr lang="zh-CN" altLang="en-US" sz="1400" b="1">
              <a:solidFill>
                <a:srgbClr val="C00000"/>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 </a:t>
            </a:r>
            <a:r>
              <a:rPr lang="en-US" altLang="zh-CN" sz="1400" b="1">
                <a:solidFill>
                  <a:srgbClr val="C00000"/>
                </a:solidFill>
                <a:latin typeface="微软雅黑" panose="020B0503020204020204" charset="-122"/>
                <a:ea typeface="微软雅黑" panose="020B0503020204020204" charset="-122"/>
                <a:cs typeface="微软雅黑" panose="020B0503020204020204" charset="-122"/>
              </a:rPr>
              <a:t>                    </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1、经济合理、</a:t>
            </a:r>
            <a:r>
              <a:rPr lang="zh-CN" altLang="en-US" sz="1400" b="1">
                <a:solidFill>
                  <a:srgbClr val="C00000"/>
                </a:solidFill>
                <a:highlight>
                  <a:srgbClr val="FFFF00"/>
                </a:highlight>
                <a:latin typeface="微软雅黑" panose="020B0503020204020204" charset="-122"/>
                <a:ea typeface="微软雅黑" panose="020B0503020204020204" charset="-122"/>
                <a:cs typeface="微软雅黑" panose="020B0503020204020204" charset="-122"/>
              </a:rPr>
              <a:t>安全</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耐久；</a:t>
            </a:r>
            <a:endParaRPr lang="zh-CN" altLang="en-US" sz="1400" b="1">
              <a:solidFill>
                <a:srgbClr val="C00000"/>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a:solidFill>
                  <a:srgbClr val="C00000"/>
                </a:solidFill>
                <a:latin typeface="微软雅黑" panose="020B0503020204020204" charset="-122"/>
                <a:ea typeface="微软雅黑" panose="020B0503020204020204" charset="-122"/>
                <a:cs typeface="微软雅黑" panose="020B0503020204020204" charset="-122"/>
              </a:rPr>
              <a:t>                     2</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、以人为本、健康</a:t>
            </a:r>
            <a:r>
              <a:rPr lang="zh-CN" altLang="en-US" sz="1400" b="1">
                <a:solidFill>
                  <a:srgbClr val="C00000"/>
                </a:solidFill>
                <a:highlight>
                  <a:srgbClr val="FFFF00"/>
                </a:highlight>
                <a:latin typeface="微软雅黑" panose="020B0503020204020204" charset="-122"/>
                <a:ea typeface="微软雅黑" panose="020B0503020204020204" charset="-122"/>
                <a:cs typeface="微软雅黑" panose="020B0503020204020204" charset="-122"/>
              </a:rPr>
              <a:t>舒适</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a:t>
            </a:r>
            <a:endParaRPr lang="zh-CN" altLang="en-US" sz="1400" b="1">
              <a:solidFill>
                <a:srgbClr val="C00000"/>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a:solidFill>
                  <a:srgbClr val="C00000"/>
                </a:solidFill>
                <a:latin typeface="微软雅黑" panose="020B0503020204020204" charset="-122"/>
                <a:ea typeface="微软雅黑" panose="020B0503020204020204" charset="-122"/>
                <a:cs typeface="微软雅黑" panose="020B0503020204020204" charset="-122"/>
              </a:rPr>
              <a:t>                     3</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、因地制宜、</a:t>
            </a:r>
            <a:r>
              <a:rPr lang="zh-CN" altLang="en-US" sz="1400" b="1">
                <a:solidFill>
                  <a:srgbClr val="C00000"/>
                </a:solidFill>
                <a:highlight>
                  <a:srgbClr val="FFFF00"/>
                </a:highlight>
                <a:latin typeface="微软雅黑" panose="020B0503020204020204" charset="-122"/>
                <a:ea typeface="微软雅黑" panose="020B0503020204020204" charset="-122"/>
                <a:cs typeface="微软雅黑" panose="020B0503020204020204" charset="-122"/>
              </a:rPr>
              <a:t>绿色</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低碳；</a:t>
            </a:r>
            <a:endParaRPr lang="zh-CN" altLang="en-US" sz="1400" b="1">
              <a:solidFill>
                <a:srgbClr val="C00000"/>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 </a:t>
            </a:r>
            <a:r>
              <a:rPr lang="en-US" altLang="zh-CN" sz="1400" b="1">
                <a:solidFill>
                  <a:srgbClr val="C00000"/>
                </a:solidFill>
                <a:latin typeface="微软雅黑" panose="020B0503020204020204" charset="-122"/>
                <a:ea typeface="微软雅黑" panose="020B0503020204020204" charset="-122"/>
                <a:cs typeface="微软雅黑" panose="020B0503020204020204" charset="-122"/>
              </a:rPr>
              <a:t>                    4</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、科技赋能、</a:t>
            </a:r>
            <a:r>
              <a:rPr lang="zh-CN" altLang="en-US" sz="1400" b="1">
                <a:solidFill>
                  <a:srgbClr val="C00000"/>
                </a:solidFill>
                <a:highlight>
                  <a:srgbClr val="FFFF00"/>
                </a:highlight>
                <a:latin typeface="微软雅黑" panose="020B0503020204020204" charset="-122"/>
                <a:ea typeface="微软雅黑" panose="020B0503020204020204" charset="-122"/>
                <a:cs typeface="微软雅黑" panose="020B0503020204020204" charset="-122"/>
              </a:rPr>
              <a:t>智慧</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便利。</a:t>
            </a:r>
            <a:endParaRPr lang="zh-CN" altLang="en-US" sz="140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a:latin typeface="微软雅黑" panose="020B0503020204020204" charset="-122"/>
                <a:ea typeface="微软雅黑" panose="020B0503020204020204" charset="-122"/>
                <a:cs typeface="微软雅黑" panose="020B0503020204020204" charset="-122"/>
              </a:rPr>
              <a:t>1.0.4  </a:t>
            </a:r>
            <a:r>
              <a:rPr lang="zh-CN" altLang="en-US" sz="1400">
                <a:latin typeface="微软雅黑" panose="020B0503020204020204" charset="-122"/>
                <a:ea typeface="微软雅黑" panose="020B0503020204020204" charset="-122"/>
                <a:cs typeface="微软雅黑" panose="020B0503020204020204" charset="-122"/>
              </a:rPr>
              <a:t>工程建设所采用的技术方法和措施是否符合本规范要求，</a:t>
            </a: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rPr>
              <a:t>由相关责任主体判定。其中，创新性的技术方法和措施，应进行</a:t>
            </a: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rPr>
              <a:t>论证并符合本规范中有关性能的要求。</a:t>
            </a:r>
            <a:endParaRPr lang="zh-CN" altLang="en-US" sz="140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a:latin typeface="微软雅黑" panose="020B0503020204020204" charset="-122"/>
                <a:ea typeface="微软雅黑" panose="020B0503020204020204" charset="-122"/>
                <a:cs typeface="微软雅黑" panose="020B0503020204020204" charset="-122"/>
              </a:rPr>
              <a:t>1.0.5  </a:t>
            </a:r>
            <a:r>
              <a:rPr lang="zh-CN" altLang="en-US" sz="1400">
                <a:latin typeface="微软雅黑" panose="020B0503020204020204" charset="-122"/>
                <a:ea typeface="微软雅黑" panose="020B0503020204020204" charset="-122"/>
                <a:cs typeface="微软雅黑" panose="020B0503020204020204" charset="-122"/>
              </a:rPr>
              <a:t>违反本规范规定，依照有关法律法规的规定予以处罚。</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838835" y="892810"/>
            <a:ext cx="4879340" cy="5534025"/>
          </a:xfrm>
          <a:prstGeom prst="rect">
            <a:avLst/>
          </a:prstGeom>
        </p:spPr>
        <p:txBody>
          <a:bodyPr wrap="square">
            <a:noAutofit/>
          </a:bodyPr>
          <a:p>
            <a:pPr indent="0" algn="l" fontAlgn="auto">
              <a:lnSpc>
                <a:spcPct val="150000"/>
              </a:lnSpc>
              <a:spcBef>
                <a:spcPct val="0"/>
              </a:spcBef>
              <a:spcAft>
                <a:spcPct val="0"/>
              </a:spcAft>
            </a:pPr>
            <a:r>
              <a:rPr lang="en-US" altLang="zh-CN" sz="1400" b="0" i="0">
                <a:latin typeface="微软雅黑" panose="020B0503020204020204" charset="-122"/>
                <a:ea typeface="微软雅黑" panose="020B0503020204020204" charset="-122"/>
                <a:cs typeface="微软雅黑" panose="020B0503020204020204" charset="-122"/>
              </a:rPr>
              <a:t>《</a:t>
            </a:r>
            <a:r>
              <a:rPr lang="zh-CN" altLang="en-US" sz="1400" b="0" i="0">
                <a:latin typeface="微软雅黑" panose="020B0503020204020204" charset="-122"/>
                <a:ea typeface="微软雅黑" panose="020B0503020204020204" charset="-122"/>
                <a:cs typeface="微软雅黑" panose="020B0503020204020204" charset="-122"/>
              </a:rPr>
              <a:t>住宅项目规范</a:t>
            </a:r>
            <a:r>
              <a:rPr lang="en-US" altLang="zh-CN" sz="1400" b="0" i="0">
                <a:latin typeface="微软雅黑" panose="020B0503020204020204" charset="-122"/>
                <a:ea typeface="微软雅黑" panose="020B0503020204020204" charset="-122"/>
                <a:cs typeface="微软雅黑" panose="020B0503020204020204" charset="-122"/>
              </a:rPr>
              <a:t>》GB 55038-2025  </a:t>
            </a:r>
            <a:r>
              <a:rPr lang="zh-CN" sz="1400" b="1" i="0">
                <a:latin typeface="微软雅黑" panose="020B0503020204020204" charset="-122"/>
                <a:ea typeface="微软雅黑" panose="020B0503020204020204" charset="-122"/>
                <a:cs typeface="微软雅黑" panose="020B0503020204020204" charset="-122"/>
              </a:rPr>
              <a:t>共分</a:t>
            </a:r>
            <a:r>
              <a:rPr lang="en-US" altLang="zh-CN" sz="1400" b="1" i="0">
                <a:latin typeface="微软雅黑" panose="020B0503020204020204" charset="-122"/>
                <a:ea typeface="微软雅黑" panose="020B0503020204020204" charset="-122"/>
                <a:cs typeface="微软雅黑" panose="020B0503020204020204" charset="-122"/>
              </a:rPr>
              <a:t>7</a:t>
            </a:r>
            <a:r>
              <a:rPr lang="zh-CN" altLang="en-US" sz="1400" b="1" i="0">
                <a:latin typeface="微软雅黑" panose="020B0503020204020204" charset="-122"/>
                <a:ea typeface="微软雅黑" panose="020B0503020204020204" charset="-122"/>
                <a:cs typeface="微软雅黑" panose="020B0503020204020204" charset="-122"/>
              </a:rPr>
              <a:t>章</a:t>
            </a:r>
            <a:r>
              <a:rPr lang="zh-CN" altLang="en-US" sz="1400" b="0" i="0">
                <a:latin typeface="微软雅黑" panose="020B0503020204020204" charset="-122"/>
                <a:ea typeface="微软雅黑" panose="020B0503020204020204" charset="-122"/>
                <a:cs typeface="微软雅黑" panose="020B0503020204020204" charset="-122"/>
              </a:rPr>
              <a:t>。</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solidFill>
                  <a:schemeClr val="accent1"/>
                </a:solidFill>
                <a:latin typeface="微软雅黑" panose="020B0503020204020204" charset="-122"/>
                <a:ea typeface="微软雅黑" panose="020B0503020204020204" charset="-122"/>
                <a:cs typeface="微软雅黑" panose="020B0503020204020204" charset="-122"/>
              </a:rPr>
              <a:t>1</a:t>
            </a:r>
            <a:r>
              <a:rPr lang="zh-CN" altLang="en-US" sz="1400" b="1" i="0">
                <a:solidFill>
                  <a:schemeClr val="accent1"/>
                </a:solidFill>
                <a:latin typeface="微软雅黑" panose="020B0503020204020204" charset="-122"/>
                <a:ea typeface="微软雅黑" panose="020B0503020204020204" charset="-122"/>
                <a:cs typeface="微软雅黑" panose="020B0503020204020204" charset="-122"/>
              </a:rPr>
              <a:t>、总则</a:t>
            </a:r>
            <a:endParaRPr lang="zh-CN" altLang="en-US" sz="1400" b="1"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400" b="0" i="0">
                <a:latin typeface="微软雅黑" panose="020B0503020204020204" charset="-122"/>
                <a:ea typeface="微软雅黑" panose="020B0503020204020204" charset="-122"/>
                <a:cs typeface="微软雅黑" panose="020B0503020204020204" charset="-122"/>
              </a:rPr>
              <a:t> </a:t>
            </a:r>
            <a:r>
              <a:rPr lang="en-US" altLang="zh-CN" sz="1400" b="0" i="0">
                <a:latin typeface="微软雅黑" panose="020B0503020204020204" charset="-122"/>
                <a:ea typeface="微软雅黑" panose="020B0503020204020204" charset="-122"/>
                <a:cs typeface="微软雅黑" panose="020B0503020204020204" charset="-122"/>
              </a:rPr>
              <a:t>    </a:t>
            </a:r>
            <a:r>
              <a:rPr lang="zh-CN" altLang="en-US" sz="1400" b="0" i="0">
                <a:solidFill>
                  <a:schemeClr val="accent1"/>
                </a:solidFill>
                <a:latin typeface="微软雅黑" panose="020B0503020204020204" charset="-122"/>
                <a:ea typeface="微软雅黑" panose="020B0503020204020204" charset="-122"/>
                <a:cs typeface="微软雅黑" panose="020B0503020204020204" charset="-122"/>
              </a:rPr>
              <a:t>编制目的、使用范围、目标、原则</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sz="1400" b="1" i="0">
                <a:solidFill>
                  <a:schemeClr val="accent1"/>
                </a:solidFill>
                <a:latin typeface="微软雅黑" panose="020B0503020204020204" charset="-122"/>
                <a:ea typeface="微软雅黑" panose="020B0503020204020204" charset="-122"/>
                <a:cs typeface="微软雅黑" panose="020B0503020204020204" charset="-122"/>
              </a:rPr>
              <a:t>、基本规定</a:t>
            </a:r>
            <a:endParaRPr lang="zh-CN" altLang="en-US" sz="1400" b="1"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400" b="0" i="0">
                <a:latin typeface="微软雅黑" panose="020B0503020204020204" charset="-122"/>
                <a:ea typeface="微软雅黑" panose="020B0503020204020204" charset="-122"/>
                <a:cs typeface="微软雅黑" panose="020B0503020204020204" charset="-122"/>
              </a:rPr>
              <a:t> </a:t>
            </a:r>
            <a:r>
              <a:rPr lang="en-US" altLang="zh-CN" sz="1400" b="0" i="0">
                <a:latin typeface="微软雅黑" panose="020B0503020204020204" charset="-122"/>
                <a:ea typeface="微软雅黑" panose="020B0503020204020204" charset="-122"/>
                <a:cs typeface="微软雅黑" panose="020B0503020204020204" charset="-122"/>
              </a:rPr>
              <a:t>    </a:t>
            </a:r>
            <a:r>
              <a:rPr lang="en-US" altLang="zh-CN" sz="1400" b="0" i="0">
                <a:solidFill>
                  <a:schemeClr val="accent1"/>
                </a:solidFill>
                <a:latin typeface="微软雅黑" panose="020B0503020204020204" charset="-122"/>
                <a:ea typeface="微软雅黑" panose="020B0503020204020204" charset="-122"/>
                <a:cs typeface="微软雅黑" panose="020B0503020204020204" charset="-122"/>
              </a:rPr>
              <a:t>2.1</a:t>
            </a:r>
            <a:r>
              <a:rPr lang="zh-CN" altLang="en-US" sz="1400" b="0" i="0">
                <a:solidFill>
                  <a:schemeClr val="accent1"/>
                </a:solidFill>
                <a:latin typeface="微软雅黑" panose="020B0503020204020204" charset="-122"/>
                <a:ea typeface="微软雅黑" panose="020B0503020204020204" charset="-122"/>
                <a:cs typeface="微软雅黑" panose="020B0503020204020204" charset="-122"/>
              </a:rPr>
              <a:t>规模与布局、</a:t>
            </a:r>
            <a:r>
              <a:rPr lang="en-US" altLang="zh-CN" sz="1400" b="0" i="0">
                <a:solidFill>
                  <a:schemeClr val="accent1"/>
                </a:solidFill>
                <a:latin typeface="微软雅黑" panose="020B0503020204020204" charset="-122"/>
                <a:ea typeface="微软雅黑" panose="020B0503020204020204" charset="-122"/>
                <a:cs typeface="微软雅黑" panose="020B0503020204020204" charset="-122"/>
              </a:rPr>
              <a:t>2.2</a:t>
            </a:r>
            <a:r>
              <a:rPr lang="zh-CN" altLang="en-US" sz="1400" b="0" i="0">
                <a:solidFill>
                  <a:schemeClr val="accent1"/>
                </a:solidFill>
                <a:latin typeface="微软雅黑" panose="020B0503020204020204" charset="-122"/>
                <a:ea typeface="微软雅黑" panose="020B0503020204020204" charset="-122"/>
                <a:cs typeface="微软雅黑" panose="020B0503020204020204" charset="-122"/>
              </a:rPr>
              <a:t>建设要求、</a:t>
            </a:r>
            <a:r>
              <a:rPr lang="en-US" altLang="zh-CN" sz="1400" b="0" i="0">
                <a:solidFill>
                  <a:schemeClr val="accent1"/>
                </a:solidFill>
                <a:latin typeface="微软雅黑" panose="020B0503020204020204" charset="-122"/>
                <a:ea typeface="微软雅黑" panose="020B0503020204020204" charset="-122"/>
                <a:cs typeface="微软雅黑" panose="020B0503020204020204" charset="-122"/>
              </a:rPr>
              <a:t>2.3</a:t>
            </a:r>
            <a:r>
              <a:rPr lang="zh-CN" altLang="en-US" sz="1400" b="0" i="0">
                <a:solidFill>
                  <a:schemeClr val="accent1"/>
                </a:solidFill>
                <a:latin typeface="微软雅黑" panose="020B0503020204020204" charset="-122"/>
                <a:ea typeface="微软雅黑" panose="020B0503020204020204" charset="-122"/>
                <a:cs typeface="微软雅黑" panose="020B0503020204020204" charset="-122"/>
              </a:rPr>
              <a:t>使用要求</a:t>
            </a:r>
            <a:endParaRPr lang="zh-CN" altLang="en-US" sz="1400" b="0" i="0">
              <a:solidFill>
                <a:schemeClr val="accent1"/>
              </a:solidFill>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3</a:t>
            </a:r>
            <a:r>
              <a:rPr lang="zh-CN" altLang="en-US" sz="1400" b="1" i="0">
                <a:latin typeface="微软雅黑" panose="020B0503020204020204" charset="-122"/>
                <a:ea typeface="微软雅黑" panose="020B0503020204020204" charset="-122"/>
                <a:cs typeface="微软雅黑" panose="020B0503020204020204" charset="-122"/>
              </a:rPr>
              <a:t>、居住环境</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400" b="0" i="0">
                <a:latin typeface="微软雅黑" panose="020B0503020204020204" charset="-122"/>
                <a:ea typeface="微软雅黑" panose="020B0503020204020204" charset="-122"/>
                <a:cs typeface="微软雅黑" panose="020B0503020204020204" charset="-122"/>
              </a:rPr>
              <a:t> </a:t>
            </a:r>
            <a:r>
              <a:rPr lang="en-US" altLang="zh-CN" sz="1400" b="0" i="0">
                <a:latin typeface="微软雅黑" panose="020B0503020204020204" charset="-122"/>
                <a:ea typeface="微软雅黑" panose="020B0503020204020204" charset="-122"/>
                <a:cs typeface="微软雅黑" panose="020B0503020204020204" charset="-122"/>
              </a:rPr>
              <a:t>    3.1</a:t>
            </a:r>
            <a:r>
              <a:rPr lang="zh-CN" altLang="en-US" sz="1400" b="0" i="0">
                <a:latin typeface="微软雅黑" panose="020B0503020204020204" charset="-122"/>
                <a:ea typeface="微软雅黑" panose="020B0503020204020204" charset="-122"/>
                <a:cs typeface="微软雅黑" panose="020B0503020204020204" charset="-122"/>
              </a:rPr>
              <a:t>空间环境</a:t>
            </a:r>
            <a:r>
              <a:rPr lang="zh-CN" altLang="en-US" sz="1400">
                <a:latin typeface="微软雅黑" panose="020B0503020204020204" charset="-122"/>
                <a:ea typeface="微软雅黑" panose="020B0503020204020204" charset="-122"/>
                <a:cs typeface="微软雅黑" panose="020B0503020204020204" charset="-122"/>
                <a:sym typeface="+mn-ea"/>
              </a:rPr>
              <a:t>、</a:t>
            </a:r>
            <a:r>
              <a:rPr lang="en-US" altLang="zh-CN" sz="1400">
                <a:latin typeface="微软雅黑" panose="020B0503020204020204" charset="-122"/>
                <a:ea typeface="微软雅黑" panose="020B0503020204020204" charset="-122"/>
                <a:cs typeface="微软雅黑" panose="020B0503020204020204" charset="-122"/>
                <a:sym typeface="+mn-ea"/>
              </a:rPr>
              <a:t>3</a:t>
            </a:r>
            <a:r>
              <a:rPr lang="en-US" altLang="zh-CN" sz="1400">
                <a:latin typeface="微软雅黑" panose="020B0503020204020204" charset="-122"/>
                <a:ea typeface="微软雅黑" panose="020B0503020204020204" charset="-122"/>
                <a:cs typeface="微软雅黑" panose="020B0503020204020204" charset="-122"/>
                <a:sym typeface="+mn-ea"/>
              </a:rPr>
              <a:t>.2</a:t>
            </a:r>
            <a:r>
              <a:rPr lang="zh-CN" altLang="en-US" sz="1400">
                <a:latin typeface="微软雅黑" panose="020B0503020204020204" charset="-122"/>
                <a:ea typeface="微软雅黑" panose="020B0503020204020204" charset="-122"/>
                <a:cs typeface="微软雅黑" panose="020B0503020204020204" charset="-122"/>
                <a:sym typeface="+mn-ea"/>
              </a:rPr>
              <a:t>场地</a:t>
            </a:r>
            <a:r>
              <a:rPr lang="zh-CN" altLang="en-US" sz="1400">
                <a:latin typeface="微软雅黑" panose="020B0503020204020204" charset="-122"/>
                <a:ea typeface="微软雅黑" panose="020B0503020204020204" charset="-122"/>
                <a:cs typeface="微软雅黑" panose="020B0503020204020204" charset="-122"/>
                <a:sym typeface="+mn-ea"/>
              </a:rPr>
              <a:t>、</a:t>
            </a:r>
            <a:r>
              <a:rPr lang="en-US" altLang="zh-CN" sz="1400">
                <a:latin typeface="微软雅黑" panose="020B0503020204020204" charset="-122"/>
                <a:ea typeface="微软雅黑" panose="020B0503020204020204" charset="-122"/>
                <a:cs typeface="微软雅黑" panose="020B0503020204020204" charset="-122"/>
                <a:sym typeface="+mn-ea"/>
              </a:rPr>
              <a:t>3</a:t>
            </a:r>
            <a:r>
              <a:rPr lang="en-US" altLang="zh-CN" sz="1400">
                <a:latin typeface="微软雅黑" panose="020B0503020204020204" charset="-122"/>
                <a:ea typeface="微软雅黑" panose="020B0503020204020204" charset="-122"/>
                <a:cs typeface="微软雅黑" panose="020B0503020204020204" charset="-122"/>
                <a:sym typeface="+mn-ea"/>
              </a:rPr>
              <a:t>.3</a:t>
            </a:r>
            <a:r>
              <a:rPr lang="zh-CN" altLang="en-US" sz="1400">
                <a:latin typeface="微软雅黑" panose="020B0503020204020204" charset="-122"/>
                <a:ea typeface="微软雅黑" panose="020B0503020204020204" charset="-122"/>
                <a:cs typeface="微软雅黑" panose="020B0503020204020204" charset="-122"/>
                <a:sym typeface="+mn-ea"/>
              </a:rPr>
              <a:t>配套设施</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4</a:t>
            </a:r>
            <a:r>
              <a:rPr lang="zh-CN" altLang="en-US" sz="1400" b="1" i="0">
                <a:latin typeface="微软雅黑" panose="020B0503020204020204" charset="-122"/>
                <a:ea typeface="微软雅黑" panose="020B0503020204020204" charset="-122"/>
                <a:cs typeface="微软雅黑" panose="020B0503020204020204" charset="-122"/>
              </a:rPr>
              <a:t>、建筑空间</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400" b="0" i="0">
                <a:latin typeface="微软雅黑" panose="020B0503020204020204" charset="-122"/>
                <a:ea typeface="微软雅黑" panose="020B0503020204020204" charset="-122"/>
                <a:cs typeface="微软雅黑" panose="020B0503020204020204" charset="-122"/>
              </a:rPr>
              <a:t> </a:t>
            </a:r>
            <a:r>
              <a:rPr lang="en-US" altLang="zh-CN" sz="1400" b="0" i="0">
                <a:latin typeface="微软雅黑" panose="020B0503020204020204" charset="-122"/>
                <a:ea typeface="微软雅黑" panose="020B0503020204020204" charset="-122"/>
                <a:cs typeface="微软雅黑" panose="020B0503020204020204" charset="-122"/>
              </a:rPr>
              <a:t>     4</a:t>
            </a:r>
            <a:r>
              <a:rPr lang="en-US" altLang="zh-CN" sz="1400">
                <a:latin typeface="微软雅黑" panose="020B0503020204020204" charset="-122"/>
                <a:ea typeface="微软雅黑" panose="020B0503020204020204" charset="-122"/>
                <a:cs typeface="微软雅黑" panose="020B0503020204020204" charset="-122"/>
                <a:sym typeface="+mn-ea"/>
              </a:rPr>
              <a:t>.1</a:t>
            </a:r>
            <a:r>
              <a:rPr lang="zh-CN" altLang="en-US" sz="1400">
                <a:latin typeface="微软雅黑" panose="020B0503020204020204" charset="-122"/>
                <a:ea typeface="微软雅黑" panose="020B0503020204020204" charset="-122"/>
                <a:cs typeface="微软雅黑" panose="020B0503020204020204" charset="-122"/>
                <a:sym typeface="+mn-ea"/>
              </a:rPr>
              <a:t>套内空间</a:t>
            </a:r>
            <a:r>
              <a:rPr lang="zh-CN" altLang="en-US" sz="1400">
                <a:latin typeface="微软雅黑" panose="020B0503020204020204" charset="-122"/>
                <a:ea typeface="微软雅黑" panose="020B0503020204020204" charset="-122"/>
                <a:cs typeface="微软雅黑" panose="020B0503020204020204" charset="-122"/>
                <a:sym typeface="+mn-ea"/>
              </a:rPr>
              <a:t>、</a:t>
            </a:r>
            <a:r>
              <a:rPr lang="en-US" altLang="zh-CN" sz="1400">
                <a:latin typeface="微软雅黑" panose="020B0503020204020204" charset="-122"/>
                <a:ea typeface="微软雅黑" panose="020B0503020204020204" charset="-122"/>
                <a:cs typeface="微软雅黑" panose="020B0503020204020204" charset="-122"/>
                <a:sym typeface="+mn-ea"/>
              </a:rPr>
              <a:t>4</a:t>
            </a:r>
            <a:r>
              <a:rPr lang="en-US" altLang="zh-CN" sz="1400">
                <a:latin typeface="微软雅黑" panose="020B0503020204020204" charset="-122"/>
                <a:ea typeface="微软雅黑" panose="020B0503020204020204" charset="-122"/>
                <a:cs typeface="微软雅黑" panose="020B0503020204020204" charset="-122"/>
                <a:sym typeface="+mn-ea"/>
              </a:rPr>
              <a:t>.2</a:t>
            </a:r>
            <a:r>
              <a:rPr lang="zh-CN" altLang="en-US" sz="1400">
                <a:latin typeface="微软雅黑" panose="020B0503020204020204" charset="-122"/>
                <a:ea typeface="微软雅黑" panose="020B0503020204020204" charset="-122"/>
                <a:cs typeface="微软雅黑" panose="020B0503020204020204" charset="-122"/>
                <a:sym typeface="+mn-ea"/>
              </a:rPr>
              <a:t>公共空间</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5</a:t>
            </a:r>
            <a:r>
              <a:rPr lang="zh-CN" altLang="en-US" sz="1400" b="1" i="0">
                <a:latin typeface="微软雅黑" panose="020B0503020204020204" charset="-122"/>
                <a:ea typeface="微软雅黑" panose="020B0503020204020204" charset="-122"/>
                <a:cs typeface="微软雅黑" panose="020B0503020204020204" charset="-122"/>
              </a:rPr>
              <a:t>、结构</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6</a:t>
            </a:r>
            <a:r>
              <a:rPr lang="zh-CN" altLang="en-US" sz="1400" b="1" i="0">
                <a:latin typeface="微软雅黑" panose="020B0503020204020204" charset="-122"/>
                <a:ea typeface="微软雅黑" panose="020B0503020204020204" charset="-122"/>
                <a:cs typeface="微软雅黑" panose="020B0503020204020204" charset="-122"/>
              </a:rPr>
              <a:t>、室内环境</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400" b="0" i="0">
                <a:latin typeface="微软雅黑" panose="020B0503020204020204" charset="-122"/>
                <a:ea typeface="微软雅黑" panose="020B0503020204020204" charset="-122"/>
                <a:cs typeface="微软雅黑" panose="020B0503020204020204" charset="-122"/>
              </a:rPr>
              <a:t> </a:t>
            </a:r>
            <a:r>
              <a:rPr lang="en-US" altLang="zh-CN" sz="1400" b="0" i="0">
                <a:latin typeface="微软雅黑" panose="020B0503020204020204" charset="-122"/>
                <a:ea typeface="微软雅黑" panose="020B0503020204020204" charset="-122"/>
                <a:cs typeface="微软雅黑" panose="020B0503020204020204" charset="-122"/>
              </a:rPr>
              <a:t>     6</a:t>
            </a:r>
            <a:r>
              <a:rPr lang="en-US" altLang="zh-CN" sz="1400">
                <a:latin typeface="微软雅黑" panose="020B0503020204020204" charset="-122"/>
                <a:ea typeface="微软雅黑" panose="020B0503020204020204" charset="-122"/>
                <a:cs typeface="微软雅黑" panose="020B0503020204020204" charset="-122"/>
                <a:sym typeface="+mn-ea"/>
              </a:rPr>
              <a:t>.1</a:t>
            </a:r>
            <a:r>
              <a:rPr lang="zh-CN" altLang="en-US" sz="1400">
                <a:latin typeface="微软雅黑" panose="020B0503020204020204" charset="-122"/>
                <a:ea typeface="微软雅黑" panose="020B0503020204020204" charset="-122"/>
                <a:cs typeface="微软雅黑" panose="020B0503020204020204" charset="-122"/>
                <a:sym typeface="+mn-ea"/>
              </a:rPr>
              <a:t>声环境</a:t>
            </a:r>
            <a:r>
              <a:rPr lang="zh-CN" altLang="en-US" sz="1400">
                <a:latin typeface="微软雅黑" panose="020B0503020204020204" charset="-122"/>
                <a:ea typeface="微软雅黑" panose="020B0503020204020204" charset="-122"/>
                <a:cs typeface="微软雅黑" panose="020B0503020204020204" charset="-122"/>
                <a:sym typeface="+mn-ea"/>
              </a:rPr>
              <a:t>、</a:t>
            </a:r>
            <a:r>
              <a:rPr lang="en-US" altLang="zh-CN" sz="1400">
                <a:latin typeface="微软雅黑" panose="020B0503020204020204" charset="-122"/>
                <a:ea typeface="微软雅黑" panose="020B0503020204020204" charset="-122"/>
                <a:cs typeface="微软雅黑" panose="020B0503020204020204" charset="-122"/>
                <a:sym typeface="+mn-ea"/>
              </a:rPr>
              <a:t>6.2</a:t>
            </a:r>
            <a:r>
              <a:rPr lang="zh-CN" altLang="en-US" sz="1400">
                <a:latin typeface="微软雅黑" panose="020B0503020204020204" charset="-122"/>
                <a:ea typeface="微软雅黑" panose="020B0503020204020204" charset="-122"/>
                <a:cs typeface="微软雅黑" panose="020B0503020204020204" charset="-122"/>
                <a:sym typeface="+mn-ea"/>
              </a:rPr>
              <a:t>光环境、</a:t>
            </a:r>
            <a:r>
              <a:rPr lang="en-US" altLang="zh-CN" sz="1400">
                <a:latin typeface="微软雅黑" panose="020B0503020204020204" charset="-122"/>
                <a:ea typeface="微软雅黑" panose="020B0503020204020204" charset="-122"/>
                <a:cs typeface="微软雅黑" panose="020B0503020204020204" charset="-122"/>
                <a:sym typeface="+mn-ea"/>
              </a:rPr>
              <a:t>6.3</a:t>
            </a:r>
            <a:r>
              <a:rPr lang="zh-CN" altLang="en-US" sz="1400">
                <a:latin typeface="微软雅黑" panose="020B0503020204020204" charset="-122"/>
                <a:ea typeface="微软雅黑" panose="020B0503020204020204" charset="-122"/>
                <a:cs typeface="微软雅黑" panose="020B0503020204020204" charset="-122"/>
                <a:sym typeface="+mn-ea"/>
              </a:rPr>
              <a:t>热</a:t>
            </a:r>
            <a:r>
              <a:rPr lang="zh-CN" altLang="en-US" sz="1400">
                <a:latin typeface="微软雅黑" panose="020B0503020204020204" charset="-122"/>
                <a:ea typeface="微软雅黑" panose="020B0503020204020204" charset="-122"/>
                <a:cs typeface="微软雅黑" panose="020B0503020204020204" charset="-122"/>
                <a:sym typeface="+mn-ea"/>
              </a:rPr>
              <a:t>环境</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7</a:t>
            </a:r>
            <a:r>
              <a:rPr lang="zh-CN" altLang="en-US" sz="1400" b="1" i="0">
                <a:latin typeface="微软雅黑" panose="020B0503020204020204" charset="-122"/>
                <a:ea typeface="微软雅黑" panose="020B0503020204020204" charset="-122"/>
                <a:cs typeface="微软雅黑" panose="020B0503020204020204" charset="-122"/>
              </a:rPr>
              <a:t>、建筑设备</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400" b="0" i="0">
                <a:latin typeface="微软雅黑" panose="020B0503020204020204" charset="-122"/>
                <a:ea typeface="微软雅黑" panose="020B0503020204020204" charset="-122"/>
                <a:cs typeface="微软雅黑" panose="020B0503020204020204" charset="-122"/>
              </a:rPr>
              <a:t> </a:t>
            </a:r>
            <a:r>
              <a:rPr lang="en-US" altLang="zh-CN" sz="1400" b="0" i="0">
                <a:latin typeface="微软雅黑" panose="020B0503020204020204" charset="-122"/>
                <a:ea typeface="微软雅黑" panose="020B0503020204020204" charset="-122"/>
                <a:cs typeface="微软雅黑" panose="020B0503020204020204" charset="-122"/>
              </a:rPr>
              <a:t>     </a:t>
            </a:r>
            <a:r>
              <a:rPr lang="en-US" altLang="zh-CN" sz="1400">
                <a:latin typeface="微软雅黑" panose="020B0503020204020204" charset="-122"/>
                <a:ea typeface="微软雅黑" panose="020B0503020204020204" charset="-122"/>
                <a:cs typeface="微软雅黑" panose="020B0503020204020204" charset="-122"/>
                <a:sym typeface="+mn-ea"/>
              </a:rPr>
              <a:t>7</a:t>
            </a:r>
            <a:r>
              <a:rPr lang="en-US" altLang="zh-CN" sz="1400">
                <a:latin typeface="微软雅黑" panose="020B0503020204020204" charset="-122"/>
                <a:ea typeface="微软雅黑" panose="020B0503020204020204" charset="-122"/>
                <a:cs typeface="微软雅黑" panose="020B0503020204020204" charset="-122"/>
                <a:sym typeface="+mn-ea"/>
              </a:rPr>
              <a:t>.1</a:t>
            </a:r>
            <a:r>
              <a:rPr lang="zh-CN" altLang="en-US" sz="1400">
                <a:latin typeface="微软雅黑" panose="020B0503020204020204" charset="-122"/>
                <a:ea typeface="微软雅黑" panose="020B0503020204020204" charset="-122"/>
                <a:cs typeface="微软雅黑" panose="020B0503020204020204" charset="-122"/>
                <a:sym typeface="+mn-ea"/>
              </a:rPr>
              <a:t>给水排水、</a:t>
            </a:r>
            <a:r>
              <a:rPr lang="en-US" altLang="zh-CN" sz="1400">
                <a:latin typeface="微软雅黑" panose="020B0503020204020204" charset="-122"/>
                <a:ea typeface="微软雅黑" panose="020B0503020204020204" charset="-122"/>
                <a:cs typeface="微软雅黑" panose="020B0503020204020204" charset="-122"/>
                <a:sym typeface="+mn-ea"/>
              </a:rPr>
              <a:t>7.2</a:t>
            </a:r>
            <a:r>
              <a:rPr lang="zh-CN" altLang="en-US" sz="1400">
                <a:latin typeface="微软雅黑" panose="020B0503020204020204" charset="-122"/>
                <a:ea typeface="微软雅黑" panose="020B0503020204020204" charset="-122"/>
                <a:cs typeface="微软雅黑" panose="020B0503020204020204" charset="-122"/>
                <a:sym typeface="+mn-ea"/>
              </a:rPr>
              <a:t>供暖、通风与空调、</a:t>
            </a:r>
            <a:r>
              <a:rPr lang="en-US" altLang="zh-CN" sz="1400">
                <a:latin typeface="微软雅黑" panose="020B0503020204020204" charset="-122"/>
                <a:ea typeface="微软雅黑" panose="020B0503020204020204" charset="-122"/>
                <a:cs typeface="微软雅黑" panose="020B0503020204020204" charset="-122"/>
                <a:sym typeface="+mn-ea"/>
              </a:rPr>
              <a:t>7.3</a:t>
            </a:r>
            <a:r>
              <a:rPr lang="zh-CN" altLang="en-US" sz="1400">
                <a:latin typeface="微软雅黑" panose="020B0503020204020204" charset="-122"/>
                <a:ea typeface="微软雅黑" panose="020B0503020204020204" charset="-122"/>
                <a:cs typeface="微软雅黑" panose="020B0503020204020204" charset="-122"/>
                <a:sym typeface="+mn-ea"/>
              </a:rPr>
              <a:t>燃气、</a:t>
            </a:r>
            <a:endParaRPr lang="zh-CN" altLang="en-US" sz="14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r>
              <a:rPr lang="zh-CN" altLang="en-US" sz="1400">
                <a:latin typeface="微软雅黑" panose="020B0503020204020204" charset="-122"/>
                <a:ea typeface="微软雅黑" panose="020B0503020204020204" charset="-122"/>
                <a:cs typeface="微软雅黑" panose="020B0503020204020204" charset="-122"/>
                <a:sym typeface="+mn-ea"/>
              </a:rPr>
              <a:t> </a:t>
            </a:r>
            <a:r>
              <a:rPr lang="en-US" altLang="zh-CN" sz="1400">
                <a:latin typeface="微软雅黑" panose="020B0503020204020204" charset="-122"/>
                <a:ea typeface="微软雅黑" panose="020B0503020204020204" charset="-122"/>
                <a:cs typeface="微软雅黑" panose="020B0503020204020204" charset="-122"/>
                <a:sym typeface="+mn-ea"/>
              </a:rPr>
              <a:t>     7.4</a:t>
            </a:r>
            <a:r>
              <a:rPr lang="zh-CN" altLang="en-US" sz="1400">
                <a:latin typeface="微软雅黑" panose="020B0503020204020204" charset="-122"/>
                <a:ea typeface="微软雅黑" panose="020B0503020204020204" charset="-122"/>
                <a:cs typeface="微软雅黑" panose="020B0503020204020204" charset="-122"/>
                <a:sym typeface="+mn-ea"/>
              </a:rPr>
              <a:t>电气、</a:t>
            </a:r>
            <a:r>
              <a:rPr lang="en-US" altLang="zh-CN" sz="1400">
                <a:latin typeface="微软雅黑" panose="020B0503020204020204" charset="-122"/>
                <a:ea typeface="微软雅黑" panose="020B0503020204020204" charset="-122"/>
                <a:cs typeface="微软雅黑" panose="020B0503020204020204" charset="-122"/>
                <a:sym typeface="+mn-ea"/>
              </a:rPr>
              <a:t>       7.5</a:t>
            </a:r>
            <a:r>
              <a:rPr lang="zh-CN" altLang="en-US" sz="1400">
                <a:latin typeface="微软雅黑" panose="020B0503020204020204" charset="-122"/>
                <a:ea typeface="微软雅黑" panose="020B0503020204020204" charset="-122"/>
                <a:cs typeface="微软雅黑" panose="020B0503020204020204" charset="-122"/>
                <a:sym typeface="+mn-ea"/>
              </a:rPr>
              <a:t>智能化</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ct val="0"/>
              </a:spcBef>
              <a:spcAft>
                <a:spcPct val="0"/>
              </a:spcAft>
            </a:pP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87045" y="345440"/>
            <a:ext cx="5161280" cy="6511925"/>
          </a:xfrm>
          <a:prstGeom prst="rect">
            <a:avLst/>
          </a:prstGeom>
        </p:spPr>
        <p:txBody>
          <a:bodyPr wrap="square">
            <a:noAutofit/>
          </a:bodyPr>
          <a:p>
            <a:pPr indent="0" algn="ctr" fontAlgn="auto">
              <a:lnSpc>
                <a:spcPct val="150000"/>
              </a:lnSpc>
              <a:spcBef>
                <a:spcPct val="0"/>
              </a:spcBef>
              <a:spcAft>
                <a:spcPct val="0"/>
              </a:spcAft>
            </a:pPr>
            <a:r>
              <a:rPr lang="en-US" sz="1400" b="1" i="0">
                <a:latin typeface="微软雅黑" panose="020B0503020204020204" charset="-122"/>
                <a:ea typeface="微软雅黑" panose="020B0503020204020204" charset="-122"/>
                <a:cs typeface="微软雅黑" panose="020B0503020204020204" charset="-122"/>
              </a:rPr>
              <a:t>2 </a:t>
            </a:r>
            <a:r>
              <a:rPr lang="zh-CN" altLang="en-US" sz="1400" b="1" i="0">
                <a:latin typeface="微软雅黑" panose="020B0503020204020204" charset="-122"/>
                <a:ea typeface="微软雅黑" panose="020B0503020204020204" charset="-122"/>
                <a:cs typeface="微软雅黑" panose="020B0503020204020204" charset="-122"/>
              </a:rPr>
              <a:t>基</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本</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规</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定</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2.1  </a:t>
            </a:r>
            <a:r>
              <a:rPr lang="zh-CN" altLang="en-US" sz="1400" b="1" i="0">
                <a:latin typeface="微软雅黑" panose="020B0503020204020204" charset="-122"/>
                <a:ea typeface="微软雅黑" panose="020B0503020204020204" charset="-122"/>
                <a:cs typeface="微软雅黑" panose="020B0503020204020204" charset="-122"/>
              </a:rPr>
              <a:t>规模与布局</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2.1.1  </a:t>
            </a:r>
            <a:r>
              <a:rPr lang="zh-CN" altLang="en-US" sz="1200" b="0" i="0">
                <a:latin typeface="微软雅黑" panose="020B0503020204020204" charset="-122"/>
                <a:ea typeface="微软雅黑" panose="020B0503020204020204" charset="-122"/>
                <a:cs typeface="微软雅黑" panose="020B0503020204020204" charset="-122"/>
              </a:rPr>
              <a:t>住宅项目</a:t>
            </a:r>
            <a:r>
              <a:rPr lang="zh-CN" altLang="en-US" sz="1200" b="0" i="0">
                <a:solidFill>
                  <a:srgbClr val="FF0000"/>
                </a:solidFill>
                <a:latin typeface="微软雅黑" panose="020B0503020204020204" charset="-122"/>
                <a:ea typeface="微软雅黑" panose="020B0503020204020204" charset="-122"/>
                <a:cs typeface="微软雅黑" panose="020B0503020204020204" charset="-122"/>
              </a:rPr>
              <a:t>建设规模</a:t>
            </a:r>
            <a:r>
              <a:rPr lang="zh-CN" altLang="en-US" sz="1200" b="0" i="0">
                <a:latin typeface="微软雅黑" panose="020B0503020204020204" charset="-122"/>
                <a:ea typeface="微软雅黑" panose="020B0503020204020204" charset="-122"/>
                <a:cs typeface="微软雅黑" panose="020B0503020204020204" charset="-122"/>
              </a:rPr>
              <a:t>应根据所在地经济社会发展水平、市场需求和配套条件等，</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经调查研究、科学预测后合理确定。</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2.1.2  </a:t>
            </a:r>
            <a:r>
              <a:rPr lang="zh-CN" altLang="en-US" sz="1200" b="0" i="0">
                <a:latin typeface="微软雅黑" panose="020B0503020204020204" charset="-122"/>
                <a:ea typeface="微软雅黑" panose="020B0503020204020204" charset="-122"/>
                <a:cs typeface="微软雅黑" panose="020B0503020204020204" charset="-122"/>
              </a:rPr>
              <a:t>住宅项目应包括一栋或多栋住宅建筑。住宅项目较大时，</a:t>
            </a:r>
            <a:r>
              <a:rPr lang="en-US" altLang="zh-CN" sz="1200" b="0" i="0">
                <a:latin typeface="微软雅黑" panose="020B0503020204020204" charset="-122"/>
                <a:ea typeface="微软雅黑" panose="020B0503020204020204" charset="-122"/>
                <a:cs typeface="微软雅黑" panose="020B0503020204020204" charset="-122"/>
              </a:rPr>
              <a:t> </a:t>
            </a:r>
            <a:r>
              <a:rPr lang="zh-CN" altLang="en-US" sz="1200" b="0" i="0">
                <a:latin typeface="微软雅黑" panose="020B0503020204020204" charset="-122"/>
                <a:ea typeface="微软雅黑" panose="020B0503020204020204" charset="-122"/>
                <a:cs typeface="微软雅黑" panose="020B0503020204020204" charset="-122"/>
              </a:rPr>
              <a:t>应以城镇道路划分形成若干居住街坊。</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2.1.3  </a:t>
            </a:r>
            <a:r>
              <a:rPr lang="zh-CN" altLang="en-US" sz="1200" b="0" i="0">
                <a:latin typeface="微软雅黑" panose="020B0503020204020204" charset="-122"/>
                <a:ea typeface="微软雅黑" panose="020B0503020204020204" charset="-122"/>
                <a:cs typeface="微软雅黑" panose="020B0503020204020204" charset="-122"/>
              </a:rPr>
              <a:t>住宅项目应以满足居住需求为目的，</a:t>
            </a:r>
            <a:r>
              <a:rPr lang="zh-CN" altLang="en-US" sz="1200" b="0" i="0">
                <a:solidFill>
                  <a:srgbClr val="FF0000"/>
                </a:solidFill>
                <a:latin typeface="微软雅黑" panose="020B0503020204020204" charset="-122"/>
                <a:ea typeface="微软雅黑" panose="020B0503020204020204" charset="-122"/>
                <a:cs typeface="微软雅黑" panose="020B0503020204020204" charset="-122"/>
              </a:rPr>
              <a:t>合理布局</a:t>
            </a:r>
            <a:r>
              <a:rPr lang="zh-CN" altLang="en-US" sz="1200" b="0" i="0" u="sng">
                <a:solidFill>
                  <a:schemeClr val="accent1"/>
                </a:solidFill>
                <a:latin typeface="微软雅黑" panose="020B0503020204020204" charset="-122"/>
                <a:ea typeface="微软雅黑" panose="020B0503020204020204" charset="-122"/>
                <a:cs typeface="微软雅黑" panose="020B0503020204020204" charset="-122"/>
              </a:rPr>
              <a:t>住宅建筑</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a:t>
            </a:r>
            <a:r>
              <a:rPr lang="zh-CN" altLang="en-US" sz="1200" b="0" i="0" u="sng">
                <a:solidFill>
                  <a:schemeClr val="accent1"/>
                </a:solidFill>
                <a:latin typeface="微软雅黑" panose="020B0503020204020204" charset="-122"/>
                <a:ea typeface="微软雅黑" panose="020B0503020204020204" charset="-122"/>
                <a:cs typeface="微软雅黑" panose="020B0503020204020204" charset="-122"/>
              </a:rPr>
              <a:t>工程设施及管线</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a:t>
            </a:r>
            <a:r>
              <a:rPr lang="zh-CN" altLang="en-US" sz="1200" b="0" i="0" u="sng">
                <a:solidFill>
                  <a:schemeClr val="accent1"/>
                </a:solidFill>
                <a:latin typeface="微软雅黑" panose="020B0503020204020204" charset="-122"/>
                <a:ea typeface="微软雅黑" panose="020B0503020204020204" charset="-122"/>
                <a:cs typeface="微软雅黑" panose="020B0503020204020204" charset="-122"/>
              </a:rPr>
              <a:t>场地</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和</a:t>
            </a:r>
            <a:r>
              <a:rPr lang="zh-CN" altLang="en-US" sz="1200" b="0" i="0" u="sng">
                <a:solidFill>
                  <a:schemeClr val="accent1"/>
                </a:solidFill>
                <a:latin typeface="微软雅黑" panose="020B0503020204020204" charset="-122"/>
                <a:ea typeface="微软雅黑" panose="020B0503020204020204" charset="-122"/>
                <a:cs typeface="微软雅黑" panose="020B0503020204020204" charset="-122"/>
              </a:rPr>
              <a:t>配套设施</a:t>
            </a:r>
            <a:r>
              <a:rPr lang="zh-CN" altLang="en-US" sz="1200" b="0" i="0">
                <a:latin typeface="微软雅黑" panose="020B0503020204020204" charset="-122"/>
                <a:ea typeface="微软雅黑" panose="020B0503020204020204" charset="-122"/>
                <a:cs typeface="微软雅黑" panose="020B0503020204020204" charset="-122"/>
              </a:rPr>
              <a:t>，并应符合下列规定：</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      1  </a:t>
            </a:r>
            <a:r>
              <a:rPr lang="zh-CN" altLang="en-US" sz="1200" b="0" i="0">
                <a:latin typeface="微软雅黑" panose="020B0503020204020204" charset="-122"/>
                <a:ea typeface="微软雅黑" panose="020B0503020204020204" charset="-122"/>
                <a:cs typeface="微软雅黑" panose="020B0503020204020204" charset="-122"/>
              </a:rPr>
              <a:t>住宅建筑应由一个或多个供家庭居住使用的独立空间组成</a:t>
            </a:r>
            <a:r>
              <a:rPr lang="en-US" altLang="zh-CN" sz="1200" b="0" i="0">
                <a:latin typeface="微软雅黑" panose="020B0503020204020204" charset="-122"/>
                <a:ea typeface="微软雅黑" panose="020B0503020204020204" charset="-122"/>
                <a:cs typeface="微软雅黑" panose="020B0503020204020204" charset="-122"/>
              </a:rPr>
              <a:t> </a:t>
            </a:r>
            <a:r>
              <a:rPr lang="zh-CN" altLang="en-US" sz="1200" b="0" i="0">
                <a:latin typeface="微软雅黑" panose="020B0503020204020204" charset="-122"/>
                <a:ea typeface="微软雅黑" panose="020B0503020204020204" charset="-122"/>
                <a:cs typeface="微软雅黑" panose="020B0503020204020204" charset="-122"/>
              </a:rPr>
              <a:t>。</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      2  </a:t>
            </a:r>
            <a:r>
              <a:rPr lang="zh-CN" altLang="en-US" sz="1200" b="0" i="0">
                <a:latin typeface="微软雅黑" panose="020B0503020204020204" charset="-122"/>
                <a:ea typeface="微软雅黑" panose="020B0503020204020204" charset="-122"/>
                <a:cs typeface="微软雅黑" panose="020B0503020204020204" charset="-122"/>
              </a:rPr>
              <a:t>工程设施及管线应包括</a:t>
            </a:r>
            <a:r>
              <a:rPr lang="zh-CN" altLang="en-US" sz="1200" b="0" i="0" u="sng">
                <a:latin typeface="微软雅黑" panose="020B0503020204020204" charset="-122"/>
                <a:ea typeface="微软雅黑" panose="020B0503020204020204" charset="-122"/>
                <a:cs typeface="微软雅黑" panose="020B0503020204020204" charset="-122"/>
              </a:rPr>
              <a:t>给水排水系</a:t>
            </a:r>
            <a:r>
              <a:rPr lang="zh-CN" altLang="en-US" sz="1200" b="0" i="0">
                <a:latin typeface="微软雅黑" panose="020B0503020204020204" charset="-122"/>
                <a:ea typeface="微软雅黑" panose="020B0503020204020204" charset="-122"/>
                <a:cs typeface="微软雅黑" panose="020B0503020204020204" charset="-122"/>
              </a:rPr>
              <a:t>统及设备、</a:t>
            </a:r>
            <a:r>
              <a:rPr lang="zh-CN" altLang="en-US" sz="1200" b="0" i="0" u="sng">
                <a:latin typeface="微软雅黑" panose="020B0503020204020204" charset="-122"/>
                <a:ea typeface="微软雅黑" panose="020B0503020204020204" charset="-122"/>
                <a:cs typeface="微软雅黑" panose="020B0503020204020204" charset="-122"/>
              </a:rPr>
              <a:t>供电</a:t>
            </a:r>
            <a:r>
              <a:rPr lang="zh-CN" altLang="en-US" sz="1200" b="0" i="0">
                <a:latin typeface="微软雅黑" panose="020B0503020204020204" charset="-122"/>
                <a:ea typeface="微软雅黑" panose="020B0503020204020204" charset="-122"/>
                <a:cs typeface="微软雅黑" panose="020B0503020204020204" charset="-122"/>
              </a:rPr>
              <a:t>系统及设备、</a:t>
            </a:r>
            <a:r>
              <a:rPr lang="zh-CN" altLang="en-US" sz="1200" b="0" i="0" u="sng">
                <a:latin typeface="微软雅黑" panose="020B0503020204020204" charset="-122"/>
                <a:ea typeface="微软雅黑" panose="020B0503020204020204" charset="-122"/>
                <a:cs typeface="微软雅黑" panose="020B0503020204020204" charset="-122"/>
              </a:rPr>
              <a:t>通信和有线广播电视等智能化</a:t>
            </a:r>
            <a:r>
              <a:rPr lang="zh-CN" altLang="en-US" sz="1200" b="0" i="0">
                <a:latin typeface="微软雅黑" panose="020B0503020204020204" charset="-122"/>
                <a:ea typeface="微软雅黑" panose="020B0503020204020204" charset="-122"/>
                <a:cs typeface="微软雅黑" panose="020B0503020204020204" charset="-122"/>
              </a:rPr>
              <a:t>系统及设备、</a:t>
            </a:r>
            <a:r>
              <a:rPr lang="zh-CN" altLang="en-US" sz="1200" b="0" i="0" u="sng">
                <a:latin typeface="微软雅黑" panose="020B0503020204020204" charset="-122"/>
                <a:ea typeface="微软雅黑" panose="020B0503020204020204" charset="-122"/>
                <a:cs typeface="微软雅黑" panose="020B0503020204020204" charset="-122"/>
              </a:rPr>
              <a:t>消防</a:t>
            </a:r>
            <a:r>
              <a:rPr lang="zh-CN" altLang="en-US" sz="1200" b="0" i="0">
                <a:latin typeface="微软雅黑" panose="020B0503020204020204" charset="-122"/>
                <a:ea typeface="微软雅黑" panose="020B0503020204020204" charset="-122"/>
                <a:cs typeface="微软雅黑" panose="020B0503020204020204" charset="-122"/>
              </a:rPr>
              <a:t>设施设备等；采暖地区尚应有供暖系统及设备；有燃气供应的地区尚应有燃气系统及设备。</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     3  </a:t>
            </a:r>
            <a:r>
              <a:rPr lang="zh-CN" altLang="en-US" sz="1200" b="0" i="0">
                <a:latin typeface="微软雅黑" panose="020B0503020204020204" charset="-122"/>
                <a:ea typeface="微软雅黑" panose="020B0503020204020204" charset="-122"/>
                <a:cs typeface="微软雅黑" panose="020B0503020204020204" charset="-122"/>
              </a:rPr>
              <a:t>场地应包括道路、绿地、非机动车停车场所等。</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     4  </a:t>
            </a:r>
            <a:r>
              <a:rPr lang="zh-CN" altLang="en-US" sz="1200" b="0" i="0">
                <a:latin typeface="微软雅黑" panose="020B0503020204020204" charset="-122"/>
                <a:ea typeface="微软雅黑" panose="020B0503020204020204" charset="-122"/>
                <a:cs typeface="微软雅黑" panose="020B0503020204020204" charset="-122"/>
              </a:rPr>
              <a:t>配套设施应包括</a:t>
            </a:r>
            <a:r>
              <a:rPr lang="zh-CN" altLang="en-US" sz="1200" b="0" i="0" u="sng">
                <a:latin typeface="微软雅黑" panose="020B0503020204020204" charset="-122"/>
                <a:ea typeface="微软雅黑" panose="020B0503020204020204" charset="-122"/>
                <a:cs typeface="微软雅黑" panose="020B0503020204020204" charset="-122"/>
              </a:rPr>
              <a:t>公共管理与公共服务</a:t>
            </a:r>
            <a:r>
              <a:rPr lang="zh-CN" altLang="en-US" sz="1200" b="0" i="0">
                <a:latin typeface="微软雅黑" panose="020B0503020204020204" charset="-122"/>
                <a:ea typeface="微软雅黑" panose="020B0503020204020204" charset="-122"/>
                <a:cs typeface="微软雅黑" panose="020B0503020204020204" charset="-122"/>
              </a:rPr>
              <a:t>设施、</a:t>
            </a:r>
            <a:r>
              <a:rPr lang="zh-CN" altLang="en-US" sz="1200" b="0" i="0" u="sng">
                <a:latin typeface="微软雅黑" panose="020B0503020204020204" charset="-122"/>
                <a:ea typeface="微软雅黑" panose="020B0503020204020204" charset="-122"/>
                <a:cs typeface="微软雅黑" panose="020B0503020204020204" charset="-122"/>
              </a:rPr>
              <a:t>商业服务</a:t>
            </a:r>
            <a:r>
              <a:rPr lang="zh-CN" altLang="en-US" sz="1200" b="0" i="0">
                <a:latin typeface="微软雅黑" panose="020B0503020204020204" charset="-122"/>
                <a:ea typeface="微软雅黑" panose="020B0503020204020204" charset="-122"/>
                <a:cs typeface="微软雅黑" panose="020B0503020204020204" charset="-122"/>
              </a:rPr>
              <a:t>设施、</a:t>
            </a:r>
            <a:r>
              <a:rPr lang="zh-CN" altLang="en-US" sz="1200" b="0" i="0" u="sng">
                <a:latin typeface="微软雅黑" panose="020B0503020204020204" charset="-122"/>
                <a:ea typeface="微软雅黑" panose="020B0503020204020204" charset="-122"/>
                <a:cs typeface="微软雅黑" panose="020B0503020204020204" charset="-122"/>
              </a:rPr>
              <a:t>市政公用</a:t>
            </a:r>
            <a:r>
              <a:rPr lang="zh-CN" altLang="en-US" sz="1200" b="0" i="0">
                <a:latin typeface="微软雅黑" panose="020B0503020204020204" charset="-122"/>
                <a:ea typeface="微软雅黑" panose="020B0503020204020204" charset="-122"/>
                <a:cs typeface="微软雅黑" panose="020B0503020204020204" charset="-122"/>
              </a:rPr>
              <a:t>设施、</a:t>
            </a:r>
            <a:r>
              <a:rPr lang="zh-CN" altLang="en-US" sz="1200" b="0" i="0" u="sng">
                <a:latin typeface="微软雅黑" panose="020B0503020204020204" charset="-122"/>
                <a:ea typeface="微软雅黑" panose="020B0503020204020204" charset="-122"/>
                <a:cs typeface="微软雅黑" panose="020B0503020204020204" charset="-122"/>
              </a:rPr>
              <a:t>交通场站</a:t>
            </a:r>
            <a:r>
              <a:rPr lang="zh-CN" altLang="en-US" sz="1200" b="0" i="0">
                <a:latin typeface="微软雅黑" panose="020B0503020204020204" charset="-122"/>
                <a:ea typeface="微软雅黑" panose="020B0503020204020204" charset="-122"/>
                <a:cs typeface="微软雅黑" panose="020B0503020204020204" charset="-122"/>
              </a:rPr>
              <a:t>设施及</a:t>
            </a:r>
            <a:r>
              <a:rPr lang="zh-CN" altLang="en-US" sz="1200" b="0" i="0" u="sng">
                <a:latin typeface="微软雅黑" panose="020B0503020204020204" charset="-122"/>
                <a:ea typeface="微软雅黑" panose="020B0503020204020204" charset="-122"/>
                <a:cs typeface="微软雅黑" panose="020B0503020204020204" charset="-122"/>
              </a:rPr>
              <a:t>社区服务</a:t>
            </a:r>
            <a:r>
              <a:rPr lang="zh-CN" altLang="en-US" sz="1200" b="0" i="0">
                <a:latin typeface="微软雅黑" panose="020B0503020204020204" charset="-122"/>
                <a:ea typeface="微软雅黑" panose="020B0503020204020204" charset="-122"/>
                <a:cs typeface="微软雅黑" panose="020B0503020204020204" charset="-122"/>
              </a:rPr>
              <a:t>设施、</a:t>
            </a:r>
            <a:r>
              <a:rPr lang="zh-CN" altLang="en-US" sz="1200" b="0" i="0" u="sng">
                <a:latin typeface="微软雅黑" panose="020B0503020204020204" charset="-122"/>
                <a:ea typeface="微软雅黑" panose="020B0503020204020204" charset="-122"/>
                <a:cs typeface="微软雅黑" panose="020B0503020204020204" charset="-122"/>
              </a:rPr>
              <a:t>便民服务</a:t>
            </a:r>
            <a:r>
              <a:rPr lang="zh-CN" altLang="en-US" sz="1200" b="0" i="0">
                <a:latin typeface="微软雅黑" panose="020B0503020204020204" charset="-122"/>
                <a:ea typeface="微软雅黑" panose="020B0503020204020204" charset="-122"/>
                <a:cs typeface="微软雅黑" panose="020B0503020204020204" charset="-122"/>
              </a:rPr>
              <a:t>设施等</a:t>
            </a:r>
            <a:r>
              <a:rPr lang="en-US" altLang="zh-CN" sz="1200" b="0" i="0">
                <a:latin typeface="微软雅黑" panose="020B0503020204020204" charset="-122"/>
                <a:ea typeface="微软雅黑" panose="020B0503020204020204" charset="-122"/>
                <a:cs typeface="微软雅黑" panose="020B0503020204020204" charset="-122"/>
              </a:rPr>
              <a:t> </a:t>
            </a:r>
            <a:r>
              <a:rPr lang="zh-CN" altLang="en-US" sz="1200" b="0" i="0">
                <a:latin typeface="微软雅黑" panose="020B0503020204020204" charset="-122"/>
                <a:ea typeface="微软雅黑" panose="020B0503020204020204" charset="-122"/>
                <a:cs typeface="微软雅黑" panose="020B0503020204020204" charset="-122"/>
              </a:rPr>
              <a:t>。</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2.1.4  </a:t>
            </a:r>
            <a:r>
              <a:rPr lang="zh-CN" altLang="en-US" sz="1200" b="0" i="0">
                <a:latin typeface="微软雅黑" panose="020B0503020204020204" charset="-122"/>
                <a:ea typeface="微软雅黑" panose="020B0503020204020204" charset="-122"/>
                <a:cs typeface="微软雅黑" panose="020B0503020204020204" charset="-122"/>
              </a:rPr>
              <a:t>住宅建筑应根据所在地区气候、地质及地形地貌等自然条件，因地制宜、合理布局。</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400" b="1">
                <a:latin typeface="微软雅黑" panose="020B0503020204020204" charset="-122"/>
                <a:ea typeface="微软雅黑" panose="020B0503020204020204" charset="-122"/>
                <a:cs typeface="微软雅黑" panose="020B0503020204020204" charset="-122"/>
                <a:sym typeface="+mn-ea"/>
              </a:rPr>
              <a:t>2.2  建设要求</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2.2.1  </a:t>
            </a:r>
            <a:r>
              <a:rPr lang="zh-CN" altLang="en-US" sz="1200">
                <a:latin typeface="微软雅黑" panose="020B0503020204020204" charset="-122"/>
                <a:ea typeface="微软雅黑" panose="020B0503020204020204" charset="-122"/>
                <a:cs typeface="微软雅黑" panose="020B0503020204020204" charset="-122"/>
                <a:sym typeface="+mn-ea"/>
              </a:rPr>
              <a:t>住宅项目不应在有滑坡、泥石流、山洪、地震断裂带等</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自然灾害威胁的地段</a:t>
            </a:r>
            <a:r>
              <a:rPr lang="zh-CN" altLang="en-US" sz="1200">
                <a:solidFill>
                  <a:schemeClr val="accent1"/>
                </a:solidFill>
                <a:latin typeface="微软雅黑" panose="020B0503020204020204" charset="-122"/>
                <a:ea typeface="微软雅黑" panose="020B0503020204020204" charset="-122"/>
                <a:cs typeface="微软雅黑" panose="020B0503020204020204" charset="-122"/>
                <a:sym typeface="+mn-ea"/>
              </a:rPr>
              <a:t>选址建设</a:t>
            </a:r>
            <a:r>
              <a:rPr lang="zh-CN" altLang="en-US" sz="1200">
                <a:latin typeface="微软雅黑" panose="020B0503020204020204" charset="-122"/>
                <a:ea typeface="微软雅黑" panose="020B0503020204020204" charset="-122"/>
                <a:cs typeface="微软雅黑" panose="020B0503020204020204" charset="-122"/>
                <a:sym typeface="+mn-ea"/>
              </a:rPr>
              <a:t>，且与危险化学品、易燃易爆品等</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危险源的距离应符合有关安全规定。</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2.2.2  </a:t>
            </a:r>
            <a:r>
              <a:rPr lang="zh-CN" altLang="en-US" sz="1200">
                <a:latin typeface="微软雅黑" panose="020B0503020204020204" charset="-122"/>
                <a:ea typeface="微软雅黑" panose="020B0503020204020204" charset="-122"/>
                <a:cs typeface="微软雅黑" panose="020B0503020204020204" charset="-122"/>
                <a:sym typeface="+mn-ea"/>
              </a:rPr>
              <a:t>住宅项目建设应合理、</a:t>
            </a:r>
            <a:r>
              <a:rPr lang="zh-CN" altLang="en-US" sz="1200">
                <a:solidFill>
                  <a:schemeClr val="accent1"/>
                </a:solidFill>
                <a:latin typeface="微软雅黑" panose="020B0503020204020204" charset="-122"/>
                <a:ea typeface="微软雅黑" panose="020B0503020204020204" charset="-122"/>
                <a:cs typeface="微软雅黑" panose="020B0503020204020204" charset="-122"/>
                <a:sym typeface="+mn-ea"/>
              </a:rPr>
              <a:t>有效利用</a:t>
            </a:r>
            <a:r>
              <a:rPr lang="zh-CN" altLang="en-US" sz="1200">
                <a:latin typeface="微软雅黑" panose="020B0503020204020204" charset="-122"/>
                <a:ea typeface="微软雅黑" panose="020B0503020204020204" charset="-122"/>
                <a:cs typeface="微软雅黑" panose="020B0503020204020204" charset="-122"/>
                <a:sym typeface="+mn-ea"/>
              </a:rPr>
              <a:t>土地和空间。</a:t>
            </a:r>
            <a:endParaRPr lang="en-US" altLang="zh-CN"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ct val="0"/>
              </a:spcBef>
              <a:spcAft>
                <a:spcPct val="0"/>
              </a:spcAft>
            </a:pP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6096000" y="316865"/>
            <a:ext cx="5528310" cy="6341110"/>
          </a:xfrm>
          <a:prstGeom prst="rect">
            <a:avLst/>
          </a:prstGeom>
        </p:spPr>
        <p:txBody>
          <a:bodyPr wrap="square">
            <a:noAutofit/>
          </a:bodyPr>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2.2.3  </a:t>
            </a:r>
            <a:r>
              <a:rPr lang="zh-CN" altLang="en-US" sz="1200" b="0" i="0">
                <a:latin typeface="微软雅黑" panose="020B0503020204020204" charset="-122"/>
                <a:ea typeface="微软雅黑" panose="020B0503020204020204" charset="-122"/>
                <a:cs typeface="微软雅黑" panose="020B0503020204020204" charset="-122"/>
              </a:rPr>
              <a:t>住宅项目应满足</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无障碍设计原则</a:t>
            </a:r>
            <a:r>
              <a:rPr lang="zh-CN" altLang="en-US" sz="1200" b="0" i="0">
                <a:latin typeface="微软雅黑" panose="020B0503020204020204" charset="-122"/>
                <a:ea typeface="微软雅黑" panose="020B0503020204020204" charset="-122"/>
                <a:cs typeface="微软雅黑" panose="020B0503020204020204" charset="-122"/>
              </a:rPr>
              <a:t>。</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2.2.4  </a:t>
            </a:r>
            <a:r>
              <a:rPr lang="zh-CN" altLang="en-US" sz="1200" b="0" i="0">
                <a:latin typeface="微软雅黑" panose="020B0503020204020204" charset="-122"/>
                <a:ea typeface="微软雅黑" panose="020B0503020204020204" charset="-122"/>
                <a:cs typeface="微软雅黑" panose="020B0503020204020204" charset="-122"/>
              </a:rPr>
              <a:t>住宅项目中的</a:t>
            </a:r>
            <a:r>
              <a:rPr lang="zh-CN" altLang="en-US" sz="1200" b="0" i="0" u="sng">
                <a:solidFill>
                  <a:srgbClr val="0070C0"/>
                </a:solidFill>
                <a:latin typeface="微软雅黑" panose="020B0503020204020204" charset="-122"/>
                <a:ea typeface="微软雅黑" panose="020B0503020204020204" charset="-122"/>
                <a:cs typeface="微软雅黑" panose="020B0503020204020204" charset="-122"/>
              </a:rPr>
              <a:t>园林小品、围墙</a:t>
            </a:r>
            <a:r>
              <a:rPr lang="zh-CN" altLang="en-US" sz="1200" b="0" i="0">
                <a:latin typeface="微软雅黑" panose="020B0503020204020204" charset="-122"/>
                <a:ea typeface="微软雅黑" panose="020B0503020204020204" charset="-122"/>
                <a:cs typeface="微软雅黑" panose="020B0503020204020204" charset="-122"/>
              </a:rPr>
              <a:t>等附属设施应采取防坍塌、</a:t>
            </a:r>
            <a:r>
              <a:rPr lang="en-US" altLang="zh-CN" sz="1200" b="0" i="0">
                <a:latin typeface="微软雅黑" panose="020B0503020204020204" charset="-122"/>
                <a:ea typeface="微软雅黑" panose="020B0503020204020204" charset="-122"/>
                <a:cs typeface="微软雅黑" panose="020B0503020204020204" charset="-122"/>
              </a:rPr>
              <a:t> </a:t>
            </a:r>
            <a:r>
              <a:rPr lang="zh-CN" altLang="en-US" sz="1200" b="0" i="0">
                <a:latin typeface="微软雅黑" panose="020B0503020204020204" charset="-122"/>
                <a:ea typeface="微软雅黑" panose="020B0503020204020204" charset="-122"/>
                <a:cs typeface="微软雅黑" panose="020B0503020204020204" charset="-122"/>
              </a:rPr>
              <a:t>防坠落、防风揭等</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安全措施</a:t>
            </a:r>
            <a:r>
              <a:rPr lang="zh-CN" altLang="en-US" sz="1200" b="0" i="0">
                <a:latin typeface="微软雅黑" panose="020B0503020204020204" charset="-122"/>
                <a:ea typeface="微软雅黑" panose="020B0503020204020204" charset="-122"/>
                <a:cs typeface="微软雅黑" panose="020B0503020204020204" charset="-122"/>
              </a:rPr>
              <a:t>。</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2.2.5  </a:t>
            </a:r>
            <a:r>
              <a:rPr lang="zh-CN" altLang="en-US" sz="1200" b="0" i="0">
                <a:latin typeface="微软雅黑" panose="020B0503020204020204" charset="-122"/>
                <a:ea typeface="微软雅黑" panose="020B0503020204020204" charset="-122"/>
                <a:cs typeface="微软雅黑" panose="020B0503020204020204" charset="-122"/>
              </a:rPr>
              <a:t>住宅建筑应按套型设计，每套住宅应有卧室、起居室、</a:t>
            </a:r>
            <a:r>
              <a:rPr lang="en-US" altLang="zh-CN" sz="1200" b="0" i="0">
                <a:latin typeface="微软雅黑" panose="020B0503020204020204" charset="-122"/>
                <a:ea typeface="微软雅黑" panose="020B0503020204020204" charset="-122"/>
                <a:cs typeface="微软雅黑" panose="020B0503020204020204" charset="-122"/>
              </a:rPr>
              <a:t> </a:t>
            </a:r>
            <a:r>
              <a:rPr lang="zh-CN" altLang="en-US" sz="1200" b="0" i="0">
                <a:latin typeface="微软雅黑" panose="020B0503020204020204" charset="-122"/>
                <a:ea typeface="微软雅黑" panose="020B0503020204020204" charset="-122"/>
                <a:cs typeface="微软雅黑" panose="020B0503020204020204" charset="-122"/>
              </a:rPr>
              <a:t>厨房和卫生间等</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基本功能空间</a:t>
            </a:r>
            <a:r>
              <a:rPr lang="zh-CN" altLang="en-US" sz="1200" b="0" i="0">
                <a:latin typeface="微软雅黑" panose="020B0503020204020204" charset="-122"/>
                <a:ea typeface="微软雅黑" panose="020B0503020204020204" charset="-122"/>
                <a:cs typeface="微软雅黑" panose="020B0503020204020204" charset="-122"/>
              </a:rPr>
              <a:t>。</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2.2.6   </a:t>
            </a:r>
            <a:r>
              <a:rPr lang="zh-CN" altLang="en-US" sz="1200" b="0" i="0">
                <a:latin typeface="微软雅黑" panose="020B0503020204020204" charset="-122"/>
                <a:ea typeface="微软雅黑" panose="020B0503020204020204" charset="-122"/>
                <a:cs typeface="微软雅黑" panose="020B0503020204020204" charset="-122"/>
              </a:rPr>
              <a:t>住宅建筑的设计工作年限应符合表</a:t>
            </a:r>
            <a:r>
              <a:rPr lang="en-US" altLang="zh-CN" sz="1200" b="0" i="0">
                <a:latin typeface="微软雅黑" panose="020B0503020204020204" charset="-122"/>
                <a:ea typeface="微软雅黑" panose="020B0503020204020204" charset="-122"/>
                <a:cs typeface="微软雅黑" panose="020B0503020204020204" charset="-122"/>
              </a:rPr>
              <a:t>2.2.6</a:t>
            </a:r>
            <a:r>
              <a:rPr lang="zh-CN" altLang="en-US" sz="1200" b="0" i="0">
                <a:latin typeface="微软雅黑" panose="020B0503020204020204" charset="-122"/>
                <a:ea typeface="微软雅黑" panose="020B0503020204020204" charset="-122"/>
                <a:cs typeface="微软雅黑" panose="020B0503020204020204" charset="-122"/>
              </a:rPr>
              <a:t>的规定，在规定设计工作年限内应满足</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安全性、适用性和耐久性</a:t>
            </a:r>
            <a:r>
              <a:rPr lang="zh-CN" altLang="en-US" sz="1200" b="0" i="0">
                <a:latin typeface="微软雅黑" panose="020B0503020204020204" charset="-122"/>
                <a:ea typeface="微软雅黑" panose="020B0503020204020204" charset="-122"/>
                <a:cs typeface="微软雅黑" panose="020B0503020204020204" charset="-122"/>
              </a:rPr>
              <a:t>要求。</a:t>
            </a:r>
            <a:endParaRPr lang="zh-CN" altLang="en-US" sz="1200" b="0" i="0">
              <a:latin typeface="微软雅黑" panose="020B0503020204020204" charset="-122"/>
              <a:ea typeface="微软雅黑" panose="020B0503020204020204" charset="-122"/>
              <a:cs typeface="微软雅黑" panose="020B0503020204020204" charset="-122"/>
            </a:endParaRPr>
          </a:p>
          <a:p>
            <a:pPr indent="0" algn="ctr" fontAlgn="auto">
              <a:lnSpc>
                <a:spcPct val="150000"/>
              </a:lnSpc>
              <a:spcBef>
                <a:spcPct val="0"/>
              </a:spcBef>
              <a:spcAft>
                <a:spcPct val="0"/>
              </a:spcAft>
            </a:pPr>
            <a:r>
              <a:rPr lang="zh-CN" altLang="en-US" sz="1200" i="1">
                <a:latin typeface="微软雅黑" panose="020B0503020204020204" charset="-122"/>
                <a:ea typeface="微软雅黑" panose="020B0503020204020204" charset="-122"/>
                <a:cs typeface="微软雅黑" panose="020B0503020204020204" charset="-122"/>
              </a:rPr>
              <a:t>表</a:t>
            </a:r>
            <a:r>
              <a:rPr lang="en-US" altLang="zh-CN" sz="1200" i="1">
                <a:latin typeface="微软雅黑" panose="020B0503020204020204" charset="-122"/>
                <a:ea typeface="微软雅黑" panose="020B0503020204020204" charset="-122"/>
                <a:cs typeface="微软雅黑" panose="020B0503020204020204" charset="-122"/>
              </a:rPr>
              <a:t>2.2.6 </a:t>
            </a:r>
            <a:r>
              <a:rPr lang="zh-CN" altLang="en-US" sz="1200" i="1">
                <a:latin typeface="微软雅黑" panose="020B0503020204020204" charset="-122"/>
                <a:ea typeface="微软雅黑" panose="020B0503020204020204" charset="-122"/>
                <a:cs typeface="微软雅黑" panose="020B0503020204020204" charset="-122"/>
              </a:rPr>
              <a:t>住宅建筑的设计工作年限</a:t>
            </a:r>
            <a:endParaRPr lang="zh-CN" altLang="en-US" sz="1200" i="1">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2.2.7 </a:t>
            </a:r>
            <a:r>
              <a:rPr lang="zh-CN" altLang="en-US" sz="1200" b="0" i="0">
                <a:latin typeface="微软雅黑" panose="020B0503020204020204" charset="-122"/>
                <a:ea typeface="微软雅黑" panose="020B0503020204020204" charset="-122"/>
                <a:cs typeface="微软雅黑" panose="020B0503020204020204" charset="-122"/>
              </a:rPr>
              <a:t>住宅建筑应满足居住所需的通风、日照、采光、隔声、</a:t>
            </a:r>
            <a:r>
              <a:rPr lang="en-US" altLang="zh-CN" sz="1200" b="0" i="0" u="sng">
                <a:solidFill>
                  <a:srgbClr val="FF0000"/>
                </a:solidFill>
                <a:latin typeface="微软雅黑" panose="020B0503020204020204" charset="-122"/>
                <a:ea typeface="微软雅黑" panose="020B0503020204020204" charset="-122"/>
                <a:cs typeface="微软雅黑" panose="020B0503020204020204" charset="-122"/>
              </a:rPr>
              <a:t> </a:t>
            </a:r>
            <a:r>
              <a:rPr lang="zh-CN" altLang="en-US" sz="1200" b="0" i="0" u="sng">
                <a:solidFill>
                  <a:srgbClr val="FF0000"/>
                </a:solidFill>
                <a:latin typeface="微软雅黑" panose="020B0503020204020204" charset="-122"/>
                <a:ea typeface="微软雅黑" panose="020B0503020204020204" charset="-122"/>
                <a:cs typeface="微软雅黑" panose="020B0503020204020204" charset="-122"/>
              </a:rPr>
              <a:t>防水、防潮、保温、隔热</a:t>
            </a:r>
            <a:r>
              <a:rPr lang="zh-CN" altLang="en-US" sz="1200" b="0" i="0">
                <a:latin typeface="微软雅黑" panose="020B0503020204020204" charset="-122"/>
                <a:ea typeface="微软雅黑" panose="020B0503020204020204" charset="-122"/>
                <a:cs typeface="微软雅黑" panose="020B0503020204020204" charset="-122"/>
              </a:rPr>
              <a:t>等性能要求。</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2.2.8 </a:t>
            </a:r>
            <a:r>
              <a:rPr lang="zh-CN" altLang="en-US" sz="1200" b="0" i="0">
                <a:latin typeface="微软雅黑" panose="020B0503020204020204" charset="-122"/>
                <a:ea typeface="微软雅黑" panose="020B0503020204020204" charset="-122"/>
                <a:cs typeface="微软雅黑" panose="020B0503020204020204" charset="-122"/>
              </a:rPr>
              <a:t>住宅建筑及其设备应能有效利用能源和水资源。</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2.2.9 </a:t>
            </a:r>
            <a:r>
              <a:rPr lang="zh-CN" altLang="en-US" sz="1200" b="0" i="0">
                <a:latin typeface="微软雅黑" panose="020B0503020204020204" charset="-122"/>
                <a:ea typeface="微软雅黑" panose="020B0503020204020204" charset="-122"/>
                <a:cs typeface="微软雅黑" panose="020B0503020204020204" charset="-122"/>
              </a:rPr>
              <a:t>住宅建筑外窗、外墙装饰、</a:t>
            </a:r>
            <a:r>
              <a:rPr lang="zh-CN" altLang="en-US" sz="1200" b="0" i="0" u="sng">
                <a:solidFill>
                  <a:srgbClr val="FF0000"/>
                </a:solidFill>
                <a:latin typeface="微软雅黑" panose="020B0503020204020204" charset="-122"/>
                <a:ea typeface="微软雅黑" panose="020B0503020204020204" charset="-122"/>
                <a:cs typeface="微软雅黑" panose="020B0503020204020204" charset="-122"/>
              </a:rPr>
              <a:t>外墙外保温系统</a:t>
            </a:r>
            <a:r>
              <a:rPr lang="zh-CN" altLang="en-US" sz="1200" b="0" i="0">
                <a:latin typeface="微软雅黑" panose="020B0503020204020204" charset="-122"/>
                <a:ea typeface="微软雅黑" panose="020B0503020204020204" charset="-122"/>
                <a:cs typeface="微软雅黑" panose="020B0503020204020204" charset="-122"/>
              </a:rPr>
              <a:t>及其他附属</a:t>
            </a:r>
            <a:r>
              <a:rPr lang="en-US" altLang="zh-CN" sz="1200" b="0" i="0">
                <a:latin typeface="微软雅黑" panose="020B0503020204020204" charset="-122"/>
                <a:ea typeface="微软雅黑" panose="020B0503020204020204" charset="-122"/>
                <a:cs typeface="微软雅黑" panose="020B0503020204020204" charset="-122"/>
              </a:rPr>
              <a:t> </a:t>
            </a:r>
            <a:r>
              <a:rPr lang="zh-CN" altLang="en-US" sz="1200" b="0" i="0">
                <a:latin typeface="微软雅黑" panose="020B0503020204020204" charset="-122"/>
                <a:ea typeface="微软雅黑" panose="020B0503020204020204" charset="-122"/>
                <a:cs typeface="微软雅黑" panose="020B0503020204020204" charset="-122"/>
              </a:rPr>
              <a:t>设施等应安装牢固，不应脱落、坠落。</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2.2.10 </a:t>
            </a:r>
            <a:r>
              <a:rPr lang="zh-CN" altLang="en-US" sz="1200" b="0" i="0">
                <a:latin typeface="微软雅黑" panose="020B0503020204020204" charset="-122"/>
                <a:ea typeface="微软雅黑" panose="020B0503020204020204" charset="-122"/>
                <a:cs typeface="微软雅黑" panose="020B0503020204020204" charset="-122"/>
              </a:rPr>
              <a:t>住宅建筑应提供保证人员</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安全疏散</a:t>
            </a:r>
            <a:r>
              <a:rPr lang="zh-CN" altLang="en-US" sz="1200" b="0" i="0">
                <a:latin typeface="微软雅黑" panose="020B0503020204020204" charset="-122"/>
                <a:ea typeface="微软雅黑" panose="020B0503020204020204" charset="-122"/>
                <a:cs typeface="微软雅黑" panose="020B0503020204020204" charset="-122"/>
              </a:rPr>
              <a:t>的设施与条件。</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2.2.11 </a:t>
            </a:r>
            <a:r>
              <a:rPr lang="zh-CN" altLang="en-US" sz="1200" b="0" i="0">
                <a:latin typeface="微软雅黑" panose="020B0503020204020204" charset="-122"/>
                <a:ea typeface="微软雅黑" panose="020B0503020204020204" charset="-122"/>
                <a:cs typeface="微软雅黑" panose="020B0503020204020204" charset="-122"/>
              </a:rPr>
              <a:t>住宅建筑应具有防止火灾蔓延的措施，并应在火灾时维持结构的稳定性。</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2.2.12  </a:t>
            </a:r>
            <a:r>
              <a:rPr lang="zh-CN" altLang="en-US" sz="1200" b="0" i="0">
                <a:latin typeface="微软雅黑" panose="020B0503020204020204" charset="-122"/>
                <a:ea typeface="微软雅黑" panose="020B0503020204020204" charset="-122"/>
                <a:cs typeface="微软雅黑" panose="020B0503020204020204" charset="-122"/>
              </a:rPr>
              <a:t>住宅建筑应具备与建筑高度相适应的灭火救援条件。</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2.2.13  </a:t>
            </a:r>
            <a:r>
              <a:rPr lang="zh-CN" altLang="en-US" sz="1200" b="0" i="0">
                <a:latin typeface="微软雅黑" panose="020B0503020204020204" charset="-122"/>
                <a:ea typeface="微软雅黑" panose="020B0503020204020204" charset="-122"/>
                <a:cs typeface="微软雅黑" panose="020B0503020204020204" charset="-122"/>
              </a:rPr>
              <a:t>装配式住宅建筑的结构构件和部件部品应符合通用性要求</a:t>
            </a:r>
            <a:r>
              <a:rPr lang="en-US" altLang="zh-CN" sz="1200" b="0" i="0">
                <a:latin typeface="微软雅黑" panose="020B0503020204020204" charset="-122"/>
                <a:ea typeface="微软雅黑" panose="020B0503020204020204" charset="-122"/>
                <a:cs typeface="微软雅黑" panose="020B0503020204020204" charset="-122"/>
              </a:rPr>
              <a:t> </a:t>
            </a:r>
            <a:r>
              <a:rPr lang="zh-CN" altLang="en-US" sz="1200" b="0" i="0">
                <a:latin typeface="微软雅黑" panose="020B0503020204020204" charset="-122"/>
                <a:ea typeface="微软雅黑" panose="020B0503020204020204" charset="-122"/>
                <a:cs typeface="微软雅黑" panose="020B0503020204020204" charset="-122"/>
              </a:rPr>
              <a:t>。</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400" b="0" i="0">
                <a:latin typeface="微软雅黑" panose="020B0503020204020204" charset="-122"/>
                <a:ea typeface="微软雅黑" panose="020B0503020204020204" charset="-122"/>
                <a:cs typeface="微软雅黑" panose="020B0503020204020204" charset="-122"/>
              </a:rPr>
              <a:t> </a:t>
            </a:r>
            <a:r>
              <a:rPr lang="en-US" altLang="zh-CN" sz="1400" b="0" i="0">
                <a:latin typeface="微软雅黑" panose="020B0503020204020204" charset="-122"/>
                <a:ea typeface="微软雅黑" panose="020B0503020204020204" charset="-122"/>
                <a:cs typeface="微软雅黑" panose="020B0503020204020204" charset="-122"/>
              </a:rPr>
              <a:t>    </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ct val="0"/>
              </a:spcBef>
              <a:spcAft>
                <a:spcPct val="0"/>
              </a:spcAft>
            </a:pP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7" name="表格 6"/>
          <p:cNvGraphicFramePr/>
          <p:nvPr>
            <p:custDataLst>
              <p:tags r:id="rId1"/>
            </p:custDataLst>
          </p:nvPr>
        </p:nvGraphicFramePr>
        <p:xfrm>
          <a:off x="6661150" y="2595245"/>
          <a:ext cx="3927475" cy="1420495"/>
        </p:xfrm>
        <a:graphic>
          <a:graphicData uri="http://schemas.openxmlformats.org/drawingml/2006/table">
            <a:tbl>
              <a:tblPr/>
              <a:tblGrid>
                <a:gridCol w="644525"/>
                <a:gridCol w="741680"/>
                <a:gridCol w="2541270"/>
              </a:tblGrid>
              <a:tr h="219710">
                <a:tc gridSpan="2">
                  <a:txBody>
                    <a:bodyPr/>
                    <a:p>
                      <a:pPr marL="548640" indent="0" algn="l" eaLnBrk="0" fontAlgn="base">
                        <a:spcBef>
                          <a:spcPts val="400"/>
                        </a:spcBef>
                        <a:spcAft>
                          <a:spcPct val="0"/>
                        </a:spcAft>
                      </a:pPr>
                      <a:r>
                        <a:rPr lang="zh-CN" sz="1000" b="1">
                          <a:solidFill>
                            <a:srgbClr val="000000"/>
                          </a:solidFill>
                          <a:latin typeface="宋体" panose="02010600030101010101" pitchFamily="2" charset="-122"/>
                          <a:ea typeface="宋体" panose="02010600030101010101" pitchFamily="2" charset="-122"/>
                        </a:rPr>
                        <a:t>类别</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897890" indent="0" algn="l" eaLnBrk="0" fontAlgn="base">
                        <a:spcBef>
                          <a:spcPts val="400"/>
                        </a:spcBef>
                        <a:spcAft>
                          <a:spcPct val="0"/>
                        </a:spcAft>
                      </a:pPr>
                      <a:r>
                        <a:rPr lang="zh-CN" sz="1000" b="1">
                          <a:solidFill>
                            <a:srgbClr val="000000"/>
                          </a:solidFill>
                          <a:latin typeface="宋体" panose="02010600030101010101" pitchFamily="2" charset="-122"/>
                          <a:ea typeface="宋体" panose="02010600030101010101" pitchFamily="2" charset="-122"/>
                        </a:rPr>
                        <a:t>设计工作年限</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4630">
                <a:tc gridSpan="2">
                  <a:txBody>
                    <a:bodyPr/>
                    <a:p>
                      <a:pPr marL="447040" indent="0" algn="l" eaLnBrk="0" fontAlgn="base">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建筑结构</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897890" indent="0" algn="l" eaLnBrk="0" fontAlgn="base">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不应低于</a:t>
                      </a:r>
                      <a:r>
                        <a:rPr lang="en-US" altLang="zh-CN" sz="1000" b="1">
                          <a:solidFill>
                            <a:srgbClr val="000000"/>
                          </a:solidFill>
                          <a:latin typeface="宋体" panose="02010600030101010101" pitchFamily="2" charset="-122"/>
                          <a:ea typeface="宋体" panose="02010600030101010101" pitchFamily="2" charset="-122"/>
                        </a:rPr>
                        <a:t>50</a:t>
                      </a:r>
                      <a:r>
                        <a:rPr lang="zh-CN" altLang="en-US" sz="1000" b="1">
                          <a:solidFill>
                            <a:srgbClr val="000000"/>
                          </a:solidFill>
                          <a:latin typeface="宋体" panose="02010600030101010101" pitchFamily="2" charset="-122"/>
                          <a:ea typeface="宋体" panose="02010600030101010101" pitchFamily="2" charset="-122"/>
                        </a:rPr>
                        <a:t>年</a:t>
                      </a:r>
                      <a:endParaRPr lang="zh-CN" altLang="en-US"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09550">
                <a:tc rowSpan="3">
                  <a:txBody>
                    <a:bodyPr/>
                    <a:p>
                      <a:pPr marL="71755" indent="0" algn="l" eaLnBrk="0" fontAlgn="base">
                        <a:lnSpc>
                          <a:spcPct val="139000"/>
                        </a:lnSpc>
                        <a:spcBef>
                          <a:spcPct val="0"/>
                        </a:spcBef>
                        <a:spcAft>
                          <a:spcPct val="0"/>
                        </a:spcAft>
                      </a:pPr>
                      <a:r>
                        <a:rPr lang="en-US" altLang="zh-CN" sz="1000">
                          <a:solidFill>
                            <a:srgbClr val="000000"/>
                          </a:solidFill>
                          <a:latin typeface="Arial" panose="020B0604020202020204"/>
                          <a:ea typeface="Arial" panose="020B0604020202020204"/>
                        </a:rPr>
                        <a:t> </a:t>
                      </a:r>
                      <a:endParaRPr lang="en-US" altLang="zh-CN" sz="1000">
                        <a:solidFill>
                          <a:srgbClr val="000000"/>
                        </a:solidFill>
                        <a:latin typeface="Arial" panose="020B0604020202020204"/>
                        <a:ea typeface="Arial" panose="020B0604020202020204"/>
                      </a:endParaRPr>
                    </a:p>
                    <a:p>
                      <a:pPr marL="111125" indent="0" algn="l" eaLnBrk="0" fontAlgn="base">
                        <a:spcBef>
                          <a:spcPts val="200"/>
                        </a:spcBef>
                        <a:spcAft>
                          <a:spcPct val="0"/>
                        </a:spcAft>
                      </a:pPr>
                      <a:r>
                        <a:rPr lang="zh-CN" sz="1000">
                          <a:solidFill>
                            <a:srgbClr val="000000"/>
                          </a:solidFill>
                          <a:latin typeface="宋体" panose="02010600030101010101" pitchFamily="2" charset="-122"/>
                          <a:ea typeface="宋体" panose="02010600030101010101" pitchFamily="2" charset="-122"/>
                        </a:rPr>
                        <a:t>防水工程</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2570" indent="0" algn="l" eaLnBrk="0" fontAlgn="base">
                        <a:spcBef>
                          <a:spcPts val="300"/>
                        </a:spcBef>
                        <a:spcAft>
                          <a:spcPct val="0"/>
                        </a:spcAft>
                      </a:pPr>
                      <a:r>
                        <a:rPr lang="zh-CN" sz="1000" b="1">
                          <a:solidFill>
                            <a:srgbClr val="000000"/>
                          </a:solidFill>
                          <a:latin typeface="宋体" panose="02010600030101010101" pitchFamily="2" charset="-122"/>
                          <a:ea typeface="宋体" panose="02010600030101010101" pitchFamily="2" charset="-122"/>
                        </a:rPr>
                        <a:t>屋面</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897890" indent="0" algn="l" eaLnBrk="0" fontAlgn="base">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不应低于</a:t>
                      </a:r>
                      <a:r>
                        <a:rPr lang="en-US" altLang="zh-CN" sz="1000" b="1">
                          <a:solidFill>
                            <a:srgbClr val="000000"/>
                          </a:solidFill>
                          <a:latin typeface="宋体" panose="02010600030101010101" pitchFamily="2" charset="-122"/>
                          <a:ea typeface="宋体" panose="02010600030101010101" pitchFamily="2" charset="-122"/>
                        </a:rPr>
                        <a:t>20</a:t>
                      </a:r>
                      <a:r>
                        <a:rPr lang="zh-CN" altLang="en-US" sz="1000" b="1">
                          <a:solidFill>
                            <a:srgbClr val="000000"/>
                          </a:solidFill>
                          <a:latin typeface="宋体" panose="02010600030101010101" pitchFamily="2" charset="-122"/>
                          <a:ea typeface="宋体" panose="02010600030101010101" pitchFamily="2" charset="-122"/>
                        </a:rPr>
                        <a:t>年</a:t>
                      </a:r>
                      <a:endParaRPr lang="zh-CN" altLang="en-US"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2225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242570" indent="0" algn="l" eaLnBrk="0" fontAlgn="base">
                        <a:spcBef>
                          <a:spcPts val="400"/>
                        </a:spcBef>
                        <a:spcAft>
                          <a:spcPct val="0"/>
                        </a:spcAft>
                      </a:pPr>
                      <a:r>
                        <a:rPr lang="zh-CN" sz="1000">
                          <a:solidFill>
                            <a:srgbClr val="000000"/>
                          </a:solidFill>
                          <a:latin typeface="宋体" panose="02010600030101010101" pitchFamily="2" charset="-122"/>
                          <a:ea typeface="宋体" panose="02010600030101010101" pitchFamily="2" charset="-122"/>
                        </a:rPr>
                        <a:t>室内</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897890" indent="0" algn="l" eaLnBrk="0" fontAlgn="base">
                        <a:spcBef>
                          <a:spcPts val="400"/>
                        </a:spcBef>
                        <a:spcAft>
                          <a:spcPct val="0"/>
                        </a:spcAft>
                      </a:pPr>
                      <a:r>
                        <a:rPr lang="zh-CN" sz="1000">
                          <a:solidFill>
                            <a:srgbClr val="000000"/>
                          </a:solidFill>
                          <a:latin typeface="宋体" panose="02010600030101010101" pitchFamily="2" charset="-122"/>
                          <a:ea typeface="宋体" panose="02010600030101010101" pitchFamily="2" charset="-122"/>
                        </a:rPr>
                        <a:t>不应低于</a:t>
                      </a:r>
                      <a:r>
                        <a:rPr lang="en-US" altLang="zh-CN" sz="1000" b="1">
                          <a:solidFill>
                            <a:srgbClr val="000000"/>
                          </a:solidFill>
                          <a:latin typeface="宋体" panose="02010600030101010101" pitchFamily="2" charset="-122"/>
                          <a:ea typeface="宋体" panose="02010600030101010101" pitchFamily="2" charset="-122"/>
                        </a:rPr>
                        <a:t>25</a:t>
                      </a:r>
                      <a:r>
                        <a:rPr lang="zh-CN" altLang="en-US" sz="1000" b="1">
                          <a:solidFill>
                            <a:srgbClr val="000000"/>
                          </a:solidFill>
                          <a:latin typeface="宋体" panose="02010600030101010101" pitchFamily="2" charset="-122"/>
                          <a:ea typeface="宋体" panose="02010600030101010101" pitchFamily="2" charset="-122"/>
                        </a:rPr>
                        <a:t>年</a:t>
                      </a:r>
                      <a:endParaRPr lang="zh-CN" altLang="en-US"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3462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marL="242570" indent="0" algn="l" eaLnBrk="0" fontAlgn="base">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地下</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490855" indent="0" algn="l" eaLnBrk="0" fontAlgn="base">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不应低于建筑结构设计工作年限</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00660">
                <a:tc gridSpan="2">
                  <a:txBody>
                    <a:bodyPr/>
                    <a:p>
                      <a:pPr marL="548640" indent="0" algn="l" eaLnBrk="0" fontAlgn="base">
                        <a:spcBef>
                          <a:spcPts val="400"/>
                        </a:spcBef>
                        <a:spcAft>
                          <a:spcPct val="0"/>
                        </a:spcAft>
                      </a:pPr>
                      <a:r>
                        <a:rPr lang="zh-CN" sz="1000" b="1">
                          <a:solidFill>
                            <a:srgbClr val="000000"/>
                          </a:solidFill>
                          <a:latin typeface="宋体" panose="02010600030101010101" pitchFamily="2" charset="-122"/>
                          <a:ea typeface="宋体" panose="02010600030101010101" pitchFamily="2" charset="-122"/>
                        </a:rPr>
                        <a:t>外窗</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897890" indent="0" algn="l" eaLnBrk="0" fontAlgn="base">
                        <a:spcBef>
                          <a:spcPts val="400"/>
                        </a:spcBef>
                        <a:spcAft>
                          <a:spcPct val="0"/>
                        </a:spcAft>
                      </a:pPr>
                      <a:r>
                        <a:rPr lang="zh-CN" sz="1000">
                          <a:solidFill>
                            <a:srgbClr val="000000"/>
                          </a:solidFill>
                          <a:latin typeface="宋体" panose="02010600030101010101" pitchFamily="2" charset="-122"/>
                          <a:ea typeface="宋体" panose="02010600030101010101" pitchFamily="2" charset="-122"/>
                        </a:rPr>
                        <a:t>不应低于</a:t>
                      </a:r>
                      <a:r>
                        <a:rPr lang="en-US" altLang="zh-CN" sz="1000" b="1">
                          <a:solidFill>
                            <a:srgbClr val="000000"/>
                          </a:solidFill>
                          <a:latin typeface="宋体" panose="02010600030101010101" pitchFamily="2" charset="-122"/>
                          <a:ea typeface="宋体" panose="02010600030101010101" pitchFamily="2" charset="-122"/>
                        </a:rPr>
                        <a:t>25</a:t>
                      </a:r>
                      <a:r>
                        <a:rPr lang="zh-CN" altLang="en-US" sz="1000" b="1">
                          <a:solidFill>
                            <a:srgbClr val="000000"/>
                          </a:solidFill>
                          <a:latin typeface="宋体" panose="02010600030101010101" pitchFamily="2" charset="-122"/>
                          <a:ea typeface="宋体" panose="02010600030101010101" pitchFamily="2" charset="-122"/>
                        </a:rPr>
                        <a:t>年</a:t>
                      </a:r>
                      <a:endParaRPr lang="zh-CN" altLang="en-US"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9075">
                <a:tc gridSpan="2">
                  <a:txBody>
                    <a:bodyPr/>
                    <a:p>
                      <a:pPr marL="295275" indent="0" algn="l" eaLnBrk="0" fontAlgn="base">
                        <a:spcBef>
                          <a:spcPts val="400"/>
                        </a:spcBef>
                        <a:spcAft>
                          <a:spcPct val="0"/>
                        </a:spcAft>
                      </a:pPr>
                      <a:r>
                        <a:rPr lang="zh-CN" sz="1000" b="1">
                          <a:solidFill>
                            <a:srgbClr val="000000"/>
                          </a:solidFill>
                          <a:latin typeface="宋体" panose="02010600030101010101" pitchFamily="2" charset="-122"/>
                          <a:ea typeface="宋体" panose="02010600030101010101" pitchFamily="2" charset="-122"/>
                        </a:rPr>
                        <a:t>外墙外保温系统</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897890" indent="0" algn="l" eaLnBrk="0" fontAlgn="base">
                        <a:spcBef>
                          <a:spcPts val="400"/>
                        </a:spcBef>
                        <a:spcAft>
                          <a:spcPct val="0"/>
                        </a:spcAft>
                      </a:pPr>
                      <a:r>
                        <a:rPr lang="zh-CN" sz="1000">
                          <a:solidFill>
                            <a:srgbClr val="000000"/>
                          </a:solidFill>
                          <a:latin typeface="宋体" panose="02010600030101010101" pitchFamily="2" charset="-122"/>
                          <a:ea typeface="宋体" panose="02010600030101010101" pitchFamily="2" charset="-122"/>
                        </a:rPr>
                        <a:t>不应低于</a:t>
                      </a:r>
                      <a:r>
                        <a:rPr lang="en-US" altLang="zh-CN" sz="1000" b="1">
                          <a:solidFill>
                            <a:srgbClr val="000000"/>
                          </a:solidFill>
                          <a:latin typeface="宋体" panose="02010600030101010101" pitchFamily="2" charset="-122"/>
                          <a:ea typeface="宋体" panose="02010600030101010101" pitchFamily="2" charset="-122"/>
                        </a:rPr>
                        <a:t>25</a:t>
                      </a:r>
                      <a:r>
                        <a:rPr lang="zh-CN" altLang="en-US" sz="1000" b="1">
                          <a:solidFill>
                            <a:srgbClr val="000000"/>
                          </a:solidFill>
                          <a:latin typeface="宋体" panose="02010600030101010101" pitchFamily="2" charset="-122"/>
                          <a:ea typeface="宋体" panose="02010600030101010101" pitchFamily="2" charset="-122"/>
                        </a:rPr>
                        <a:t>年</a:t>
                      </a:r>
                      <a:endParaRPr lang="zh-CN" altLang="en-US"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87045" y="345440"/>
            <a:ext cx="5161280" cy="4824095"/>
          </a:xfrm>
          <a:prstGeom prst="rect">
            <a:avLst/>
          </a:prstGeom>
        </p:spPr>
        <p:txBody>
          <a:bodyPr wrap="square">
            <a:noAutofit/>
          </a:bodyPr>
          <a:p>
            <a:pPr indent="0" algn="ctr" fontAlgn="auto">
              <a:lnSpc>
                <a:spcPct val="150000"/>
              </a:lnSpc>
              <a:spcBef>
                <a:spcPct val="0"/>
              </a:spcBef>
              <a:spcAft>
                <a:spcPct val="0"/>
              </a:spcAft>
            </a:pPr>
            <a:r>
              <a:rPr lang="en-US" sz="1400" b="1" i="0">
                <a:latin typeface="微软雅黑" panose="020B0503020204020204" charset="-122"/>
                <a:ea typeface="微软雅黑" panose="020B0503020204020204" charset="-122"/>
                <a:cs typeface="微软雅黑" panose="020B0503020204020204" charset="-122"/>
              </a:rPr>
              <a:t>2 </a:t>
            </a:r>
            <a:r>
              <a:rPr lang="zh-CN" altLang="en-US" sz="1400" b="1" i="0">
                <a:latin typeface="微软雅黑" panose="020B0503020204020204" charset="-122"/>
                <a:ea typeface="微软雅黑" panose="020B0503020204020204" charset="-122"/>
                <a:cs typeface="微软雅黑" panose="020B0503020204020204" charset="-122"/>
              </a:rPr>
              <a:t>基</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本</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规</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定</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2.3  </a:t>
            </a:r>
            <a:r>
              <a:rPr lang="zh-CN" altLang="en-US" sz="1400" b="1" i="0">
                <a:latin typeface="微软雅黑" panose="020B0503020204020204" charset="-122"/>
                <a:ea typeface="微软雅黑" panose="020B0503020204020204" charset="-122"/>
                <a:cs typeface="微软雅黑" panose="020B0503020204020204" charset="-122"/>
              </a:rPr>
              <a:t>使</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用</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要</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求</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zh-CN" altLang="en-US" sz="1200">
                <a:latin typeface="微软雅黑" panose="020B0503020204020204" charset="-122"/>
                <a:ea typeface="微软雅黑" panose="020B0503020204020204" charset="-122"/>
                <a:cs typeface="微软雅黑" panose="020B0503020204020204" charset="-122"/>
                <a:sym typeface="+mn-ea"/>
              </a:rPr>
              <a:t>2.3.1 住宅项目配套建设的公共设施的使用功能</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不应擅自</a:t>
            </a:r>
            <a:r>
              <a:rPr lang="zh-CN" altLang="en-US" sz="1200">
                <a:latin typeface="微软雅黑" panose="020B0503020204020204" charset="-122"/>
                <a:ea typeface="微软雅黑" panose="020B0503020204020204" charset="-122"/>
                <a:cs typeface="微软雅黑" panose="020B0503020204020204" charset="-122"/>
                <a:sym typeface="+mn-ea"/>
              </a:rPr>
              <a:t>改变。</a:t>
            </a: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r>
              <a:rPr lang="zh-CN" altLang="en-US" sz="1200">
                <a:latin typeface="微软雅黑" panose="020B0503020204020204" charset="-122"/>
                <a:ea typeface="微软雅黑" panose="020B0503020204020204" charset="-122"/>
                <a:cs typeface="微软雅黑" panose="020B0503020204020204" charset="-122"/>
                <a:sym typeface="+mn-ea"/>
              </a:rPr>
              <a:t>2.3.2 住宅建筑的公共门厅、公共走廊、公共楼梯间、屋面等公共部位</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不应擅自</a:t>
            </a:r>
            <a:r>
              <a:rPr lang="zh-CN" altLang="en-US" sz="1200">
                <a:latin typeface="微软雅黑" panose="020B0503020204020204" charset="-122"/>
                <a:ea typeface="微软雅黑" panose="020B0503020204020204" charset="-122"/>
                <a:cs typeface="微软雅黑" panose="020B0503020204020204" charset="-122"/>
                <a:sym typeface="+mn-ea"/>
              </a:rPr>
              <a:t>拆改或占用。</a:t>
            </a: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r>
              <a:rPr lang="zh-CN" altLang="en-US" sz="1200">
                <a:latin typeface="微软雅黑" panose="020B0503020204020204" charset="-122"/>
                <a:ea typeface="微软雅黑" panose="020B0503020204020204" charset="-122"/>
                <a:cs typeface="微软雅黑" panose="020B0503020204020204" charset="-122"/>
                <a:sym typeface="+mn-ea"/>
              </a:rPr>
              <a:t>2.3.3 住宅建筑承重结构、主要使用功能和建筑外观</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不应擅自</a:t>
            </a:r>
            <a:r>
              <a:rPr lang="zh-CN" altLang="en-US" sz="1200">
                <a:latin typeface="微软雅黑" panose="020B0503020204020204" charset="-122"/>
                <a:ea typeface="微软雅黑" panose="020B0503020204020204" charset="-122"/>
                <a:cs typeface="微软雅黑" panose="020B0503020204020204" charset="-122"/>
                <a:sym typeface="+mn-ea"/>
              </a:rPr>
              <a:t>改动 。</a:t>
            </a: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r>
              <a:rPr lang="zh-CN" altLang="en-US" sz="1200">
                <a:latin typeface="微软雅黑" panose="020B0503020204020204" charset="-122"/>
                <a:ea typeface="微软雅黑" panose="020B0503020204020204" charset="-122"/>
                <a:cs typeface="微软雅黑" panose="020B0503020204020204" charset="-122"/>
                <a:sym typeface="+mn-ea"/>
              </a:rPr>
              <a:t>2.3.4  住宅建筑抗震构件、隔震沟、隔震缝、隔震减震装置及标识</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不应擅自</a:t>
            </a:r>
            <a:r>
              <a:rPr lang="zh-CN" altLang="en-US" sz="1200">
                <a:latin typeface="微软雅黑" panose="020B0503020204020204" charset="-122"/>
                <a:ea typeface="微软雅黑" panose="020B0503020204020204" charset="-122"/>
                <a:cs typeface="微软雅黑" panose="020B0503020204020204" charset="-122"/>
                <a:sym typeface="+mn-ea"/>
              </a:rPr>
              <a:t>变动、损坏或者拆除。</a:t>
            </a: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r>
              <a:rPr lang="zh-CN" altLang="en-US" sz="1200">
                <a:latin typeface="微软雅黑" panose="020B0503020204020204" charset="-122"/>
                <a:ea typeface="微软雅黑" panose="020B0503020204020204" charset="-122"/>
                <a:cs typeface="微软雅黑" panose="020B0503020204020204" charset="-122"/>
                <a:sym typeface="+mn-ea"/>
              </a:rPr>
              <a:t>2.3.5 住宅项目公共用途的给水排水、供暖、燃气、供电、通信等设施</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不应擅自</a:t>
            </a:r>
            <a:r>
              <a:rPr lang="zh-CN" altLang="en-US" sz="1200">
                <a:latin typeface="微软雅黑" panose="020B0503020204020204" charset="-122"/>
                <a:ea typeface="微软雅黑" panose="020B0503020204020204" charset="-122"/>
                <a:cs typeface="微软雅黑" panose="020B0503020204020204" charset="-122"/>
                <a:sym typeface="+mn-ea"/>
              </a:rPr>
              <a:t>拆改。</a:t>
            </a: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r>
              <a:rPr lang="zh-CN" altLang="en-US" sz="1200">
                <a:latin typeface="微软雅黑" panose="020B0503020204020204" charset="-122"/>
                <a:ea typeface="微软雅黑" panose="020B0503020204020204" charset="-122"/>
                <a:cs typeface="微软雅黑" panose="020B0503020204020204" charset="-122"/>
                <a:sym typeface="+mn-ea"/>
              </a:rPr>
              <a:t>2.3.6 住宅项目的公共空间和场地、公共设备和设施应定期进行维护、检修和管理，并应保证</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公共设备和设施</a:t>
            </a:r>
            <a:r>
              <a:rPr lang="zh-CN" altLang="en-US" sz="1200">
                <a:latin typeface="微软雅黑" panose="020B0503020204020204" charset="-122"/>
                <a:ea typeface="微软雅黑" panose="020B0503020204020204" charset="-122"/>
                <a:cs typeface="微软雅黑" panose="020B0503020204020204" charset="-122"/>
                <a:sym typeface="+mn-ea"/>
              </a:rPr>
              <a:t>正常运行。</a:t>
            </a: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r>
              <a:rPr lang="zh-CN" altLang="en-US" sz="1200">
                <a:latin typeface="微软雅黑" panose="020B0503020204020204" charset="-122"/>
                <a:ea typeface="微软雅黑" panose="020B0503020204020204" charset="-122"/>
                <a:cs typeface="微软雅黑" panose="020B0503020204020204" charset="-122"/>
                <a:sym typeface="+mn-ea"/>
              </a:rPr>
              <a:t>2.3.7     住宅项目</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消防设施</a:t>
            </a:r>
            <a:r>
              <a:rPr lang="zh-CN" altLang="en-US" sz="1200">
                <a:latin typeface="微软雅黑" panose="020B0503020204020204" charset="-122"/>
                <a:ea typeface="微软雅黑" panose="020B0503020204020204" charset="-122"/>
                <a:cs typeface="微软雅黑" panose="020B0503020204020204" charset="-122"/>
                <a:sym typeface="+mn-ea"/>
              </a:rPr>
              <a:t>应保持完好有效，疏散通道、消防车通道应保持畅通。</a:t>
            </a: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r>
              <a:rPr lang="zh-CN" altLang="en-US" sz="1200">
                <a:latin typeface="微软雅黑" panose="020B0503020204020204" charset="-122"/>
                <a:ea typeface="微软雅黑" panose="020B0503020204020204" charset="-122"/>
                <a:cs typeface="微软雅黑" panose="020B0503020204020204" charset="-122"/>
                <a:sym typeface="+mn-ea"/>
              </a:rPr>
              <a:t>2.3.8     住宅建筑楼面或屋面上不应堆放影响</a:t>
            </a:r>
            <a:r>
              <a:rPr lang="zh-CN" altLang="en-US" sz="1200">
                <a:solidFill>
                  <a:srgbClr val="FF0000"/>
                </a:solidFill>
                <a:latin typeface="微软雅黑" panose="020B0503020204020204" charset="-122"/>
                <a:ea typeface="微软雅黑" panose="020B0503020204020204" charset="-122"/>
                <a:cs typeface="微软雅黑" panose="020B0503020204020204" charset="-122"/>
                <a:sym typeface="+mn-ea"/>
              </a:rPr>
              <a:t>结构安全</a:t>
            </a:r>
            <a:r>
              <a:rPr lang="zh-CN" altLang="en-US" sz="1200">
                <a:latin typeface="微软雅黑" panose="020B0503020204020204" charset="-122"/>
                <a:ea typeface="微软雅黑" panose="020B0503020204020204" charset="-122"/>
                <a:cs typeface="微软雅黑" panose="020B0503020204020204" charset="-122"/>
                <a:sym typeface="+mn-ea"/>
              </a:rPr>
              <a:t>的重物。</a:t>
            </a: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ct val="0"/>
              </a:spcBef>
              <a:spcAft>
                <a:spcPct val="0"/>
              </a:spcAft>
            </a:pP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87045" y="345440"/>
            <a:ext cx="5161280" cy="5114925"/>
          </a:xfrm>
          <a:prstGeom prst="rect">
            <a:avLst/>
          </a:prstGeom>
        </p:spPr>
        <p:txBody>
          <a:bodyPr wrap="square">
            <a:noAutofit/>
          </a:bodyPr>
          <a:p>
            <a:pPr indent="0" algn="ctr" fontAlgn="auto">
              <a:lnSpc>
                <a:spcPct val="150000"/>
              </a:lnSpc>
              <a:spcBef>
                <a:spcPct val="0"/>
              </a:spcBef>
              <a:spcAft>
                <a:spcPct val="0"/>
              </a:spcAft>
            </a:pPr>
            <a:r>
              <a:rPr lang="en-US" sz="1400" b="1" i="0">
                <a:latin typeface="微软雅黑" panose="020B0503020204020204" charset="-122"/>
                <a:ea typeface="微软雅黑" panose="020B0503020204020204" charset="-122"/>
                <a:cs typeface="微软雅黑" panose="020B0503020204020204" charset="-122"/>
              </a:rPr>
              <a:t>3  </a:t>
            </a:r>
            <a:r>
              <a:rPr lang="zh-CN" altLang="en-US" sz="1400" b="1" i="0">
                <a:latin typeface="微软雅黑" panose="020B0503020204020204" charset="-122"/>
                <a:ea typeface="微软雅黑" panose="020B0503020204020204" charset="-122"/>
                <a:cs typeface="微软雅黑" panose="020B0503020204020204" charset="-122"/>
              </a:rPr>
              <a:t>居</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住</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环</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境</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3.1  </a:t>
            </a:r>
            <a:r>
              <a:rPr lang="zh-CN" sz="1400" b="1" i="0">
                <a:latin typeface="微软雅黑" panose="020B0503020204020204" charset="-122"/>
                <a:ea typeface="微软雅黑" panose="020B0503020204020204" charset="-122"/>
                <a:cs typeface="微软雅黑" panose="020B0503020204020204" charset="-122"/>
              </a:rPr>
              <a:t>空间环境</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3.1.1  </a:t>
            </a:r>
            <a:r>
              <a:rPr lang="zh-CN" altLang="en-US" sz="1200">
                <a:latin typeface="微软雅黑" panose="020B0503020204020204" charset="-122"/>
                <a:ea typeface="微软雅黑" panose="020B0503020204020204" charset="-122"/>
                <a:cs typeface="微软雅黑" panose="020B0503020204020204" charset="-122"/>
                <a:sym typeface="+mn-ea"/>
              </a:rPr>
              <a:t>住宅项目应为居民提供宜居的居住生活环境，其居住街坊的空间环境控制指标应符合表</a:t>
            </a:r>
            <a:r>
              <a:rPr lang="en-US" altLang="zh-CN" sz="1200">
                <a:latin typeface="微软雅黑" panose="020B0503020204020204" charset="-122"/>
                <a:ea typeface="微软雅黑" panose="020B0503020204020204" charset="-122"/>
                <a:cs typeface="微软雅黑" panose="020B0503020204020204" charset="-122"/>
                <a:sym typeface="+mn-ea"/>
              </a:rPr>
              <a:t>3.1.1-1</a:t>
            </a:r>
            <a:r>
              <a:rPr lang="zh-CN" altLang="en-US" sz="1200">
                <a:latin typeface="微软雅黑" panose="020B0503020204020204" charset="-122"/>
                <a:ea typeface="微软雅黑" panose="020B0503020204020204" charset="-122"/>
                <a:cs typeface="微软雅黑" panose="020B0503020204020204" charset="-122"/>
                <a:sym typeface="+mn-ea"/>
              </a:rPr>
              <a:t>的规定。当住宅建筑采</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用低层或多层高密度布局方式时，其居住街坊的空间环境控制指</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标应符合表</a:t>
            </a:r>
            <a:r>
              <a:rPr lang="en-US" altLang="zh-CN" sz="1200">
                <a:latin typeface="微软雅黑" panose="020B0503020204020204" charset="-122"/>
                <a:ea typeface="微软雅黑" panose="020B0503020204020204" charset="-122"/>
                <a:cs typeface="微软雅黑" panose="020B0503020204020204" charset="-122"/>
                <a:sym typeface="+mn-ea"/>
              </a:rPr>
              <a:t>3.1.1-2</a:t>
            </a:r>
            <a:r>
              <a:rPr lang="zh-CN" altLang="en-US" sz="1200">
                <a:latin typeface="微软雅黑" panose="020B0503020204020204" charset="-122"/>
                <a:ea typeface="微软雅黑" panose="020B0503020204020204" charset="-122"/>
                <a:cs typeface="微软雅黑" panose="020B0503020204020204" charset="-122"/>
                <a:sym typeface="+mn-ea"/>
              </a:rPr>
              <a:t>的规定。</a:t>
            </a: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spcBef>
                <a:spcPct val="0"/>
              </a:spcBef>
              <a:spcAft>
                <a:spcPct val="0"/>
              </a:spcAft>
            </a:pPr>
            <a:r>
              <a:rPr lang="zh-CN" altLang="en-US" sz="1200">
                <a:latin typeface="微软雅黑" panose="020B0503020204020204" charset="-122"/>
                <a:ea typeface="微软雅黑" panose="020B0503020204020204" charset="-122"/>
                <a:cs typeface="微软雅黑" panose="020B0503020204020204" charset="-122"/>
                <a:sym typeface="+mn-ea"/>
              </a:rPr>
              <a:t>表</a:t>
            </a:r>
            <a:r>
              <a:rPr lang="en-US" altLang="zh-CN" sz="1200">
                <a:latin typeface="微软雅黑" panose="020B0503020204020204" charset="-122"/>
                <a:ea typeface="微软雅黑" panose="020B0503020204020204" charset="-122"/>
                <a:cs typeface="微软雅黑" panose="020B0503020204020204" charset="-122"/>
                <a:sym typeface="+mn-ea"/>
              </a:rPr>
              <a:t>3.1.1-1 </a:t>
            </a:r>
            <a:r>
              <a:rPr lang="zh-CN" altLang="en-US" sz="1200">
                <a:latin typeface="微软雅黑" panose="020B0503020204020204" charset="-122"/>
                <a:ea typeface="微软雅黑" panose="020B0503020204020204" charset="-122"/>
                <a:cs typeface="微软雅黑" panose="020B0503020204020204" charset="-122"/>
                <a:sym typeface="+mn-ea"/>
              </a:rPr>
              <a:t>居住街坊的空间环境控制指标</a:t>
            </a: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ct val="0"/>
              </a:spcBef>
              <a:spcAft>
                <a:spcPct val="0"/>
              </a:spcAft>
            </a:pP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2" name="表格 1"/>
          <p:cNvGraphicFramePr/>
          <p:nvPr>
            <p:custDataLst>
              <p:tags r:id="rId1"/>
            </p:custDataLst>
          </p:nvPr>
        </p:nvGraphicFramePr>
        <p:xfrm>
          <a:off x="680085" y="2241550"/>
          <a:ext cx="4668520" cy="3272790"/>
        </p:xfrm>
        <a:graphic>
          <a:graphicData uri="http://schemas.openxmlformats.org/drawingml/2006/table">
            <a:tbl>
              <a:tblPr/>
              <a:tblGrid>
                <a:gridCol w="591820"/>
                <a:gridCol w="1229360"/>
                <a:gridCol w="671830"/>
                <a:gridCol w="598170"/>
                <a:gridCol w="633095"/>
                <a:gridCol w="944245"/>
              </a:tblGrid>
              <a:tr h="389890">
                <a:tc>
                  <a:txBody>
                    <a:bodyPr/>
                    <a:p>
                      <a:pPr marL="71755" indent="0" algn="ctr">
                        <a:lnSpc>
                          <a:spcPct val="101000"/>
                        </a:lnSpc>
                        <a:spcBef>
                          <a:spcPct val="0"/>
                        </a:spcBef>
                        <a:spcAft>
                          <a:spcPct val="0"/>
                        </a:spcAft>
                      </a:pPr>
                      <a:r>
                        <a:rPr lang="zh-CN" sz="1000">
                          <a:solidFill>
                            <a:srgbClr val="000000"/>
                          </a:solidFill>
                          <a:latin typeface="宋体" panose="02010600030101010101" pitchFamily="2" charset="-122"/>
                          <a:ea typeface="宋体" panose="02010600030101010101" pitchFamily="2" charset="-122"/>
                        </a:rPr>
                        <a:t>建筑气候区划</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1755" indent="0" algn="ctr" eaLnBrk="0" fontAlgn="base">
                        <a:lnSpc>
                          <a:spcPct val="102000"/>
                        </a:lnSpc>
                        <a:spcBef>
                          <a:spcPct val="0"/>
                        </a:spcBef>
                        <a:spcAft>
                          <a:spcPct val="0"/>
                        </a:spcAft>
                      </a:pPr>
                      <a:r>
                        <a:rPr lang="zh-CN" sz="1000">
                          <a:solidFill>
                            <a:srgbClr val="000000"/>
                          </a:solidFill>
                          <a:latin typeface="宋体" panose="02010600030101010101" pitchFamily="2" charset="-122"/>
                          <a:ea typeface="宋体" panose="02010600030101010101" pitchFamily="2" charset="-122"/>
                        </a:rPr>
                        <a:t>住宅建筑</a:t>
                      </a:r>
                      <a:endParaRPr lang="zh-CN" sz="1000">
                        <a:solidFill>
                          <a:srgbClr val="000000"/>
                        </a:solidFill>
                        <a:latin typeface="宋体" panose="02010600030101010101" pitchFamily="2" charset="-122"/>
                        <a:ea typeface="宋体" panose="02010600030101010101" pitchFamily="2" charset="-122"/>
                      </a:endParaRPr>
                    </a:p>
                    <a:p>
                      <a:pPr marL="71755" indent="0" algn="ctr" eaLnBrk="0" fontAlgn="base">
                        <a:lnSpc>
                          <a:spcPct val="102000"/>
                        </a:lnSpc>
                        <a:spcBef>
                          <a:spcPct val="0"/>
                        </a:spcBef>
                        <a:spcAft>
                          <a:spcPct val="0"/>
                        </a:spcAft>
                      </a:pPr>
                      <a:r>
                        <a:rPr lang="zh-CN" sz="1000">
                          <a:solidFill>
                            <a:srgbClr val="000000"/>
                          </a:solidFill>
                          <a:latin typeface="宋体" panose="02010600030101010101" pitchFamily="2" charset="-122"/>
                          <a:ea typeface="宋体" panose="02010600030101010101" pitchFamily="2" charset="-122"/>
                        </a:rPr>
                        <a:t>平均层数类别</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71755" indent="0" algn="ctr" eaLnBrk="0" fontAlgn="base">
                        <a:lnSpc>
                          <a:spcPct val="102000"/>
                        </a:lnSpc>
                        <a:spcBef>
                          <a:spcPct val="0"/>
                        </a:spcBef>
                        <a:spcAft>
                          <a:spcPct val="0"/>
                        </a:spcAft>
                      </a:pPr>
                      <a:r>
                        <a:rPr lang="zh-CN" sz="1000">
                          <a:solidFill>
                            <a:srgbClr val="000000"/>
                          </a:solidFill>
                          <a:latin typeface="宋体" panose="02010600030101010101" pitchFamily="2" charset="-122"/>
                          <a:ea typeface="宋体" panose="02010600030101010101" pitchFamily="2" charset="-122"/>
                        </a:rPr>
                        <a:t>住宅用地容积率</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34290" indent="0" algn="l" eaLnBrk="0" fontAlgn="base">
                        <a:lnSpc>
                          <a:spcPct val="101000"/>
                        </a:lnSpc>
                        <a:spcBef>
                          <a:spcPts val="800"/>
                        </a:spcBef>
                        <a:spcAft>
                          <a:spcPct val="0"/>
                        </a:spcAft>
                      </a:pPr>
                      <a:r>
                        <a:rPr lang="zh-CN" sz="1000">
                          <a:solidFill>
                            <a:srgbClr val="000000"/>
                          </a:solidFill>
                          <a:latin typeface="宋体" panose="02010600030101010101" pitchFamily="2" charset="-122"/>
                          <a:ea typeface="宋体" panose="02010600030101010101" pitchFamily="2" charset="-122"/>
                        </a:rPr>
                        <a:t>建筑密度最大值</a:t>
                      </a:r>
                      <a:r>
                        <a:rPr lang="en-US" altLang="zh-CN" sz="1000">
                          <a:solidFill>
                            <a:srgbClr val="000000"/>
                          </a:solidFill>
                          <a:latin typeface="宋体" panose="02010600030101010101" pitchFamily="2" charset="-122"/>
                          <a:ea typeface="宋体" panose="02010600030101010101" pitchFamily="2" charset="-122"/>
                        </a:rPr>
                        <a:t>(%)</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86995" indent="0" algn="l" eaLnBrk="0" fontAlgn="base">
                        <a:lnSpc>
                          <a:spcPct val="101000"/>
                        </a:lnSpc>
                        <a:spcBef>
                          <a:spcPts val="800"/>
                        </a:spcBef>
                        <a:spcAft>
                          <a:spcPct val="0"/>
                        </a:spcAft>
                      </a:pPr>
                      <a:r>
                        <a:rPr lang="zh-CN" sz="1000">
                          <a:solidFill>
                            <a:srgbClr val="000000"/>
                          </a:solidFill>
                          <a:latin typeface="宋体" panose="02010600030101010101" pitchFamily="2" charset="-122"/>
                          <a:ea typeface="宋体" panose="02010600030101010101" pitchFamily="2" charset="-122"/>
                        </a:rPr>
                        <a:t>绿地率最小值</a:t>
                      </a:r>
                      <a:r>
                        <a:rPr lang="en-US" altLang="zh-CN" sz="1000">
                          <a:solidFill>
                            <a:srgbClr val="000000"/>
                          </a:solidFill>
                          <a:latin typeface="宋体" panose="02010600030101010101" pitchFamily="2" charset="-122"/>
                          <a:ea typeface="宋体" panose="02010600030101010101" pitchFamily="2" charset="-122"/>
                        </a:rPr>
                        <a:t>(%)</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81280" indent="0" algn="l" eaLnBrk="0" fontAlgn="base">
                        <a:lnSpc>
                          <a:spcPct val="101000"/>
                        </a:lnSpc>
                        <a:spcBef>
                          <a:spcPts val="100"/>
                        </a:spcBef>
                        <a:spcAft>
                          <a:spcPct val="0"/>
                        </a:spcAft>
                      </a:pPr>
                      <a:r>
                        <a:rPr lang="zh-CN" sz="1000">
                          <a:solidFill>
                            <a:srgbClr val="000000"/>
                          </a:solidFill>
                          <a:latin typeface="宋体" panose="02010600030101010101" pitchFamily="2" charset="-122"/>
                          <a:ea typeface="宋体" panose="02010600030101010101" pitchFamily="2" charset="-122"/>
                        </a:rPr>
                        <a:t>住宅建筑高度控制最大值</a:t>
                      </a:r>
                      <a:r>
                        <a:rPr lang="en-US" altLang="zh-CN" sz="1000">
                          <a:solidFill>
                            <a:srgbClr val="000000"/>
                          </a:solidFill>
                          <a:latin typeface="宋体" panose="02010600030101010101" pitchFamily="2" charset="-122"/>
                          <a:ea typeface="宋体" panose="02010600030101010101" pitchFamily="2" charset="-122"/>
                        </a:rPr>
                        <a:t>(m)</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54305">
                <a:tc rowSpan="5">
                  <a:txBody>
                    <a:bodyPr/>
                    <a:p>
                      <a:pPr marL="71755" indent="0" algn="l" eaLnBrk="0" fontAlgn="base">
                        <a:lnSpc>
                          <a:spcPct val="138000"/>
                        </a:lnSpc>
                        <a:spcBef>
                          <a:spcPct val="0"/>
                        </a:spcBef>
                        <a:spcAft>
                          <a:spcPct val="0"/>
                        </a:spcAft>
                      </a:pPr>
                      <a:r>
                        <a:rPr lang="en-US" altLang="zh-CN" sz="1000">
                          <a:solidFill>
                            <a:srgbClr val="000000"/>
                          </a:solidFill>
                          <a:latin typeface="Arial" panose="020B0604020202020204"/>
                          <a:ea typeface="Arial" panose="020B0604020202020204"/>
                        </a:rPr>
                        <a:t> </a:t>
                      </a:r>
                      <a:endParaRPr lang="en-US" altLang="zh-CN" sz="1000">
                        <a:solidFill>
                          <a:srgbClr val="000000"/>
                        </a:solidFill>
                        <a:latin typeface="Arial" panose="020B0604020202020204"/>
                        <a:ea typeface="Arial" panose="020B0604020202020204"/>
                      </a:endParaRPr>
                    </a:p>
                    <a:p>
                      <a:pPr marL="71755" indent="0" algn="l" eaLnBrk="0" fontAlgn="base">
                        <a:lnSpc>
                          <a:spcPct val="138000"/>
                        </a:lnSpc>
                        <a:spcBef>
                          <a:spcPct val="0"/>
                        </a:spcBef>
                        <a:spcAft>
                          <a:spcPct val="0"/>
                        </a:spcAft>
                      </a:pPr>
                      <a:r>
                        <a:rPr lang="en-US" altLang="zh-CN" sz="1000">
                          <a:solidFill>
                            <a:srgbClr val="000000"/>
                          </a:solidFill>
                          <a:latin typeface="Arial" panose="020B0604020202020204"/>
                          <a:ea typeface="Arial" panose="020B0604020202020204"/>
                        </a:rPr>
                        <a:t> </a:t>
                      </a:r>
                      <a:endParaRPr lang="en-US" altLang="zh-CN" sz="1000">
                        <a:solidFill>
                          <a:srgbClr val="000000"/>
                        </a:solidFill>
                        <a:latin typeface="Arial" panose="020B0604020202020204"/>
                        <a:ea typeface="Arial" panose="020B0604020202020204"/>
                      </a:endParaRPr>
                    </a:p>
                    <a:p>
                      <a:pPr marL="85725" indent="0" algn="l" eaLnBrk="0" fontAlgn="base">
                        <a:lnSpc>
                          <a:spcPct val="101000"/>
                        </a:lnSpc>
                        <a:spcBef>
                          <a:spcPts val="200"/>
                        </a:spcBef>
                        <a:spcAft>
                          <a:spcPct val="0"/>
                        </a:spcAft>
                      </a:pPr>
                      <a:r>
                        <a:rPr lang="en-US" altLang="zh-CN" sz="1000">
                          <a:solidFill>
                            <a:srgbClr val="000000"/>
                          </a:solidFill>
                          <a:latin typeface="宋体" panose="02010600030101010101" pitchFamily="2" charset="-122"/>
                          <a:ea typeface="宋体" panose="02010600030101010101" pitchFamily="2" charset="-122"/>
                        </a:rPr>
                        <a:t>I</a:t>
                      </a:r>
                      <a:r>
                        <a:rPr lang="zh-CN" altLang="en-US" sz="1000">
                          <a:solidFill>
                            <a:srgbClr val="000000"/>
                          </a:solidFill>
                          <a:latin typeface="宋体" panose="02010600030101010101" pitchFamily="2" charset="-122"/>
                          <a:ea typeface="宋体" panose="02010600030101010101" pitchFamily="2" charset="-122"/>
                        </a:rPr>
                        <a:t>、</a:t>
                      </a:r>
                      <a:r>
                        <a:rPr lang="en-US" altLang="zh-CN" sz="1000">
                          <a:solidFill>
                            <a:srgbClr val="000000"/>
                          </a:solidFill>
                          <a:latin typeface="宋体" panose="02010600030101010101" pitchFamily="2" charset="-122"/>
                          <a:ea typeface="宋体" panose="02010600030101010101" pitchFamily="2" charset="-122"/>
                        </a:rPr>
                        <a:t>VⅡ</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a:noFill/>
                    </a:lnB>
                    <a:noFill/>
                  </a:tcPr>
                </a:tc>
                <a:tc>
                  <a:txBody>
                    <a:bodyPr/>
                    <a:p>
                      <a:pPr marL="254635" indent="0" algn="l" eaLnBrk="0" fontAlgn="base">
                        <a:lnSpc>
                          <a:spcPct val="101000"/>
                        </a:lnSpc>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低层</a:t>
                      </a:r>
                      <a:r>
                        <a:rPr lang="en-US" altLang="zh-CN" sz="1000">
                          <a:solidFill>
                            <a:srgbClr val="000000"/>
                          </a:solidFill>
                          <a:latin typeface="宋体" panose="02010600030101010101" pitchFamily="2" charset="-122"/>
                          <a:ea typeface="宋体" panose="02010600030101010101" pitchFamily="2" charset="-122"/>
                        </a:rPr>
                        <a:t>(1~3</a:t>
                      </a:r>
                      <a:r>
                        <a:rPr lang="zh-CN" altLang="en-US" sz="1000">
                          <a:solidFill>
                            <a:srgbClr val="000000"/>
                          </a:solidFill>
                          <a:latin typeface="宋体" panose="02010600030101010101" pitchFamily="2" charset="-122"/>
                          <a:ea typeface="宋体" panose="02010600030101010101" pitchFamily="2" charset="-122"/>
                        </a:rPr>
                        <a:t>层</a:t>
                      </a:r>
                      <a:r>
                        <a:rPr lang="en-US" altLang="zh-CN" sz="1000">
                          <a:solidFill>
                            <a:srgbClr val="000000"/>
                          </a:solidFill>
                          <a:latin typeface="宋体" panose="02010600030101010101" pitchFamily="2" charset="-122"/>
                          <a:ea typeface="宋体" panose="02010600030101010101" pitchFamily="2" charset="-122"/>
                        </a:rPr>
                        <a:t>)</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6129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1.0</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367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35</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494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30</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003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18</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8478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171450" indent="0" algn="l" eaLnBrk="0" fontAlgn="base">
                        <a:lnSpc>
                          <a:spcPct val="101000"/>
                        </a:lnSpc>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多层</a:t>
                      </a:r>
                      <a:r>
                        <a:rPr lang="en-US" altLang="zh-CN" sz="1000">
                          <a:solidFill>
                            <a:srgbClr val="000000"/>
                          </a:solidFill>
                          <a:latin typeface="宋体" panose="02010600030101010101" pitchFamily="2" charset="-122"/>
                          <a:ea typeface="宋体" panose="02010600030101010101" pitchFamily="2" charset="-122"/>
                        </a:rPr>
                        <a:t>I</a:t>
                      </a:r>
                      <a:r>
                        <a:rPr lang="zh-CN" altLang="en-US" sz="1000">
                          <a:solidFill>
                            <a:srgbClr val="000000"/>
                          </a:solidFill>
                          <a:latin typeface="宋体" panose="02010600030101010101" pitchFamily="2" charset="-122"/>
                          <a:ea typeface="宋体" panose="02010600030101010101" pitchFamily="2" charset="-122"/>
                        </a:rPr>
                        <a:t>类</a:t>
                      </a:r>
                      <a:r>
                        <a:rPr lang="en-US" altLang="zh-CN" sz="1000">
                          <a:solidFill>
                            <a:srgbClr val="000000"/>
                          </a:solidFill>
                          <a:latin typeface="宋体" panose="02010600030101010101" pitchFamily="2" charset="-122"/>
                          <a:ea typeface="宋体" panose="02010600030101010101" pitchFamily="2" charset="-122"/>
                        </a:rPr>
                        <a:t>(4~6</a:t>
                      </a:r>
                      <a:r>
                        <a:rPr lang="zh-CN" altLang="en-US" sz="1000">
                          <a:solidFill>
                            <a:srgbClr val="000000"/>
                          </a:solidFill>
                          <a:latin typeface="宋体" panose="02010600030101010101" pitchFamily="2" charset="-122"/>
                          <a:ea typeface="宋体" panose="02010600030101010101" pitchFamily="2" charset="-122"/>
                        </a:rPr>
                        <a:t>层</a:t>
                      </a:r>
                      <a:r>
                        <a:rPr lang="en-US" altLang="zh-CN" sz="1000">
                          <a:solidFill>
                            <a:srgbClr val="000000"/>
                          </a:solidFill>
                          <a:latin typeface="宋体" panose="02010600030101010101" pitchFamily="2" charset="-122"/>
                          <a:ea typeface="宋体" panose="02010600030101010101" pitchFamily="2" charset="-122"/>
                        </a:rPr>
                        <a:t>)</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334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1.1~1.4</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367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28</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494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30</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003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27</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752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146685" indent="0" algn="l" eaLnBrk="0" fontAlgn="base">
                        <a:lnSpc>
                          <a:spcPct val="101000"/>
                        </a:lnSpc>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多层</a:t>
                      </a:r>
                      <a:r>
                        <a:rPr lang="en-US" altLang="zh-CN" sz="1000">
                          <a:solidFill>
                            <a:srgbClr val="000000"/>
                          </a:solidFill>
                          <a:latin typeface="宋体" panose="02010600030101010101" pitchFamily="2" charset="-122"/>
                          <a:ea typeface="宋体" panose="02010600030101010101" pitchFamily="2" charset="-122"/>
                        </a:rPr>
                        <a:t>Ⅱ</a:t>
                      </a:r>
                      <a:r>
                        <a:rPr lang="zh-CN" altLang="en-US" sz="1000">
                          <a:solidFill>
                            <a:srgbClr val="000000"/>
                          </a:solidFill>
                          <a:latin typeface="宋体" panose="02010600030101010101" pitchFamily="2" charset="-122"/>
                          <a:ea typeface="宋体" panose="02010600030101010101" pitchFamily="2" charset="-122"/>
                        </a:rPr>
                        <a:t>类</a:t>
                      </a:r>
                      <a:r>
                        <a:rPr lang="en-US" altLang="zh-CN" sz="1000">
                          <a:solidFill>
                            <a:srgbClr val="000000"/>
                          </a:solidFill>
                          <a:latin typeface="宋体" panose="02010600030101010101" pitchFamily="2" charset="-122"/>
                          <a:ea typeface="宋体" panose="02010600030101010101" pitchFamily="2" charset="-122"/>
                        </a:rPr>
                        <a:t>(7~9</a:t>
                      </a:r>
                      <a:r>
                        <a:rPr lang="zh-CN" altLang="en-US" sz="1000">
                          <a:solidFill>
                            <a:srgbClr val="000000"/>
                          </a:solidFill>
                          <a:latin typeface="宋体" panose="02010600030101010101" pitchFamily="2" charset="-122"/>
                          <a:ea typeface="宋体" panose="02010600030101010101" pitchFamily="2" charset="-122"/>
                        </a:rPr>
                        <a:t>层</a:t>
                      </a:r>
                      <a:r>
                        <a:rPr lang="en-US" altLang="zh-CN" sz="1000">
                          <a:solidFill>
                            <a:srgbClr val="000000"/>
                          </a:solidFill>
                          <a:latin typeface="宋体" panose="02010600030101010101" pitchFamily="2" charset="-122"/>
                          <a:ea typeface="宋体" panose="02010600030101010101" pitchFamily="2" charset="-122"/>
                        </a:rPr>
                        <a:t>)</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334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1.5~1.7</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367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25</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494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30</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003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36</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6573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89535" indent="0" algn="l" eaLnBrk="0" fontAlgn="base">
                        <a:lnSpc>
                          <a:spcPct val="101000"/>
                        </a:lnSpc>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高层</a:t>
                      </a:r>
                      <a:r>
                        <a:rPr lang="en-US" altLang="zh-CN" sz="1000">
                          <a:solidFill>
                            <a:srgbClr val="000000"/>
                          </a:solidFill>
                          <a:latin typeface="宋体" panose="02010600030101010101" pitchFamily="2" charset="-122"/>
                          <a:ea typeface="宋体" panose="02010600030101010101" pitchFamily="2" charset="-122"/>
                        </a:rPr>
                        <a:t>I</a:t>
                      </a:r>
                      <a:r>
                        <a:rPr lang="zh-CN" altLang="en-US" sz="1000">
                          <a:solidFill>
                            <a:srgbClr val="000000"/>
                          </a:solidFill>
                          <a:latin typeface="宋体" panose="02010600030101010101" pitchFamily="2" charset="-122"/>
                          <a:ea typeface="宋体" panose="02010600030101010101" pitchFamily="2" charset="-122"/>
                        </a:rPr>
                        <a:t>类</a:t>
                      </a:r>
                      <a:r>
                        <a:rPr lang="en-US" altLang="zh-CN" sz="1000">
                          <a:solidFill>
                            <a:srgbClr val="000000"/>
                          </a:solidFill>
                          <a:latin typeface="宋体" panose="02010600030101010101" pitchFamily="2" charset="-122"/>
                          <a:ea typeface="宋体" panose="02010600030101010101" pitchFamily="2" charset="-122"/>
                        </a:rPr>
                        <a:t>(10</a:t>
                      </a:r>
                      <a:r>
                        <a:rPr lang="zh-CN" altLang="en-US" sz="1000">
                          <a:solidFill>
                            <a:srgbClr val="000000"/>
                          </a:solidFill>
                          <a:latin typeface="宋体" panose="02010600030101010101" pitchFamily="2" charset="-122"/>
                          <a:ea typeface="宋体" panose="02010600030101010101" pitchFamily="2" charset="-122"/>
                        </a:rPr>
                        <a:t>～</a:t>
                      </a:r>
                      <a:r>
                        <a:rPr lang="en-US" altLang="zh-CN" sz="1000">
                          <a:solidFill>
                            <a:srgbClr val="000000"/>
                          </a:solidFill>
                          <a:latin typeface="宋体" panose="02010600030101010101" pitchFamily="2" charset="-122"/>
                          <a:ea typeface="宋体" panose="02010600030101010101" pitchFamily="2" charset="-122"/>
                        </a:rPr>
                        <a:t>17</a:t>
                      </a:r>
                      <a:r>
                        <a:rPr lang="zh-CN" altLang="en-US" sz="1000">
                          <a:solidFill>
                            <a:srgbClr val="000000"/>
                          </a:solidFill>
                          <a:latin typeface="宋体" panose="02010600030101010101" pitchFamily="2" charset="-122"/>
                          <a:ea typeface="宋体" panose="02010600030101010101" pitchFamily="2" charset="-122"/>
                        </a:rPr>
                        <a:t>层</a:t>
                      </a:r>
                      <a:r>
                        <a:rPr lang="en-US" altLang="zh-CN" sz="1000">
                          <a:solidFill>
                            <a:srgbClr val="000000"/>
                          </a:solidFill>
                          <a:latin typeface="宋体" panose="02010600030101010101" pitchFamily="2" charset="-122"/>
                          <a:ea typeface="宋体" panose="02010600030101010101" pitchFamily="2" charset="-122"/>
                        </a:rPr>
                        <a:t>)</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794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1.8</a:t>
                      </a:r>
                      <a:r>
                        <a:rPr lang="zh-CN" altLang="en-US" sz="1000">
                          <a:solidFill>
                            <a:srgbClr val="000000"/>
                          </a:solidFill>
                          <a:latin typeface="宋体" panose="02010600030101010101" pitchFamily="2" charset="-122"/>
                          <a:ea typeface="宋体" panose="02010600030101010101" pitchFamily="2" charset="-122"/>
                        </a:rPr>
                        <a:t>～</a:t>
                      </a:r>
                      <a:r>
                        <a:rPr lang="en-US" altLang="zh-CN" sz="1000">
                          <a:solidFill>
                            <a:srgbClr val="000000"/>
                          </a:solidFill>
                          <a:latin typeface="宋体" panose="02010600030101010101" pitchFamily="2" charset="-122"/>
                          <a:ea typeface="宋体" panose="02010600030101010101" pitchFamily="2" charset="-122"/>
                        </a:rPr>
                        <a:t>2.4</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19367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20</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494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35</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003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54</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0383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a:noFill/>
                    </a:lnB>
                  </a:tcPr>
                </a:tc>
                <a:tc>
                  <a:txBody>
                    <a:bodyPr/>
                    <a:p>
                      <a:pPr marL="63500" indent="0" algn="l" eaLnBrk="0" fontAlgn="base">
                        <a:lnSpc>
                          <a:spcPct val="101000"/>
                        </a:lnSpc>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高层</a:t>
                      </a:r>
                      <a:r>
                        <a:rPr lang="en-US" altLang="zh-CN" sz="1000">
                          <a:solidFill>
                            <a:srgbClr val="000000"/>
                          </a:solidFill>
                          <a:latin typeface="宋体" panose="02010600030101010101" pitchFamily="2" charset="-122"/>
                          <a:ea typeface="宋体" panose="02010600030101010101" pitchFamily="2" charset="-122"/>
                        </a:rPr>
                        <a:t>Ⅱ</a:t>
                      </a:r>
                      <a:r>
                        <a:rPr lang="zh-CN" altLang="en-US" sz="1000">
                          <a:solidFill>
                            <a:srgbClr val="000000"/>
                          </a:solidFill>
                          <a:latin typeface="宋体" panose="02010600030101010101" pitchFamily="2" charset="-122"/>
                          <a:ea typeface="宋体" panose="02010600030101010101" pitchFamily="2" charset="-122"/>
                        </a:rPr>
                        <a:t>类</a:t>
                      </a:r>
                      <a:r>
                        <a:rPr lang="en-US" altLang="zh-CN" sz="1000">
                          <a:solidFill>
                            <a:srgbClr val="000000"/>
                          </a:solidFill>
                          <a:latin typeface="宋体" panose="02010600030101010101" pitchFamily="2" charset="-122"/>
                          <a:ea typeface="宋体" panose="02010600030101010101" pitchFamily="2" charset="-122"/>
                        </a:rPr>
                        <a:t>(18</a:t>
                      </a:r>
                      <a:r>
                        <a:rPr lang="zh-CN" altLang="en-US" sz="1000">
                          <a:solidFill>
                            <a:srgbClr val="000000"/>
                          </a:solidFill>
                          <a:latin typeface="宋体" panose="02010600030101010101" pitchFamily="2" charset="-122"/>
                          <a:ea typeface="宋体" panose="02010600030101010101" pitchFamily="2" charset="-122"/>
                        </a:rPr>
                        <a:t>～</a:t>
                      </a:r>
                      <a:r>
                        <a:rPr lang="en-US" altLang="zh-CN" sz="1000">
                          <a:solidFill>
                            <a:srgbClr val="000000"/>
                          </a:solidFill>
                          <a:latin typeface="宋体" panose="02010600030101010101" pitchFamily="2" charset="-122"/>
                          <a:ea typeface="宋体" panose="02010600030101010101" pitchFamily="2" charset="-122"/>
                        </a:rPr>
                        <a:t>26</a:t>
                      </a:r>
                      <a:r>
                        <a:rPr lang="zh-CN" altLang="en-US" sz="1000">
                          <a:solidFill>
                            <a:srgbClr val="000000"/>
                          </a:solidFill>
                          <a:latin typeface="宋体" panose="02010600030101010101" pitchFamily="2" charset="-122"/>
                          <a:ea typeface="宋体" panose="02010600030101010101" pitchFamily="2" charset="-122"/>
                        </a:rPr>
                        <a:t>层</a:t>
                      </a:r>
                      <a:r>
                        <a:rPr lang="en-US" altLang="zh-CN" sz="1000">
                          <a:solidFill>
                            <a:srgbClr val="000000"/>
                          </a:solidFill>
                          <a:latin typeface="宋体" panose="02010600030101010101" pitchFamily="2" charset="-122"/>
                          <a:ea typeface="宋体" panose="02010600030101010101" pitchFamily="2" charset="-122"/>
                        </a:rPr>
                        <a:t>)</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12700" cap="flat" cmpd="sng">
                      <a:solidFill>
                        <a:schemeClr val="tx1"/>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334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2.4~2.8</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noFill/>
                  </a:tcPr>
                </a:tc>
                <a:tc>
                  <a:txBody>
                    <a:bodyPr/>
                    <a:p>
                      <a:pPr marL="19367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20</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12700" cap="flat" cmpd="sng">
                      <a:solidFill>
                        <a:schemeClr val="tx1"/>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494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35</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003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80</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65100">
                <a:tc rowSpan="5">
                  <a:txBody>
                    <a:bodyPr/>
                    <a:p>
                      <a:pPr marL="71755" indent="0" algn="l" eaLnBrk="0" fontAlgn="base">
                        <a:lnSpc>
                          <a:spcPct val="136000"/>
                        </a:lnSpc>
                        <a:spcBef>
                          <a:spcPct val="0"/>
                        </a:spcBef>
                        <a:spcAft>
                          <a:spcPct val="0"/>
                        </a:spcAft>
                      </a:pPr>
                      <a:r>
                        <a:rPr lang="en-US" altLang="zh-CN" sz="1000">
                          <a:solidFill>
                            <a:srgbClr val="000000"/>
                          </a:solidFill>
                          <a:latin typeface="Arial" panose="020B0604020202020204"/>
                          <a:ea typeface="Arial" panose="020B0604020202020204"/>
                        </a:rPr>
                        <a:t> </a:t>
                      </a:r>
                      <a:endParaRPr lang="en-US" altLang="zh-CN" sz="1000">
                        <a:solidFill>
                          <a:srgbClr val="000000"/>
                        </a:solidFill>
                        <a:latin typeface="Arial" panose="020B0604020202020204"/>
                        <a:ea typeface="Arial" panose="020B0604020202020204"/>
                      </a:endParaRPr>
                    </a:p>
                    <a:p>
                      <a:pPr marL="71755" indent="0" algn="l" eaLnBrk="0" fontAlgn="base">
                        <a:lnSpc>
                          <a:spcPct val="136000"/>
                        </a:lnSpc>
                        <a:spcBef>
                          <a:spcPct val="0"/>
                        </a:spcBef>
                        <a:spcAft>
                          <a:spcPct val="0"/>
                        </a:spcAft>
                      </a:pPr>
                      <a:r>
                        <a:rPr lang="en-US" altLang="zh-CN" sz="1000">
                          <a:solidFill>
                            <a:srgbClr val="000000"/>
                          </a:solidFill>
                          <a:latin typeface="Arial" panose="020B0604020202020204"/>
                          <a:ea typeface="Arial" panose="020B0604020202020204"/>
                        </a:rPr>
                        <a:t> </a:t>
                      </a:r>
                      <a:endParaRPr lang="en-US" altLang="zh-CN" sz="1000">
                        <a:solidFill>
                          <a:srgbClr val="000000"/>
                        </a:solidFill>
                        <a:latin typeface="Arial" panose="020B0604020202020204"/>
                        <a:ea typeface="Arial" panose="020B0604020202020204"/>
                      </a:endParaRPr>
                    </a:p>
                    <a:p>
                      <a:pPr marL="111125" indent="0" algn="l" eaLnBrk="0" fontAlgn="base">
                        <a:lnSpc>
                          <a:spcPct val="101000"/>
                        </a:lnSpc>
                        <a:spcBef>
                          <a:spcPts val="200"/>
                        </a:spcBef>
                        <a:spcAft>
                          <a:spcPct val="0"/>
                        </a:spcAft>
                      </a:pPr>
                      <a:r>
                        <a:rPr lang="en-US" altLang="zh-CN" sz="1000">
                          <a:solidFill>
                            <a:srgbClr val="000000"/>
                          </a:solidFill>
                          <a:latin typeface="宋体" panose="02010600030101010101" pitchFamily="2" charset="-122"/>
                          <a:ea typeface="宋体" panose="02010600030101010101" pitchFamily="2" charset="-122"/>
                        </a:rPr>
                        <a:t>Ⅱ</a:t>
                      </a:r>
                      <a:r>
                        <a:rPr lang="zh-CN" altLang="en-US" sz="1000">
                          <a:solidFill>
                            <a:srgbClr val="000000"/>
                          </a:solidFill>
                          <a:latin typeface="宋体" panose="02010600030101010101" pitchFamily="2" charset="-122"/>
                          <a:ea typeface="宋体" panose="02010600030101010101" pitchFamily="2" charset="-122"/>
                        </a:rPr>
                        <a:t>、</a:t>
                      </a:r>
                      <a:r>
                        <a:rPr lang="en-US" altLang="zh-CN" sz="1000">
                          <a:solidFill>
                            <a:srgbClr val="000000"/>
                          </a:solidFill>
                          <a:latin typeface="宋体" panose="02010600030101010101" pitchFamily="2" charset="-122"/>
                          <a:ea typeface="宋体" panose="02010600030101010101" pitchFamily="2" charset="-122"/>
                        </a:rPr>
                        <a:t>V</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a:noFill/>
                    </a:lnT>
                    <a:lnB>
                      <a:noFill/>
                    </a:lnB>
                    <a:noFill/>
                  </a:tcPr>
                </a:tc>
                <a:tc>
                  <a:txBody>
                    <a:bodyPr/>
                    <a:p>
                      <a:pPr marL="254635" indent="0" algn="l" eaLnBrk="0" fontAlgn="base">
                        <a:lnSpc>
                          <a:spcPct val="101000"/>
                        </a:lnSpc>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低层</a:t>
                      </a:r>
                      <a:r>
                        <a:rPr lang="en-US" altLang="zh-CN" sz="1000">
                          <a:solidFill>
                            <a:srgbClr val="000000"/>
                          </a:solidFill>
                          <a:latin typeface="宋体" panose="02010600030101010101" pitchFamily="2" charset="-122"/>
                          <a:ea typeface="宋体" panose="02010600030101010101" pitchFamily="2" charset="-122"/>
                        </a:rPr>
                        <a:t>(1~3</a:t>
                      </a:r>
                      <a:r>
                        <a:rPr lang="zh-CN" altLang="en-US" sz="1000">
                          <a:solidFill>
                            <a:srgbClr val="000000"/>
                          </a:solidFill>
                          <a:latin typeface="宋体" panose="02010600030101010101" pitchFamily="2" charset="-122"/>
                          <a:ea typeface="宋体" panose="02010600030101010101" pitchFamily="2" charset="-122"/>
                        </a:rPr>
                        <a:t>层</a:t>
                      </a:r>
                      <a:r>
                        <a:rPr lang="en-US" altLang="zh-CN" sz="1000">
                          <a:solidFill>
                            <a:srgbClr val="000000"/>
                          </a:solidFill>
                          <a:latin typeface="宋体" panose="02010600030101010101" pitchFamily="2" charset="-122"/>
                          <a:ea typeface="宋体" panose="02010600030101010101" pitchFamily="2" charset="-122"/>
                        </a:rPr>
                        <a:t>)</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794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1.0</a:t>
                      </a:r>
                      <a:r>
                        <a:rPr lang="zh-CN" altLang="en-US" sz="1000">
                          <a:solidFill>
                            <a:srgbClr val="000000"/>
                          </a:solidFill>
                          <a:latin typeface="宋体" panose="02010600030101010101" pitchFamily="2" charset="-122"/>
                          <a:ea typeface="宋体" panose="02010600030101010101" pitchFamily="2" charset="-122"/>
                        </a:rPr>
                        <a:t>、</a:t>
                      </a:r>
                      <a:r>
                        <a:rPr lang="en-US" altLang="zh-CN" sz="1000">
                          <a:solidFill>
                            <a:srgbClr val="000000"/>
                          </a:solidFill>
                          <a:latin typeface="宋体" panose="02010600030101010101" pitchFamily="2" charset="-122"/>
                          <a:ea typeface="宋体" panose="02010600030101010101" pitchFamily="2" charset="-122"/>
                        </a:rPr>
                        <a:t>1.1</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367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40</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494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28</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003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18</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6573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171450" indent="0" algn="l" eaLnBrk="0" fontAlgn="base">
                        <a:lnSpc>
                          <a:spcPct val="101000"/>
                        </a:lnSpc>
                        <a:spcBef>
                          <a:spcPts val="400"/>
                        </a:spcBef>
                        <a:spcAft>
                          <a:spcPct val="0"/>
                        </a:spcAft>
                      </a:pPr>
                      <a:r>
                        <a:rPr lang="zh-CN" sz="1000">
                          <a:solidFill>
                            <a:srgbClr val="000000"/>
                          </a:solidFill>
                          <a:latin typeface="宋体" panose="02010600030101010101" pitchFamily="2" charset="-122"/>
                          <a:ea typeface="宋体" panose="02010600030101010101" pitchFamily="2" charset="-122"/>
                        </a:rPr>
                        <a:t>多层</a:t>
                      </a:r>
                      <a:r>
                        <a:rPr lang="en-US" altLang="zh-CN" sz="1000">
                          <a:solidFill>
                            <a:srgbClr val="000000"/>
                          </a:solidFill>
                          <a:latin typeface="宋体" panose="02010600030101010101" pitchFamily="2" charset="-122"/>
                          <a:ea typeface="宋体" panose="02010600030101010101" pitchFamily="2" charset="-122"/>
                        </a:rPr>
                        <a:t>I</a:t>
                      </a:r>
                      <a:r>
                        <a:rPr lang="zh-CN" altLang="en-US" sz="1000">
                          <a:solidFill>
                            <a:srgbClr val="000000"/>
                          </a:solidFill>
                          <a:latin typeface="宋体" panose="02010600030101010101" pitchFamily="2" charset="-122"/>
                          <a:ea typeface="宋体" panose="02010600030101010101" pitchFamily="2" charset="-122"/>
                        </a:rPr>
                        <a:t>类</a:t>
                      </a:r>
                      <a:r>
                        <a:rPr lang="en-US" altLang="zh-CN" sz="1000">
                          <a:solidFill>
                            <a:srgbClr val="000000"/>
                          </a:solidFill>
                          <a:latin typeface="宋体" panose="02010600030101010101" pitchFamily="2" charset="-122"/>
                          <a:ea typeface="宋体" panose="02010600030101010101" pitchFamily="2" charset="-122"/>
                        </a:rPr>
                        <a:t>(4~6</a:t>
                      </a:r>
                      <a:r>
                        <a:rPr lang="zh-CN" altLang="en-US" sz="1000">
                          <a:solidFill>
                            <a:srgbClr val="000000"/>
                          </a:solidFill>
                          <a:latin typeface="宋体" panose="02010600030101010101" pitchFamily="2" charset="-122"/>
                          <a:ea typeface="宋体" panose="02010600030101010101" pitchFamily="2" charset="-122"/>
                        </a:rPr>
                        <a:t>层</a:t>
                      </a:r>
                      <a:r>
                        <a:rPr lang="en-US" altLang="zh-CN" sz="1000">
                          <a:solidFill>
                            <a:srgbClr val="000000"/>
                          </a:solidFill>
                          <a:latin typeface="宋体" panose="02010600030101010101" pitchFamily="2" charset="-122"/>
                          <a:ea typeface="宋体" panose="02010600030101010101" pitchFamily="2" charset="-122"/>
                        </a:rPr>
                        <a:t>)</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794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1.2</a:t>
                      </a:r>
                      <a:r>
                        <a:rPr lang="zh-CN" altLang="en-US" sz="1000">
                          <a:solidFill>
                            <a:srgbClr val="000000"/>
                          </a:solidFill>
                          <a:latin typeface="宋体" panose="02010600030101010101" pitchFamily="2" charset="-122"/>
                          <a:ea typeface="宋体" panose="02010600030101010101" pitchFamily="2" charset="-122"/>
                        </a:rPr>
                        <a:t>～</a:t>
                      </a:r>
                      <a:r>
                        <a:rPr lang="en-US" altLang="zh-CN" sz="1000">
                          <a:solidFill>
                            <a:srgbClr val="000000"/>
                          </a:solidFill>
                          <a:latin typeface="宋体" panose="02010600030101010101" pitchFamily="2" charset="-122"/>
                          <a:ea typeface="宋体" panose="02010600030101010101" pitchFamily="2" charset="-122"/>
                        </a:rPr>
                        <a:t>1.5</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367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30</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494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30</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003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27</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032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146685" indent="0" algn="l" eaLnBrk="0" fontAlgn="base">
                        <a:lnSpc>
                          <a:spcPct val="101000"/>
                        </a:lnSpc>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多层</a:t>
                      </a:r>
                      <a:r>
                        <a:rPr lang="en-US" altLang="zh-CN" sz="1000">
                          <a:solidFill>
                            <a:srgbClr val="000000"/>
                          </a:solidFill>
                          <a:latin typeface="宋体" panose="02010600030101010101" pitchFamily="2" charset="-122"/>
                          <a:ea typeface="宋体" panose="02010600030101010101" pitchFamily="2" charset="-122"/>
                        </a:rPr>
                        <a:t>Ⅱ</a:t>
                      </a:r>
                      <a:r>
                        <a:rPr lang="zh-CN" altLang="en-US" sz="1000">
                          <a:solidFill>
                            <a:srgbClr val="000000"/>
                          </a:solidFill>
                          <a:latin typeface="宋体" panose="02010600030101010101" pitchFamily="2" charset="-122"/>
                          <a:ea typeface="宋体" panose="02010600030101010101" pitchFamily="2" charset="-122"/>
                        </a:rPr>
                        <a:t>类</a:t>
                      </a:r>
                      <a:r>
                        <a:rPr lang="en-US" altLang="zh-CN" sz="1000">
                          <a:solidFill>
                            <a:srgbClr val="000000"/>
                          </a:solidFill>
                          <a:latin typeface="宋体" panose="02010600030101010101" pitchFamily="2" charset="-122"/>
                          <a:ea typeface="宋体" panose="02010600030101010101" pitchFamily="2" charset="-122"/>
                        </a:rPr>
                        <a:t>(7~9</a:t>
                      </a:r>
                      <a:r>
                        <a:rPr lang="zh-CN" altLang="en-US" sz="1000">
                          <a:solidFill>
                            <a:srgbClr val="000000"/>
                          </a:solidFill>
                          <a:latin typeface="宋体" panose="02010600030101010101" pitchFamily="2" charset="-122"/>
                          <a:ea typeface="宋体" panose="02010600030101010101" pitchFamily="2" charset="-122"/>
                        </a:rPr>
                        <a:t>层</a:t>
                      </a:r>
                      <a:r>
                        <a:rPr lang="en-US" altLang="zh-CN" sz="1000">
                          <a:solidFill>
                            <a:srgbClr val="000000"/>
                          </a:solidFill>
                          <a:latin typeface="宋体" panose="02010600030101010101" pitchFamily="2" charset="-122"/>
                          <a:ea typeface="宋体" panose="02010600030101010101" pitchFamily="2" charset="-122"/>
                        </a:rPr>
                        <a:t>)</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794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1.6</a:t>
                      </a:r>
                      <a:r>
                        <a:rPr lang="zh-CN" altLang="en-US" sz="1000">
                          <a:solidFill>
                            <a:srgbClr val="000000"/>
                          </a:solidFill>
                          <a:latin typeface="宋体" panose="02010600030101010101" pitchFamily="2" charset="-122"/>
                          <a:ea typeface="宋体" panose="02010600030101010101" pitchFamily="2" charset="-122"/>
                        </a:rPr>
                        <a:t>～</a:t>
                      </a:r>
                      <a:r>
                        <a:rPr lang="en-US" altLang="zh-CN" sz="1000">
                          <a:solidFill>
                            <a:srgbClr val="000000"/>
                          </a:solidFill>
                          <a:latin typeface="宋体" panose="02010600030101010101" pitchFamily="2" charset="-122"/>
                          <a:ea typeface="宋体" panose="02010600030101010101" pitchFamily="2" charset="-122"/>
                        </a:rPr>
                        <a:t>1.9</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367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28</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494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30</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003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36</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0383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89535" indent="0" algn="l" eaLnBrk="0" fontAlgn="base">
                        <a:lnSpc>
                          <a:spcPct val="101000"/>
                        </a:lnSpc>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高层</a:t>
                      </a:r>
                      <a:r>
                        <a:rPr lang="en-US" altLang="zh-CN" sz="1000">
                          <a:solidFill>
                            <a:srgbClr val="000000"/>
                          </a:solidFill>
                          <a:latin typeface="宋体" panose="02010600030101010101" pitchFamily="2" charset="-122"/>
                          <a:ea typeface="宋体" panose="02010600030101010101" pitchFamily="2" charset="-122"/>
                        </a:rPr>
                        <a:t>I</a:t>
                      </a:r>
                      <a:r>
                        <a:rPr lang="zh-CN" altLang="en-US" sz="1000">
                          <a:solidFill>
                            <a:srgbClr val="000000"/>
                          </a:solidFill>
                          <a:latin typeface="宋体" panose="02010600030101010101" pitchFamily="2" charset="-122"/>
                          <a:ea typeface="宋体" panose="02010600030101010101" pitchFamily="2" charset="-122"/>
                        </a:rPr>
                        <a:t>类</a:t>
                      </a:r>
                      <a:r>
                        <a:rPr lang="en-US" altLang="zh-CN" sz="1000">
                          <a:solidFill>
                            <a:srgbClr val="000000"/>
                          </a:solidFill>
                          <a:latin typeface="宋体" panose="02010600030101010101" pitchFamily="2" charset="-122"/>
                          <a:ea typeface="宋体" panose="02010600030101010101" pitchFamily="2" charset="-122"/>
                        </a:rPr>
                        <a:t>(10</a:t>
                      </a:r>
                      <a:r>
                        <a:rPr lang="zh-CN" altLang="en-US" sz="1000">
                          <a:solidFill>
                            <a:srgbClr val="000000"/>
                          </a:solidFill>
                          <a:latin typeface="宋体" panose="02010600030101010101" pitchFamily="2" charset="-122"/>
                          <a:ea typeface="宋体" panose="02010600030101010101" pitchFamily="2" charset="-122"/>
                        </a:rPr>
                        <a:t>～</a:t>
                      </a:r>
                      <a:r>
                        <a:rPr lang="en-US" altLang="zh-CN" sz="1000">
                          <a:solidFill>
                            <a:srgbClr val="000000"/>
                          </a:solidFill>
                          <a:latin typeface="宋体" panose="02010600030101010101" pitchFamily="2" charset="-122"/>
                          <a:ea typeface="宋体" panose="02010600030101010101" pitchFamily="2" charset="-122"/>
                        </a:rPr>
                        <a:t>17</a:t>
                      </a:r>
                      <a:r>
                        <a:rPr lang="zh-CN" altLang="en-US" sz="1000">
                          <a:solidFill>
                            <a:srgbClr val="000000"/>
                          </a:solidFill>
                          <a:latin typeface="宋体" panose="02010600030101010101" pitchFamily="2" charset="-122"/>
                          <a:ea typeface="宋体" panose="02010600030101010101" pitchFamily="2" charset="-122"/>
                        </a:rPr>
                        <a:t>层</a:t>
                      </a:r>
                      <a:r>
                        <a:rPr lang="en-US" altLang="zh-CN" sz="1000">
                          <a:solidFill>
                            <a:srgbClr val="000000"/>
                          </a:solidFill>
                          <a:latin typeface="宋体" panose="02010600030101010101" pitchFamily="2" charset="-122"/>
                          <a:ea typeface="宋体" panose="02010600030101010101" pitchFamily="2" charset="-122"/>
                        </a:rPr>
                        <a:t>)</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334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2.0~2.6</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367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20</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494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35</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003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54</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752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a:noFill/>
                    </a:lnB>
                  </a:tcPr>
                </a:tc>
                <a:tc>
                  <a:txBody>
                    <a:bodyPr/>
                    <a:p>
                      <a:pPr marL="63500" indent="0" algn="l" eaLnBrk="0" fontAlgn="base">
                        <a:lnSpc>
                          <a:spcPct val="101000"/>
                        </a:lnSpc>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高层</a:t>
                      </a:r>
                      <a:r>
                        <a:rPr lang="en-US" altLang="zh-CN" sz="1000">
                          <a:solidFill>
                            <a:srgbClr val="000000"/>
                          </a:solidFill>
                          <a:latin typeface="宋体" panose="02010600030101010101" pitchFamily="2" charset="-122"/>
                          <a:ea typeface="宋体" panose="02010600030101010101" pitchFamily="2" charset="-122"/>
                        </a:rPr>
                        <a:t>Ⅱ</a:t>
                      </a:r>
                      <a:r>
                        <a:rPr lang="zh-CN" altLang="en-US" sz="1000">
                          <a:solidFill>
                            <a:srgbClr val="000000"/>
                          </a:solidFill>
                          <a:latin typeface="宋体" panose="02010600030101010101" pitchFamily="2" charset="-122"/>
                          <a:ea typeface="宋体" panose="02010600030101010101" pitchFamily="2" charset="-122"/>
                        </a:rPr>
                        <a:t>类</a:t>
                      </a:r>
                      <a:r>
                        <a:rPr lang="en-US" altLang="zh-CN" sz="1000">
                          <a:solidFill>
                            <a:srgbClr val="000000"/>
                          </a:solidFill>
                          <a:latin typeface="宋体" panose="02010600030101010101" pitchFamily="2" charset="-122"/>
                          <a:ea typeface="宋体" panose="02010600030101010101" pitchFamily="2" charset="-122"/>
                        </a:rPr>
                        <a:t>(18</a:t>
                      </a:r>
                      <a:r>
                        <a:rPr lang="zh-CN" altLang="en-US" sz="1000">
                          <a:solidFill>
                            <a:srgbClr val="000000"/>
                          </a:solidFill>
                          <a:latin typeface="宋体" panose="02010600030101010101" pitchFamily="2" charset="-122"/>
                          <a:ea typeface="宋体" panose="02010600030101010101" pitchFamily="2" charset="-122"/>
                        </a:rPr>
                        <a:t>～</a:t>
                      </a:r>
                      <a:r>
                        <a:rPr lang="en-US" altLang="zh-CN" sz="1000">
                          <a:solidFill>
                            <a:srgbClr val="000000"/>
                          </a:solidFill>
                          <a:latin typeface="宋体" panose="02010600030101010101" pitchFamily="2" charset="-122"/>
                          <a:ea typeface="宋体" panose="02010600030101010101" pitchFamily="2" charset="-122"/>
                        </a:rPr>
                        <a:t>26</a:t>
                      </a:r>
                      <a:r>
                        <a:rPr lang="zh-CN" altLang="en-US" sz="1000">
                          <a:solidFill>
                            <a:srgbClr val="000000"/>
                          </a:solidFill>
                          <a:latin typeface="宋体" panose="02010600030101010101" pitchFamily="2" charset="-122"/>
                          <a:ea typeface="宋体" panose="02010600030101010101" pitchFamily="2" charset="-122"/>
                        </a:rPr>
                        <a:t>层</a:t>
                      </a:r>
                      <a:r>
                        <a:rPr lang="en-US" altLang="zh-CN" sz="1000">
                          <a:solidFill>
                            <a:srgbClr val="000000"/>
                          </a:solidFill>
                          <a:latin typeface="宋体" panose="02010600030101010101" pitchFamily="2" charset="-122"/>
                          <a:ea typeface="宋体" panose="02010600030101010101" pitchFamily="2" charset="-122"/>
                        </a:rPr>
                        <a:t>)</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794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2.6</a:t>
                      </a:r>
                      <a:r>
                        <a:rPr lang="zh-CN" altLang="en-US" sz="1000">
                          <a:solidFill>
                            <a:srgbClr val="000000"/>
                          </a:solidFill>
                          <a:latin typeface="宋体" panose="02010600030101010101" pitchFamily="2" charset="-122"/>
                          <a:ea typeface="宋体" panose="02010600030101010101" pitchFamily="2" charset="-122"/>
                        </a:rPr>
                        <a:t>～</a:t>
                      </a:r>
                      <a:r>
                        <a:rPr lang="en-US" altLang="zh-CN" sz="1000">
                          <a:solidFill>
                            <a:srgbClr val="000000"/>
                          </a:solidFill>
                          <a:latin typeface="宋体" panose="02010600030101010101" pitchFamily="2" charset="-122"/>
                          <a:ea typeface="宋体" panose="02010600030101010101" pitchFamily="2" charset="-122"/>
                        </a:rPr>
                        <a:t>2.9</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367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20</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494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35</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003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80</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3360">
                <a:tc rowSpan="5">
                  <a:txBody>
                    <a:bodyPr/>
                    <a:p>
                      <a:pPr marL="71755" indent="0" algn="l" eaLnBrk="0" fontAlgn="base">
                        <a:lnSpc>
                          <a:spcPct val="139000"/>
                        </a:lnSpc>
                        <a:spcBef>
                          <a:spcPct val="0"/>
                        </a:spcBef>
                        <a:spcAft>
                          <a:spcPct val="0"/>
                        </a:spcAft>
                      </a:pPr>
                      <a:r>
                        <a:rPr lang="en-US" altLang="zh-CN" sz="1000">
                          <a:solidFill>
                            <a:srgbClr val="000000"/>
                          </a:solidFill>
                          <a:latin typeface="Arial" panose="020B0604020202020204"/>
                          <a:ea typeface="Arial" panose="020B0604020202020204"/>
                        </a:rPr>
                        <a:t> </a:t>
                      </a:r>
                      <a:endParaRPr lang="en-US" altLang="zh-CN" sz="1000">
                        <a:solidFill>
                          <a:srgbClr val="000000"/>
                        </a:solidFill>
                        <a:latin typeface="Arial" panose="020B0604020202020204"/>
                        <a:ea typeface="Arial" panose="020B0604020202020204"/>
                      </a:endParaRPr>
                    </a:p>
                    <a:p>
                      <a:pPr marL="71755" indent="0" algn="l" eaLnBrk="0" fontAlgn="base">
                        <a:lnSpc>
                          <a:spcPct val="139000"/>
                        </a:lnSpc>
                        <a:spcBef>
                          <a:spcPct val="0"/>
                        </a:spcBef>
                        <a:spcAft>
                          <a:spcPct val="0"/>
                        </a:spcAft>
                      </a:pPr>
                      <a:r>
                        <a:rPr lang="en-US" altLang="zh-CN" sz="1000">
                          <a:solidFill>
                            <a:srgbClr val="000000"/>
                          </a:solidFill>
                          <a:latin typeface="Arial" panose="020B0604020202020204"/>
                          <a:ea typeface="Arial" panose="020B0604020202020204"/>
                        </a:rPr>
                        <a:t> </a:t>
                      </a:r>
                      <a:endParaRPr lang="en-US" altLang="zh-CN" sz="1000">
                        <a:solidFill>
                          <a:srgbClr val="000000"/>
                        </a:solidFill>
                        <a:latin typeface="Arial" panose="020B0604020202020204"/>
                        <a:ea typeface="Arial" panose="020B0604020202020204"/>
                      </a:endParaRPr>
                    </a:p>
                    <a:p>
                      <a:pPr marL="3175" indent="0" algn="l" eaLnBrk="0" fontAlgn="base">
                        <a:lnSpc>
                          <a:spcPct val="101000"/>
                        </a:lnSpc>
                        <a:spcBef>
                          <a:spcPts val="200"/>
                        </a:spcBef>
                        <a:spcAft>
                          <a:spcPct val="0"/>
                        </a:spcAft>
                      </a:pPr>
                      <a:r>
                        <a:rPr lang="en-US" altLang="zh-CN" sz="1000" b="1">
                          <a:solidFill>
                            <a:srgbClr val="0070C0"/>
                          </a:solidFill>
                          <a:latin typeface="宋体" panose="02010600030101010101" pitchFamily="2" charset="-122"/>
                          <a:ea typeface="宋体" panose="02010600030101010101" pitchFamily="2" charset="-122"/>
                        </a:rPr>
                        <a:t>Ⅲ</a:t>
                      </a:r>
                      <a:r>
                        <a:rPr lang="zh-CN" sz="1000">
                          <a:solidFill>
                            <a:srgbClr val="000000"/>
                          </a:solidFill>
                          <a:latin typeface="宋体" panose="02010600030101010101" pitchFamily="2" charset="-122"/>
                          <a:ea typeface="宋体" panose="02010600030101010101" pitchFamily="2" charset="-122"/>
                        </a:rPr>
                        <a:t>、</a:t>
                      </a:r>
                      <a:r>
                        <a:rPr lang="en-US" altLang="zh-CN" sz="1000">
                          <a:solidFill>
                            <a:srgbClr val="000000"/>
                          </a:solidFill>
                          <a:latin typeface="宋体" panose="02010600030101010101" pitchFamily="2" charset="-122"/>
                          <a:ea typeface="宋体" panose="02010600030101010101" pitchFamily="2" charset="-122"/>
                        </a:rPr>
                        <a:t>IV</a:t>
                      </a:r>
                      <a:r>
                        <a:rPr lang="zh-CN" altLang="en-US" sz="1000">
                          <a:solidFill>
                            <a:srgbClr val="000000"/>
                          </a:solidFill>
                          <a:latin typeface="宋体" panose="02010600030101010101" pitchFamily="2" charset="-122"/>
                          <a:ea typeface="宋体" panose="02010600030101010101" pitchFamily="2" charset="-122"/>
                        </a:rPr>
                        <a:t>、</a:t>
                      </a:r>
                      <a:r>
                        <a:rPr lang="en-US" altLang="zh-CN" sz="1000">
                          <a:solidFill>
                            <a:srgbClr val="000000"/>
                          </a:solidFill>
                          <a:latin typeface="宋体" panose="02010600030101010101" pitchFamily="2" charset="-122"/>
                          <a:ea typeface="宋体" panose="02010600030101010101" pitchFamily="2" charset="-122"/>
                        </a:rPr>
                        <a:t>V</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a:noFill/>
                    </a:lnT>
                    <a:lnB>
                      <a:noFill/>
                    </a:lnB>
                    <a:noFill/>
                  </a:tcPr>
                </a:tc>
                <a:tc>
                  <a:txBody>
                    <a:bodyPr/>
                    <a:p>
                      <a:pPr marL="254635" indent="0" algn="l" eaLnBrk="0" fontAlgn="base">
                        <a:lnSpc>
                          <a:spcPct val="101000"/>
                        </a:lnSpc>
                        <a:spcBef>
                          <a:spcPts val="400"/>
                        </a:spcBef>
                        <a:spcAft>
                          <a:spcPct val="0"/>
                        </a:spcAft>
                      </a:pPr>
                      <a:r>
                        <a:rPr lang="zh-CN" sz="1000">
                          <a:solidFill>
                            <a:srgbClr val="000000"/>
                          </a:solidFill>
                          <a:highlight>
                            <a:srgbClr val="000000">
                              <a:alpha val="0"/>
                            </a:srgbClr>
                          </a:highlight>
                          <a:latin typeface="宋体" panose="02010600030101010101" pitchFamily="2" charset="-122"/>
                          <a:ea typeface="宋体" panose="02010600030101010101" pitchFamily="2" charset="-122"/>
                        </a:rPr>
                        <a:t>低层</a:t>
                      </a:r>
                      <a:r>
                        <a:rPr lang="en-US" altLang="zh-CN" sz="1000">
                          <a:solidFill>
                            <a:srgbClr val="000000"/>
                          </a:solidFill>
                          <a:highlight>
                            <a:srgbClr val="000000">
                              <a:alpha val="0"/>
                            </a:srgbClr>
                          </a:highlight>
                          <a:latin typeface="宋体" panose="02010600030101010101" pitchFamily="2" charset="-122"/>
                          <a:ea typeface="宋体" panose="02010600030101010101" pitchFamily="2" charset="-122"/>
                        </a:rPr>
                        <a:t>(1~3</a:t>
                      </a:r>
                      <a:r>
                        <a:rPr lang="zh-CN" altLang="en-US" sz="1000">
                          <a:solidFill>
                            <a:srgbClr val="000000"/>
                          </a:solidFill>
                          <a:highlight>
                            <a:srgbClr val="000000">
                              <a:alpha val="0"/>
                            </a:srgbClr>
                          </a:highlight>
                          <a:latin typeface="宋体" panose="02010600030101010101" pitchFamily="2" charset="-122"/>
                          <a:ea typeface="宋体" panose="02010600030101010101" pitchFamily="2" charset="-122"/>
                        </a:rPr>
                        <a:t>层</a:t>
                      </a:r>
                      <a:r>
                        <a:rPr lang="en-US" altLang="zh-CN" sz="1000">
                          <a:solidFill>
                            <a:srgbClr val="000000"/>
                          </a:solidFill>
                          <a:highlight>
                            <a:srgbClr val="000000">
                              <a:alpha val="0"/>
                            </a:srgbClr>
                          </a:highlight>
                          <a:latin typeface="宋体" panose="02010600030101010101" pitchFamily="2" charset="-122"/>
                          <a:ea typeface="宋体" panose="02010600030101010101" pitchFamily="2" charset="-122"/>
                        </a:rPr>
                        <a:t>)</a:t>
                      </a:r>
                      <a:endParaRPr lang="en-US" altLang="zh-CN" sz="1000">
                        <a:solidFill>
                          <a:srgbClr val="000000"/>
                        </a:solidFill>
                        <a:highlight>
                          <a:srgbClr val="000000">
                            <a:alpha val="0"/>
                          </a:srgbClr>
                        </a:highlight>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3340" indent="0" algn="l" eaLnBrk="0" fontAlgn="base">
                        <a:lnSpc>
                          <a:spcPct val="101000"/>
                        </a:lnSpc>
                        <a:spcBef>
                          <a:spcPts val="400"/>
                        </a:spcBef>
                        <a:spcAft>
                          <a:spcPct val="0"/>
                        </a:spcAft>
                      </a:pPr>
                      <a:r>
                        <a:rPr lang="en-US" altLang="zh-CN" sz="1000">
                          <a:solidFill>
                            <a:srgbClr val="000000"/>
                          </a:solidFill>
                          <a:highlight>
                            <a:srgbClr val="000000">
                              <a:alpha val="0"/>
                            </a:srgbClr>
                          </a:highlight>
                          <a:latin typeface="宋体" panose="02010600030101010101" pitchFamily="2" charset="-122"/>
                          <a:ea typeface="宋体" panose="02010600030101010101" pitchFamily="2" charset="-122"/>
                        </a:rPr>
                        <a:t>1.0~1.2</a:t>
                      </a:r>
                      <a:endParaRPr lang="en-US" altLang="zh-CN" sz="1000">
                        <a:solidFill>
                          <a:srgbClr val="000000"/>
                        </a:solidFill>
                        <a:highlight>
                          <a:srgbClr val="000000">
                            <a:alpha val="0"/>
                          </a:srgbClr>
                        </a:highlight>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3675" indent="0" algn="l" eaLnBrk="0" fontAlgn="base">
                        <a:lnSpc>
                          <a:spcPct val="101000"/>
                        </a:lnSpc>
                        <a:spcBef>
                          <a:spcPts val="400"/>
                        </a:spcBef>
                        <a:spcAft>
                          <a:spcPct val="0"/>
                        </a:spcAft>
                      </a:pPr>
                      <a:r>
                        <a:rPr lang="en-US" altLang="zh-CN" sz="1000">
                          <a:solidFill>
                            <a:srgbClr val="000000"/>
                          </a:solidFill>
                          <a:highlight>
                            <a:srgbClr val="000000">
                              <a:alpha val="0"/>
                            </a:srgbClr>
                          </a:highlight>
                          <a:latin typeface="宋体" panose="02010600030101010101" pitchFamily="2" charset="-122"/>
                          <a:ea typeface="宋体" panose="02010600030101010101" pitchFamily="2" charset="-122"/>
                        </a:rPr>
                        <a:t>43</a:t>
                      </a:r>
                      <a:endParaRPr lang="en-US" altLang="zh-CN" sz="1000">
                        <a:solidFill>
                          <a:srgbClr val="000000"/>
                        </a:solidFill>
                        <a:highlight>
                          <a:srgbClr val="000000">
                            <a:alpha val="0"/>
                          </a:srgbClr>
                        </a:highlight>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4945" indent="0" algn="l" eaLnBrk="0" fontAlgn="base">
                        <a:lnSpc>
                          <a:spcPct val="101000"/>
                        </a:lnSpc>
                        <a:spcBef>
                          <a:spcPts val="400"/>
                        </a:spcBef>
                        <a:spcAft>
                          <a:spcPct val="0"/>
                        </a:spcAft>
                      </a:pPr>
                      <a:r>
                        <a:rPr lang="en-US" altLang="zh-CN" sz="1000">
                          <a:solidFill>
                            <a:srgbClr val="000000"/>
                          </a:solidFill>
                          <a:highlight>
                            <a:srgbClr val="000000">
                              <a:alpha val="0"/>
                            </a:srgbClr>
                          </a:highlight>
                          <a:latin typeface="宋体" panose="02010600030101010101" pitchFamily="2" charset="-122"/>
                          <a:ea typeface="宋体" panose="02010600030101010101" pitchFamily="2" charset="-122"/>
                        </a:rPr>
                        <a:t>25</a:t>
                      </a:r>
                      <a:endParaRPr lang="en-US" altLang="zh-CN" sz="1000">
                        <a:solidFill>
                          <a:srgbClr val="000000"/>
                        </a:solidFill>
                        <a:highlight>
                          <a:srgbClr val="000000">
                            <a:alpha val="0"/>
                          </a:srgbClr>
                        </a:highlight>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003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18</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7462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146685" indent="0" algn="l" eaLnBrk="0" fontAlgn="base">
                        <a:lnSpc>
                          <a:spcPct val="101000"/>
                        </a:lnSpc>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多层</a:t>
                      </a:r>
                      <a:r>
                        <a:rPr lang="en-US" altLang="zh-CN" sz="1000">
                          <a:solidFill>
                            <a:srgbClr val="000000"/>
                          </a:solidFill>
                          <a:latin typeface="宋体" panose="02010600030101010101" pitchFamily="2" charset="-122"/>
                          <a:ea typeface="宋体" panose="02010600030101010101" pitchFamily="2" charset="-122"/>
                        </a:rPr>
                        <a:t>I</a:t>
                      </a:r>
                      <a:r>
                        <a:rPr lang="zh-CN" altLang="en-US" sz="1000">
                          <a:solidFill>
                            <a:srgbClr val="000000"/>
                          </a:solidFill>
                          <a:latin typeface="宋体" panose="02010600030101010101" pitchFamily="2" charset="-122"/>
                          <a:ea typeface="宋体" panose="02010600030101010101" pitchFamily="2" charset="-122"/>
                        </a:rPr>
                        <a:t>类</a:t>
                      </a:r>
                      <a:r>
                        <a:rPr lang="en-US" altLang="zh-CN" sz="1000">
                          <a:solidFill>
                            <a:srgbClr val="000000"/>
                          </a:solidFill>
                          <a:latin typeface="宋体" panose="02010600030101010101" pitchFamily="2" charset="-122"/>
                          <a:ea typeface="宋体" panose="02010600030101010101" pitchFamily="2" charset="-122"/>
                        </a:rPr>
                        <a:t>(4</a:t>
                      </a:r>
                      <a:r>
                        <a:rPr lang="zh-CN" altLang="en-US" sz="1000">
                          <a:solidFill>
                            <a:srgbClr val="000000"/>
                          </a:solidFill>
                          <a:latin typeface="宋体" panose="02010600030101010101" pitchFamily="2" charset="-122"/>
                          <a:ea typeface="宋体" panose="02010600030101010101" pitchFamily="2" charset="-122"/>
                        </a:rPr>
                        <a:t>～</a:t>
                      </a:r>
                      <a:r>
                        <a:rPr lang="en-US" altLang="zh-CN" sz="1000">
                          <a:solidFill>
                            <a:srgbClr val="000000"/>
                          </a:solidFill>
                          <a:latin typeface="宋体" panose="02010600030101010101" pitchFamily="2" charset="-122"/>
                          <a:ea typeface="宋体" panose="02010600030101010101" pitchFamily="2" charset="-122"/>
                        </a:rPr>
                        <a:t>6</a:t>
                      </a:r>
                      <a:r>
                        <a:rPr lang="zh-CN" altLang="en-US" sz="1000">
                          <a:solidFill>
                            <a:srgbClr val="000000"/>
                          </a:solidFill>
                          <a:latin typeface="宋体" panose="02010600030101010101" pitchFamily="2" charset="-122"/>
                          <a:ea typeface="宋体" panose="02010600030101010101" pitchFamily="2" charset="-122"/>
                        </a:rPr>
                        <a:t>层</a:t>
                      </a:r>
                      <a:r>
                        <a:rPr lang="en-US" altLang="zh-CN" sz="1000">
                          <a:solidFill>
                            <a:srgbClr val="000000"/>
                          </a:solidFill>
                          <a:latin typeface="宋体" panose="02010600030101010101" pitchFamily="2" charset="-122"/>
                          <a:ea typeface="宋体" panose="02010600030101010101" pitchFamily="2" charset="-122"/>
                        </a:rPr>
                        <a:t>)</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5334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1.3~1.6</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367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32</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494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30</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003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27</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9494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146685" indent="0" algn="l" eaLnBrk="0" fontAlgn="base">
                        <a:lnSpc>
                          <a:spcPct val="101000"/>
                        </a:lnSpc>
                        <a:spcBef>
                          <a:spcPts val="300"/>
                        </a:spcBef>
                        <a:spcAft>
                          <a:spcPct val="0"/>
                        </a:spcAft>
                      </a:pPr>
                      <a:r>
                        <a:rPr lang="zh-CN" sz="1000">
                          <a:solidFill>
                            <a:srgbClr val="0070C0"/>
                          </a:solidFill>
                          <a:highlight>
                            <a:srgbClr val="00FFFF"/>
                          </a:highlight>
                          <a:latin typeface="宋体" panose="02010600030101010101" pitchFamily="2" charset="-122"/>
                          <a:ea typeface="宋体" panose="02010600030101010101" pitchFamily="2" charset="-122"/>
                        </a:rPr>
                        <a:t>多层</a:t>
                      </a:r>
                      <a:r>
                        <a:rPr lang="en-US" altLang="zh-CN" sz="1000">
                          <a:solidFill>
                            <a:srgbClr val="0070C0"/>
                          </a:solidFill>
                          <a:highlight>
                            <a:srgbClr val="00FFFF"/>
                          </a:highlight>
                          <a:latin typeface="宋体" panose="02010600030101010101" pitchFamily="2" charset="-122"/>
                          <a:ea typeface="宋体" panose="02010600030101010101" pitchFamily="2" charset="-122"/>
                        </a:rPr>
                        <a:t>Ⅱ</a:t>
                      </a:r>
                      <a:r>
                        <a:rPr lang="zh-CN" altLang="en-US" sz="1000">
                          <a:solidFill>
                            <a:srgbClr val="0070C0"/>
                          </a:solidFill>
                          <a:highlight>
                            <a:srgbClr val="00FFFF"/>
                          </a:highlight>
                          <a:latin typeface="宋体" panose="02010600030101010101" pitchFamily="2" charset="-122"/>
                          <a:ea typeface="宋体" panose="02010600030101010101" pitchFamily="2" charset="-122"/>
                        </a:rPr>
                        <a:t>类</a:t>
                      </a:r>
                      <a:r>
                        <a:rPr lang="en-US" altLang="zh-CN" sz="1000">
                          <a:solidFill>
                            <a:srgbClr val="0070C0"/>
                          </a:solidFill>
                          <a:highlight>
                            <a:srgbClr val="00FFFF"/>
                          </a:highlight>
                          <a:latin typeface="宋体" panose="02010600030101010101" pitchFamily="2" charset="-122"/>
                          <a:ea typeface="宋体" panose="02010600030101010101" pitchFamily="2" charset="-122"/>
                        </a:rPr>
                        <a:t>(7~9</a:t>
                      </a:r>
                      <a:r>
                        <a:rPr lang="zh-CN" altLang="en-US" sz="1000">
                          <a:solidFill>
                            <a:srgbClr val="0070C0"/>
                          </a:solidFill>
                          <a:highlight>
                            <a:srgbClr val="00FFFF"/>
                          </a:highlight>
                          <a:latin typeface="宋体" panose="02010600030101010101" pitchFamily="2" charset="-122"/>
                          <a:ea typeface="宋体" panose="02010600030101010101" pitchFamily="2" charset="-122"/>
                        </a:rPr>
                        <a:t>层</a:t>
                      </a:r>
                      <a:r>
                        <a:rPr lang="en-US" altLang="zh-CN" sz="1000">
                          <a:solidFill>
                            <a:srgbClr val="0070C0"/>
                          </a:solidFill>
                          <a:highlight>
                            <a:srgbClr val="00FFFF"/>
                          </a:highlight>
                          <a:latin typeface="宋体" panose="02010600030101010101" pitchFamily="2" charset="-122"/>
                          <a:ea typeface="宋体" panose="02010600030101010101" pitchFamily="2" charset="-122"/>
                        </a:rPr>
                        <a:t>)</a:t>
                      </a:r>
                      <a:endParaRPr lang="en-US" altLang="zh-CN" sz="1000">
                        <a:solidFill>
                          <a:srgbClr val="0070C0"/>
                        </a:solidFill>
                        <a:highlight>
                          <a:srgbClr val="00FFFF"/>
                        </a:highlight>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7940" indent="0" algn="l" eaLnBrk="0" fontAlgn="base">
                        <a:lnSpc>
                          <a:spcPct val="101000"/>
                        </a:lnSpc>
                        <a:spcBef>
                          <a:spcPts val="400"/>
                        </a:spcBef>
                        <a:spcAft>
                          <a:spcPct val="0"/>
                        </a:spcAft>
                      </a:pPr>
                      <a:r>
                        <a:rPr lang="en-US" altLang="zh-CN" sz="1000">
                          <a:solidFill>
                            <a:srgbClr val="0070C0"/>
                          </a:solidFill>
                          <a:highlight>
                            <a:srgbClr val="00FFFF"/>
                          </a:highlight>
                          <a:latin typeface="宋体" panose="02010600030101010101" pitchFamily="2" charset="-122"/>
                          <a:ea typeface="宋体" panose="02010600030101010101" pitchFamily="2" charset="-122"/>
                        </a:rPr>
                        <a:t>1.7</a:t>
                      </a:r>
                      <a:r>
                        <a:rPr lang="zh-CN" altLang="en-US" sz="1000">
                          <a:solidFill>
                            <a:srgbClr val="0070C0"/>
                          </a:solidFill>
                          <a:highlight>
                            <a:srgbClr val="00FFFF"/>
                          </a:highlight>
                          <a:latin typeface="宋体" panose="02010600030101010101" pitchFamily="2" charset="-122"/>
                          <a:ea typeface="宋体" panose="02010600030101010101" pitchFamily="2" charset="-122"/>
                        </a:rPr>
                        <a:t>～</a:t>
                      </a:r>
                      <a:r>
                        <a:rPr lang="en-US" altLang="zh-CN" sz="1000">
                          <a:solidFill>
                            <a:srgbClr val="0070C0"/>
                          </a:solidFill>
                          <a:highlight>
                            <a:srgbClr val="00FFFF"/>
                          </a:highlight>
                          <a:latin typeface="宋体" panose="02010600030101010101" pitchFamily="2" charset="-122"/>
                          <a:ea typeface="宋体" panose="02010600030101010101" pitchFamily="2" charset="-122"/>
                        </a:rPr>
                        <a:t>2.1</a:t>
                      </a:r>
                      <a:endParaRPr lang="en-US" altLang="zh-CN" sz="1000">
                        <a:solidFill>
                          <a:srgbClr val="0070C0"/>
                        </a:solidFill>
                        <a:highlight>
                          <a:srgbClr val="00FFFF"/>
                        </a:highlight>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3675" indent="0" algn="l" eaLnBrk="0" fontAlgn="base">
                        <a:lnSpc>
                          <a:spcPct val="101000"/>
                        </a:lnSpc>
                        <a:spcBef>
                          <a:spcPts val="400"/>
                        </a:spcBef>
                        <a:spcAft>
                          <a:spcPct val="0"/>
                        </a:spcAft>
                      </a:pPr>
                      <a:r>
                        <a:rPr lang="en-US" altLang="zh-CN" sz="1000">
                          <a:solidFill>
                            <a:srgbClr val="0070C0"/>
                          </a:solidFill>
                          <a:highlight>
                            <a:srgbClr val="000000">
                              <a:alpha val="0"/>
                            </a:srgbClr>
                          </a:highlight>
                          <a:latin typeface="宋体" panose="02010600030101010101" pitchFamily="2" charset="-122"/>
                          <a:ea typeface="宋体" panose="02010600030101010101" pitchFamily="2" charset="-122"/>
                        </a:rPr>
                        <a:t>30</a:t>
                      </a:r>
                      <a:endParaRPr lang="en-US" altLang="zh-CN" sz="1000">
                        <a:solidFill>
                          <a:srgbClr val="0070C0"/>
                        </a:solidFill>
                        <a:highlight>
                          <a:srgbClr val="000000">
                            <a:alpha val="0"/>
                          </a:srgbClr>
                        </a:highlight>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4945" indent="0" algn="l" eaLnBrk="0" fontAlgn="base">
                        <a:lnSpc>
                          <a:spcPct val="101000"/>
                        </a:lnSpc>
                        <a:spcBef>
                          <a:spcPts val="400"/>
                        </a:spcBef>
                        <a:spcAft>
                          <a:spcPct val="0"/>
                        </a:spcAft>
                      </a:pPr>
                      <a:r>
                        <a:rPr lang="en-US" altLang="zh-CN" sz="1000">
                          <a:solidFill>
                            <a:srgbClr val="0070C0"/>
                          </a:solidFill>
                          <a:highlight>
                            <a:srgbClr val="000000">
                              <a:alpha val="0"/>
                            </a:srgbClr>
                          </a:highlight>
                          <a:latin typeface="宋体" panose="02010600030101010101" pitchFamily="2" charset="-122"/>
                          <a:ea typeface="宋体" panose="02010600030101010101" pitchFamily="2" charset="-122"/>
                        </a:rPr>
                        <a:t>30</a:t>
                      </a:r>
                      <a:endParaRPr lang="en-US" altLang="zh-CN" sz="1000">
                        <a:solidFill>
                          <a:srgbClr val="0070C0"/>
                        </a:solidFill>
                        <a:highlight>
                          <a:srgbClr val="000000">
                            <a:alpha val="0"/>
                          </a:srgbClr>
                        </a:highlight>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0030" indent="0" algn="l" eaLnBrk="0" fontAlgn="base">
                        <a:lnSpc>
                          <a:spcPct val="101000"/>
                        </a:lnSpc>
                        <a:spcBef>
                          <a:spcPts val="400"/>
                        </a:spcBef>
                        <a:spcAft>
                          <a:spcPct val="0"/>
                        </a:spcAft>
                      </a:pPr>
                      <a:r>
                        <a:rPr lang="en-US" altLang="zh-CN" sz="1000">
                          <a:solidFill>
                            <a:srgbClr val="0070C0"/>
                          </a:solidFill>
                          <a:latin typeface="宋体" panose="02010600030101010101" pitchFamily="2" charset="-122"/>
                          <a:ea typeface="宋体" panose="02010600030101010101" pitchFamily="2" charset="-122"/>
                        </a:rPr>
                        <a:t>36</a:t>
                      </a:r>
                      <a:endParaRPr lang="en-US" altLang="zh-CN" sz="1000">
                        <a:solidFill>
                          <a:srgbClr val="0070C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9304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89535" indent="0" algn="l" eaLnBrk="0" fontAlgn="base">
                        <a:lnSpc>
                          <a:spcPct val="101000"/>
                        </a:lnSpc>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高层</a:t>
                      </a:r>
                      <a:r>
                        <a:rPr lang="en-US" altLang="zh-CN" sz="1000">
                          <a:solidFill>
                            <a:srgbClr val="000000"/>
                          </a:solidFill>
                          <a:latin typeface="宋体" panose="02010600030101010101" pitchFamily="2" charset="-122"/>
                          <a:ea typeface="宋体" panose="02010600030101010101" pitchFamily="2" charset="-122"/>
                        </a:rPr>
                        <a:t>I</a:t>
                      </a:r>
                      <a:r>
                        <a:rPr lang="zh-CN" altLang="en-US" sz="1000">
                          <a:solidFill>
                            <a:srgbClr val="000000"/>
                          </a:solidFill>
                          <a:latin typeface="宋体" panose="02010600030101010101" pitchFamily="2" charset="-122"/>
                          <a:ea typeface="宋体" panose="02010600030101010101" pitchFamily="2" charset="-122"/>
                        </a:rPr>
                        <a:t>类</a:t>
                      </a:r>
                      <a:r>
                        <a:rPr lang="en-US" altLang="zh-CN" sz="1000">
                          <a:solidFill>
                            <a:srgbClr val="000000"/>
                          </a:solidFill>
                          <a:latin typeface="宋体" panose="02010600030101010101" pitchFamily="2" charset="-122"/>
                          <a:ea typeface="宋体" panose="02010600030101010101" pitchFamily="2" charset="-122"/>
                        </a:rPr>
                        <a:t>(10</a:t>
                      </a:r>
                      <a:r>
                        <a:rPr lang="zh-CN" altLang="en-US" sz="1000">
                          <a:solidFill>
                            <a:srgbClr val="000000"/>
                          </a:solidFill>
                          <a:latin typeface="宋体" panose="02010600030101010101" pitchFamily="2" charset="-122"/>
                          <a:ea typeface="宋体" panose="02010600030101010101" pitchFamily="2" charset="-122"/>
                        </a:rPr>
                        <a:t>～</a:t>
                      </a:r>
                      <a:r>
                        <a:rPr lang="en-US" altLang="zh-CN" sz="1000">
                          <a:solidFill>
                            <a:srgbClr val="FF0000"/>
                          </a:solidFill>
                          <a:latin typeface="宋体" panose="02010600030101010101" pitchFamily="2" charset="-122"/>
                          <a:ea typeface="宋体" panose="02010600030101010101" pitchFamily="2" charset="-122"/>
                        </a:rPr>
                        <a:t>17</a:t>
                      </a:r>
                      <a:r>
                        <a:rPr lang="zh-CN" altLang="en-US" sz="1000">
                          <a:solidFill>
                            <a:srgbClr val="FF0000"/>
                          </a:solidFill>
                          <a:latin typeface="宋体" panose="02010600030101010101" pitchFamily="2" charset="-122"/>
                          <a:ea typeface="宋体" panose="02010600030101010101" pitchFamily="2" charset="-122"/>
                        </a:rPr>
                        <a:t>层</a:t>
                      </a:r>
                      <a:r>
                        <a:rPr lang="en-US" altLang="zh-CN" sz="1000">
                          <a:solidFill>
                            <a:srgbClr val="000000"/>
                          </a:solidFill>
                          <a:latin typeface="宋体" panose="02010600030101010101" pitchFamily="2" charset="-122"/>
                          <a:ea typeface="宋体" panose="02010600030101010101" pitchFamily="2" charset="-122"/>
                        </a:rPr>
                        <a:t>)</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794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2.2</a:t>
                      </a:r>
                      <a:r>
                        <a:rPr lang="zh-CN" altLang="en-US" sz="1000">
                          <a:solidFill>
                            <a:srgbClr val="000000"/>
                          </a:solidFill>
                          <a:latin typeface="宋体" panose="02010600030101010101" pitchFamily="2" charset="-122"/>
                          <a:ea typeface="宋体" panose="02010600030101010101" pitchFamily="2" charset="-122"/>
                        </a:rPr>
                        <a:t>～</a:t>
                      </a:r>
                      <a:r>
                        <a:rPr lang="en-US" altLang="zh-CN" sz="1000">
                          <a:solidFill>
                            <a:srgbClr val="FF0000"/>
                          </a:solidFill>
                          <a:latin typeface="宋体" panose="02010600030101010101" pitchFamily="2" charset="-122"/>
                          <a:ea typeface="宋体" panose="02010600030101010101" pitchFamily="2" charset="-122"/>
                        </a:rPr>
                        <a:t>2.8</a:t>
                      </a:r>
                      <a:endParaRPr lang="en-US" altLang="zh-CN" sz="1000">
                        <a:solidFill>
                          <a:srgbClr val="FF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367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22</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494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35</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003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54</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0988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a:noFill/>
                    </a:lnB>
                  </a:tcPr>
                </a:tc>
                <a:tc>
                  <a:txBody>
                    <a:bodyPr/>
                    <a:p>
                      <a:pPr marL="63500" indent="0" algn="l" eaLnBrk="0" fontAlgn="base">
                        <a:lnSpc>
                          <a:spcPct val="101000"/>
                        </a:lnSpc>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高层</a:t>
                      </a:r>
                      <a:r>
                        <a:rPr lang="en-US" altLang="zh-CN" sz="1000">
                          <a:solidFill>
                            <a:srgbClr val="000000"/>
                          </a:solidFill>
                          <a:latin typeface="宋体" panose="02010600030101010101" pitchFamily="2" charset="-122"/>
                          <a:ea typeface="宋体" panose="02010600030101010101" pitchFamily="2" charset="-122"/>
                        </a:rPr>
                        <a:t>Ⅱ</a:t>
                      </a:r>
                      <a:r>
                        <a:rPr lang="zh-CN" altLang="en-US" sz="1000">
                          <a:solidFill>
                            <a:srgbClr val="000000"/>
                          </a:solidFill>
                          <a:latin typeface="宋体" panose="02010600030101010101" pitchFamily="2" charset="-122"/>
                          <a:ea typeface="宋体" panose="02010600030101010101" pitchFamily="2" charset="-122"/>
                        </a:rPr>
                        <a:t>类</a:t>
                      </a:r>
                      <a:r>
                        <a:rPr lang="en-US" altLang="zh-CN" sz="1000">
                          <a:solidFill>
                            <a:srgbClr val="000000"/>
                          </a:solidFill>
                          <a:latin typeface="宋体" panose="02010600030101010101" pitchFamily="2" charset="-122"/>
                          <a:ea typeface="宋体" panose="02010600030101010101" pitchFamily="2" charset="-122"/>
                        </a:rPr>
                        <a:t>(</a:t>
                      </a:r>
                      <a:r>
                        <a:rPr lang="en-US" altLang="zh-CN" sz="1000">
                          <a:solidFill>
                            <a:srgbClr val="FF0000"/>
                          </a:solidFill>
                          <a:latin typeface="宋体" panose="02010600030101010101" pitchFamily="2" charset="-122"/>
                          <a:ea typeface="宋体" panose="02010600030101010101" pitchFamily="2" charset="-122"/>
                        </a:rPr>
                        <a:t>18</a:t>
                      </a:r>
                      <a:r>
                        <a:rPr lang="zh-CN" altLang="en-US" sz="1000">
                          <a:solidFill>
                            <a:srgbClr val="000000"/>
                          </a:solidFill>
                          <a:latin typeface="宋体" panose="02010600030101010101" pitchFamily="2" charset="-122"/>
                          <a:ea typeface="宋体" panose="02010600030101010101" pitchFamily="2" charset="-122"/>
                        </a:rPr>
                        <a:t>～</a:t>
                      </a:r>
                      <a:r>
                        <a:rPr lang="en-US" altLang="zh-CN" sz="1000">
                          <a:solidFill>
                            <a:srgbClr val="000000"/>
                          </a:solidFill>
                          <a:latin typeface="宋体" panose="02010600030101010101" pitchFamily="2" charset="-122"/>
                          <a:ea typeface="宋体" panose="02010600030101010101" pitchFamily="2" charset="-122"/>
                        </a:rPr>
                        <a:t>26</a:t>
                      </a:r>
                      <a:r>
                        <a:rPr lang="zh-CN" altLang="en-US" sz="1000">
                          <a:solidFill>
                            <a:srgbClr val="000000"/>
                          </a:solidFill>
                          <a:latin typeface="宋体" panose="02010600030101010101" pitchFamily="2" charset="-122"/>
                          <a:ea typeface="宋体" panose="02010600030101010101" pitchFamily="2" charset="-122"/>
                        </a:rPr>
                        <a:t>层</a:t>
                      </a:r>
                      <a:r>
                        <a:rPr lang="en-US" altLang="zh-CN" sz="1000">
                          <a:solidFill>
                            <a:srgbClr val="000000"/>
                          </a:solidFill>
                          <a:latin typeface="宋体" panose="02010600030101010101" pitchFamily="2" charset="-122"/>
                          <a:ea typeface="宋体" panose="02010600030101010101" pitchFamily="2" charset="-122"/>
                        </a:rPr>
                        <a:t>)</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794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2.8</a:t>
                      </a:r>
                      <a:r>
                        <a:rPr lang="zh-CN" altLang="en-US" sz="1000">
                          <a:solidFill>
                            <a:srgbClr val="000000"/>
                          </a:solidFill>
                          <a:latin typeface="宋体" panose="02010600030101010101" pitchFamily="2" charset="-122"/>
                          <a:ea typeface="宋体" panose="02010600030101010101" pitchFamily="2" charset="-122"/>
                        </a:rPr>
                        <a:t>～</a:t>
                      </a:r>
                      <a:r>
                        <a:rPr lang="en-US" altLang="zh-CN" sz="1000">
                          <a:solidFill>
                            <a:srgbClr val="000000"/>
                          </a:solidFill>
                          <a:latin typeface="宋体" panose="02010600030101010101" pitchFamily="2" charset="-122"/>
                          <a:ea typeface="宋体" panose="02010600030101010101" pitchFamily="2" charset="-122"/>
                        </a:rPr>
                        <a:t>3.1</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367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22</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4945"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35</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0030" indent="0" algn="l" eaLnBrk="0" fontAlgn="base">
                        <a:lnSpc>
                          <a:spcPct val="101000"/>
                        </a:lnSpc>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80</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
        <p:nvSpPr>
          <p:cNvPr id="3" name="文本框 2"/>
          <p:cNvSpPr txBox="1"/>
          <p:nvPr/>
        </p:nvSpPr>
        <p:spPr>
          <a:xfrm>
            <a:off x="6023610" y="766445"/>
            <a:ext cx="5161280" cy="4123055"/>
          </a:xfrm>
          <a:prstGeom prst="rect">
            <a:avLst/>
          </a:prstGeom>
        </p:spPr>
        <p:txBody>
          <a:bodyPr wrap="square">
            <a:noAutofit/>
          </a:bodyPr>
          <a:p>
            <a:pPr indent="0" algn="l" fontAlgn="auto">
              <a:lnSpc>
                <a:spcPct val="150000"/>
              </a:lnSpc>
              <a:spcBef>
                <a:spcPct val="0"/>
              </a:spcBef>
              <a:spcAft>
                <a:spcPct val="0"/>
              </a:spcAft>
            </a:pPr>
            <a:endParaRPr lang="en-US" altLang="zh-CN" sz="12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3.1.2  </a:t>
            </a:r>
            <a:r>
              <a:rPr lang="zh-CN" altLang="en-US" sz="1200">
                <a:latin typeface="微软雅黑" panose="020B0503020204020204" charset="-122"/>
                <a:ea typeface="微软雅黑" panose="020B0503020204020204" charset="-122"/>
                <a:cs typeface="微软雅黑" panose="020B0503020204020204" charset="-122"/>
                <a:sym typeface="+mn-ea"/>
              </a:rPr>
              <a:t>住宅建筑间距应按表</a:t>
            </a:r>
            <a:r>
              <a:rPr lang="en-US" altLang="zh-CN" sz="1200">
                <a:latin typeface="微软雅黑" panose="020B0503020204020204" charset="-122"/>
                <a:ea typeface="微软雅黑" panose="020B0503020204020204" charset="-122"/>
                <a:cs typeface="微软雅黑" panose="020B0503020204020204" charset="-122"/>
                <a:sym typeface="+mn-ea"/>
              </a:rPr>
              <a:t>3 . 1 . 2</a:t>
            </a:r>
            <a:r>
              <a:rPr lang="zh-CN" altLang="en-US" sz="1200">
                <a:latin typeface="微软雅黑" panose="020B0503020204020204" charset="-122"/>
                <a:ea typeface="微软雅黑" panose="020B0503020204020204" charset="-122"/>
                <a:cs typeface="微软雅黑" panose="020B0503020204020204" charset="-122"/>
                <a:sym typeface="+mn-ea"/>
              </a:rPr>
              <a:t>规定的日照标准进行控制。</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旧区改建项目内新建住宅建筑日照标准不应低于大寒日日照时</a:t>
            </a:r>
            <a:r>
              <a:rPr lang="en-US" altLang="zh-CN" sz="1200">
                <a:latin typeface="微软雅黑" panose="020B0503020204020204" charset="-122"/>
                <a:ea typeface="微软雅黑" panose="020B0503020204020204" charset="-122"/>
                <a:cs typeface="微软雅黑" panose="020B0503020204020204" charset="-122"/>
                <a:sym typeface="+mn-ea"/>
              </a:rPr>
              <a:t>  </a:t>
            </a:r>
            <a:r>
              <a:rPr lang="zh-CN" altLang="en-US" sz="1200">
                <a:latin typeface="微软雅黑" panose="020B0503020204020204" charset="-122"/>
                <a:ea typeface="微软雅黑" panose="020B0503020204020204" charset="-122"/>
                <a:cs typeface="微软雅黑" panose="020B0503020204020204" charset="-122"/>
                <a:sym typeface="+mn-ea"/>
              </a:rPr>
              <a:t>数</a:t>
            </a:r>
            <a:r>
              <a:rPr lang="en-US" altLang="zh-CN" sz="1200">
                <a:latin typeface="微软雅黑" panose="020B0503020204020204" charset="-122"/>
                <a:ea typeface="微软雅黑" panose="020B0503020204020204" charset="-122"/>
                <a:cs typeface="微软雅黑" panose="020B0503020204020204" charset="-122"/>
                <a:sym typeface="+mn-ea"/>
              </a:rPr>
              <a:t> 1h</a:t>
            </a:r>
            <a:r>
              <a:rPr lang="zh-CN" altLang="en-US" sz="1200">
                <a:latin typeface="微软雅黑" panose="020B0503020204020204" charset="-122"/>
                <a:ea typeface="微软雅黑" panose="020B0503020204020204" charset="-122"/>
                <a:cs typeface="微软雅黑" panose="020B0503020204020204" charset="-122"/>
                <a:sym typeface="+mn-ea"/>
              </a:rPr>
              <a:t>。</a:t>
            </a: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spcBef>
                <a:spcPct val="0"/>
              </a:spcBef>
              <a:spcAft>
                <a:spcPct val="0"/>
              </a:spcAft>
            </a:pPr>
            <a:r>
              <a:rPr lang="zh-CN" altLang="en-US" sz="1200">
                <a:latin typeface="微软雅黑" panose="020B0503020204020204" charset="-122"/>
                <a:ea typeface="微软雅黑" panose="020B0503020204020204" charset="-122"/>
                <a:cs typeface="微软雅黑" panose="020B0503020204020204" charset="-122"/>
                <a:sym typeface="+mn-ea"/>
              </a:rPr>
              <a:t>表</a:t>
            </a:r>
            <a:r>
              <a:rPr lang="en-US" altLang="zh-CN" sz="1200">
                <a:latin typeface="微软雅黑" panose="020B0503020204020204" charset="-122"/>
                <a:ea typeface="微软雅黑" panose="020B0503020204020204" charset="-122"/>
                <a:cs typeface="微软雅黑" panose="020B0503020204020204" charset="-122"/>
                <a:sym typeface="+mn-ea"/>
              </a:rPr>
              <a:t>3.1.2 </a:t>
            </a:r>
            <a:r>
              <a:rPr lang="zh-CN" altLang="en-US" sz="1200">
                <a:latin typeface="微软雅黑" panose="020B0503020204020204" charset="-122"/>
                <a:ea typeface="微软雅黑" panose="020B0503020204020204" charset="-122"/>
                <a:cs typeface="微软雅黑" panose="020B0503020204020204" charset="-122"/>
                <a:sym typeface="+mn-ea"/>
              </a:rPr>
              <a:t>住宅建筑日照标准</a:t>
            </a: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spcBef>
                <a:spcPct val="0"/>
              </a:spcBef>
              <a:spcAft>
                <a:spcPct val="0"/>
              </a:spcAft>
            </a:pP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spcBef>
                <a:spcPct val="0"/>
              </a:spcBef>
              <a:spcAft>
                <a:spcPct val="0"/>
              </a:spcAft>
            </a:pP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spcBef>
                <a:spcPct val="0"/>
              </a:spcBef>
              <a:spcAft>
                <a:spcPct val="0"/>
              </a:spcAft>
            </a:pP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spcBef>
                <a:spcPct val="0"/>
              </a:spcBef>
              <a:spcAft>
                <a:spcPct val="0"/>
              </a:spcAft>
            </a:pP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spcBef>
                <a:spcPct val="0"/>
              </a:spcBef>
              <a:spcAft>
                <a:spcPct val="0"/>
              </a:spcAft>
            </a:pP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spcBef>
                <a:spcPct val="0"/>
              </a:spcBef>
              <a:spcAft>
                <a:spcPct val="0"/>
              </a:spcAft>
            </a:pP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spcBef>
                <a:spcPct val="0"/>
              </a:spcBef>
              <a:spcAft>
                <a:spcPct val="0"/>
              </a:spcAft>
            </a:pP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ctr" fontAlgn="auto">
              <a:lnSpc>
                <a:spcPct val="150000"/>
              </a:lnSpc>
              <a:spcBef>
                <a:spcPct val="0"/>
              </a:spcBef>
              <a:spcAft>
                <a:spcPct val="0"/>
              </a:spcAft>
            </a:pPr>
            <a:r>
              <a:rPr lang="zh-CN" altLang="en-US" sz="1200">
                <a:latin typeface="微软雅黑" panose="020B0503020204020204" charset="-122"/>
                <a:ea typeface="微软雅黑" panose="020B0503020204020204" charset="-122"/>
                <a:cs typeface="微软雅黑" panose="020B0503020204020204" charset="-122"/>
                <a:sym typeface="+mn-ea"/>
              </a:rPr>
              <a:t>注：底层窗台面是指距室内地坪</a:t>
            </a:r>
            <a:r>
              <a:rPr lang="en-US" altLang="zh-CN" sz="1200">
                <a:latin typeface="微软雅黑" panose="020B0503020204020204" charset="-122"/>
                <a:ea typeface="微软雅黑" panose="020B0503020204020204" charset="-122"/>
                <a:cs typeface="微软雅黑" panose="020B0503020204020204" charset="-122"/>
                <a:sym typeface="+mn-ea"/>
              </a:rPr>
              <a:t>0.9m </a:t>
            </a:r>
            <a:r>
              <a:rPr lang="zh-CN" altLang="en-US" sz="1200">
                <a:latin typeface="微软雅黑" panose="020B0503020204020204" charset="-122"/>
                <a:ea typeface="微软雅黑" panose="020B0503020204020204" charset="-122"/>
                <a:cs typeface="微软雅黑" panose="020B0503020204020204" charset="-122"/>
                <a:sym typeface="+mn-ea"/>
              </a:rPr>
              <a:t>高的外墙位置。</a:t>
            </a: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ct val="0"/>
              </a:spcBef>
              <a:spcAft>
                <a:spcPct val="0"/>
              </a:spcAft>
            </a:pP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graphicFrame>
        <p:nvGraphicFramePr>
          <p:cNvPr id="5" name="表格 4"/>
          <p:cNvGraphicFramePr/>
          <p:nvPr>
            <p:custDataLst>
              <p:tags r:id="rId2"/>
            </p:custDataLst>
          </p:nvPr>
        </p:nvGraphicFramePr>
        <p:xfrm>
          <a:off x="6530340" y="1988820"/>
          <a:ext cx="4386580" cy="1658620"/>
        </p:xfrm>
        <a:graphic>
          <a:graphicData uri="http://schemas.openxmlformats.org/drawingml/2006/table">
            <a:tbl>
              <a:tblPr/>
              <a:tblGrid>
                <a:gridCol w="1189990"/>
                <a:gridCol w="715645"/>
                <a:gridCol w="709295"/>
                <a:gridCol w="477520"/>
                <a:gridCol w="469900"/>
                <a:gridCol w="824230"/>
              </a:tblGrid>
              <a:tr h="303530">
                <a:tc>
                  <a:txBody>
                    <a:bodyPr/>
                    <a:p>
                      <a:pPr marL="193675" indent="0" algn="l" eaLnBrk="0" fontAlgn="base">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建筑气候区划</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2">
                  <a:txBody>
                    <a:bodyPr/>
                    <a:p>
                      <a:pPr marL="135255" indent="0" algn="l" eaLnBrk="0" fontAlgn="base">
                        <a:spcBef>
                          <a:spcPts val="300"/>
                        </a:spcBef>
                        <a:spcAft>
                          <a:spcPct val="0"/>
                        </a:spcAft>
                      </a:pPr>
                      <a:r>
                        <a:rPr lang="en-US" altLang="zh-CN" sz="1000">
                          <a:solidFill>
                            <a:srgbClr val="000000"/>
                          </a:solidFill>
                          <a:latin typeface="宋体" panose="02010600030101010101" pitchFamily="2" charset="-122"/>
                          <a:ea typeface="宋体" panose="02010600030101010101" pitchFamily="2" charset="-122"/>
                        </a:rPr>
                        <a:t>I</a:t>
                      </a:r>
                      <a:r>
                        <a:rPr lang="zh-CN" altLang="en-US" sz="1000">
                          <a:solidFill>
                            <a:srgbClr val="000000"/>
                          </a:solidFill>
                          <a:latin typeface="宋体" panose="02010600030101010101" pitchFamily="2" charset="-122"/>
                          <a:ea typeface="宋体" panose="02010600030101010101" pitchFamily="2" charset="-122"/>
                        </a:rPr>
                        <a:t>、</a:t>
                      </a:r>
                      <a:r>
                        <a:rPr lang="en-US" altLang="zh-CN" sz="1000">
                          <a:solidFill>
                            <a:srgbClr val="000000"/>
                          </a:solidFill>
                          <a:latin typeface="宋体" panose="02010600030101010101" pitchFamily="2" charset="-122"/>
                          <a:ea typeface="宋体" panose="02010600030101010101" pitchFamily="2" charset="-122"/>
                        </a:rPr>
                        <a:t>Ⅱ</a:t>
                      </a:r>
                      <a:r>
                        <a:rPr lang="zh-CN" altLang="en-US" sz="1000">
                          <a:solidFill>
                            <a:srgbClr val="000000"/>
                          </a:solidFill>
                          <a:latin typeface="宋体" panose="02010600030101010101" pitchFamily="2" charset="-122"/>
                          <a:ea typeface="宋体" panose="02010600030101010101" pitchFamily="2" charset="-122"/>
                        </a:rPr>
                        <a:t>、</a:t>
                      </a:r>
                      <a:r>
                        <a:rPr lang="en-US" altLang="zh-CN" sz="1000">
                          <a:solidFill>
                            <a:srgbClr val="000000"/>
                          </a:solidFill>
                          <a:latin typeface="宋体" panose="02010600030101010101" pitchFamily="2" charset="-122"/>
                          <a:ea typeface="宋体" panose="02010600030101010101" pitchFamily="2" charset="-122"/>
                        </a:rPr>
                        <a:t>Ⅲ</a:t>
                      </a:r>
                      <a:r>
                        <a:rPr lang="zh-CN" altLang="en-US" sz="1000">
                          <a:solidFill>
                            <a:srgbClr val="000000"/>
                          </a:solidFill>
                          <a:latin typeface="宋体" panose="02010600030101010101" pitchFamily="2" charset="-122"/>
                          <a:ea typeface="宋体" panose="02010600030101010101" pitchFamily="2" charset="-122"/>
                        </a:rPr>
                        <a:t>、</a:t>
                      </a:r>
                      <a:r>
                        <a:rPr lang="en-US" altLang="zh-CN" sz="1000">
                          <a:solidFill>
                            <a:srgbClr val="000000"/>
                          </a:solidFill>
                          <a:latin typeface="宋体" panose="02010600030101010101" pitchFamily="2" charset="-122"/>
                          <a:ea typeface="宋体" panose="02010600030101010101" pitchFamily="2" charset="-122"/>
                        </a:rPr>
                        <a:t>VI</a:t>
                      </a:r>
                      <a:r>
                        <a:rPr lang="zh-CN" sz="1000">
                          <a:solidFill>
                            <a:srgbClr val="000000"/>
                          </a:solidFill>
                          <a:latin typeface="宋体" panose="02010600030101010101" pitchFamily="2" charset="-122"/>
                          <a:ea typeface="宋体" panose="02010600030101010101" pitchFamily="2" charset="-122"/>
                        </a:rPr>
                        <a:t>气候区</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2">
                  <a:txBody>
                    <a:bodyPr/>
                    <a:p>
                      <a:pPr marL="207010" indent="0" algn="l" eaLnBrk="0" fontAlgn="base">
                        <a:spcBef>
                          <a:spcPts val="300"/>
                        </a:spcBef>
                        <a:spcAft>
                          <a:spcPct val="0"/>
                        </a:spcAft>
                      </a:pPr>
                      <a:r>
                        <a:rPr lang="en-US" altLang="zh-CN" sz="1000">
                          <a:solidFill>
                            <a:srgbClr val="000000"/>
                          </a:solidFill>
                          <a:latin typeface="宋体" panose="02010600030101010101" pitchFamily="2" charset="-122"/>
                          <a:ea typeface="宋体" panose="02010600030101010101" pitchFamily="2" charset="-122"/>
                        </a:rPr>
                        <a:t>IV</a:t>
                      </a:r>
                      <a:r>
                        <a:rPr lang="zh-CN" sz="1000">
                          <a:solidFill>
                            <a:srgbClr val="000000"/>
                          </a:solidFill>
                          <a:latin typeface="宋体" panose="02010600030101010101" pitchFamily="2" charset="-122"/>
                          <a:ea typeface="宋体" panose="02010600030101010101" pitchFamily="2" charset="-122"/>
                        </a:rPr>
                        <a:t>气候区</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113030" indent="0" algn="l" eaLnBrk="0" fontAlgn="base">
                        <a:spcBef>
                          <a:spcPts val="300"/>
                        </a:spcBef>
                        <a:spcAft>
                          <a:spcPct val="0"/>
                        </a:spcAft>
                      </a:pPr>
                      <a:r>
                        <a:rPr lang="en-US" altLang="zh-CN" sz="1000">
                          <a:solidFill>
                            <a:srgbClr val="000000"/>
                          </a:solidFill>
                          <a:latin typeface="宋体" panose="02010600030101010101" pitchFamily="2" charset="-122"/>
                          <a:ea typeface="宋体" panose="02010600030101010101" pitchFamily="2" charset="-122"/>
                        </a:rPr>
                        <a:t>V</a:t>
                      </a:r>
                      <a:r>
                        <a:rPr lang="zh-CN" altLang="en-US" sz="1000">
                          <a:solidFill>
                            <a:srgbClr val="000000"/>
                          </a:solidFill>
                          <a:latin typeface="宋体" panose="02010600030101010101" pitchFamily="2" charset="-122"/>
                          <a:ea typeface="宋体" panose="02010600030101010101" pitchFamily="2" charset="-122"/>
                        </a:rPr>
                        <a:t>、</a:t>
                      </a:r>
                      <a:r>
                        <a:rPr lang="en-US" altLang="zh-CN" sz="1000">
                          <a:solidFill>
                            <a:srgbClr val="000000"/>
                          </a:solidFill>
                          <a:latin typeface="宋体" panose="02010600030101010101" pitchFamily="2" charset="-122"/>
                          <a:ea typeface="宋体" panose="02010600030101010101" pitchFamily="2" charset="-122"/>
                        </a:rPr>
                        <a:t>VI</a:t>
                      </a:r>
                      <a:r>
                        <a:rPr lang="zh-CN" altLang="en-US" sz="1000">
                          <a:solidFill>
                            <a:srgbClr val="000000"/>
                          </a:solidFill>
                          <a:latin typeface="宋体" panose="02010600030101010101" pitchFamily="2" charset="-122"/>
                          <a:ea typeface="宋体" panose="02010600030101010101" pitchFamily="2" charset="-122"/>
                        </a:rPr>
                        <a:t>气候区</a:t>
                      </a:r>
                      <a:endParaRPr lang="zh-CN" altLang="en-US"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86080">
                <a:tc>
                  <a:txBody>
                    <a:bodyPr/>
                    <a:p>
                      <a:pPr marL="41275" indent="0" algn="l" eaLnBrk="0" fontAlgn="base">
                        <a:spcBef>
                          <a:spcPts val="500"/>
                        </a:spcBef>
                        <a:spcAft>
                          <a:spcPct val="0"/>
                        </a:spcAft>
                      </a:pPr>
                      <a:r>
                        <a:rPr lang="zh-CN" sz="1000">
                          <a:solidFill>
                            <a:srgbClr val="000000"/>
                          </a:solidFill>
                          <a:latin typeface="宋体" panose="02010600030101010101" pitchFamily="2" charset="-122"/>
                          <a:ea typeface="宋体" panose="02010600030101010101" pitchFamily="2" charset="-122"/>
                        </a:rPr>
                        <a:t>城区或镇区常住人口</a:t>
                      </a:r>
                      <a:endParaRPr lang="zh-CN" sz="1000">
                        <a:solidFill>
                          <a:srgbClr val="000000"/>
                        </a:solidFill>
                        <a:latin typeface="宋体" panose="02010600030101010101" pitchFamily="2" charset="-122"/>
                        <a:ea typeface="宋体" panose="02010600030101010101" pitchFamily="2" charset="-122"/>
                      </a:endParaRPr>
                    </a:p>
                    <a:p>
                      <a:pPr marL="346075" indent="0" algn="l" eaLnBrk="0" fontAlgn="base">
                        <a:spcBef>
                          <a:spcPts val="300"/>
                        </a:spcBef>
                        <a:spcAft>
                          <a:spcPct val="0"/>
                        </a:spcAft>
                      </a:pPr>
                      <a:r>
                        <a:rPr lang="en-US" altLang="zh-CN" sz="1000">
                          <a:solidFill>
                            <a:srgbClr val="000000"/>
                          </a:solidFill>
                          <a:latin typeface="宋体" panose="02010600030101010101" pitchFamily="2" charset="-122"/>
                          <a:ea typeface="宋体" panose="02010600030101010101" pitchFamily="2" charset="-122"/>
                        </a:rPr>
                        <a:t>(</a:t>
                      </a:r>
                      <a:r>
                        <a:rPr lang="zh-CN" altLang="en-US" sz="1000">
                          <a:solidFill>
                            <a:srgbClr val="000000"/>
                          </a:solidFill>
                          <a:latin typeface="宋体" panose="02010600030101010101" pitchFamily="2" charset="-122"/>
                          <a:ea typeface="宋体" panose="02010600030101010101" pitchFamily="2" charset="-122"/>
                        </a:rPr>
                        <a:t>万人</a:t>
                      </a:r>
                      <a:r>
                        <a:rPr lang="en-US" altLang="zh-CN" sz="1000">
                          <a:solidFill>
                            <a:srgbClr val="000000"/>
                          </a:solidFill>
                          <a:latin typeface="宋体" panose="02010600030101010101" pitchFamily="2" charset="-122"/>
                          <a:ea typeface="宋体" panose="02010600030101010101" pitchFamily="2" charset="-122"/>
                        </a:rPr>
                        <a:t>)</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8755" indent="0" algn="l" eaLnBrk="0" fontAlgn="base">
                        <a:spcBef>
                          <a:spcPts val="1200"/>
                        </a:spcBef>
                        <a:spcAft>
                          <a:spcPct val="0"/>
                        </a:spcAft>
                      </a:pPr>
                      <a:r>
                        <a:rPr lang="en-US" altLang="zh-CN" sz="1000">
                          <a:solidFill>
                            <a:srgbClr val="000000"/>
                          </a:solidFill>
                          <a:latin typeface="宋体" panose="02010600030101010101" pitchFamily="2" charset="-122"/>
                          <a:ea typeface="宋体" panose="02010600030101010101" pitchFamily="2" charset="-122"/>
                        </a:rPr>
                        <a:t>≥50</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99390" indent="0" algn="l" eaLnBrk="0" fontAlgn="base">
                        <a:spcBef>
                          <a:spcPts val="1200"/>
                        </a:spcBef>
                        <a:spcAft>
                          <a:spcPct val="0"/>
                        </a:spcAft>
                      </a:pPr>
                      <a:r>
                        <a:rPr lang="en-US" altLang="zh-CN" sz="1000" b="1">
                          <a:solidFill>
                            <a:srgbClr val="FF0000"/>
                          </a:solidFill>
                          <a:latin typeface="宋体" panose="02010600030101010101" pitchFamily="2" charset="-122"/>
                          <a:ea typeface="宋体" panose="02010600030101010101" pitchFamily="2" charset="-122"/>
                        </a:rPr>
                        <a:t>&lt;50</a:t>
                      </a:r>
                      <a:endParaRPr lang="en-US" altLang="zh-CN" sz="1000" b="1">
                        <a:solidFill>
                          <a:srgbClr val="FF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92710" indent="0" algn="l" eaLnBrk="0" fontAlgn="base">
                        <a:spcBef>
                          <a:spcPts val="1200"/>
                        </a:spcBef>
                        <a:spcAft>
                          <a:spcPct val="0"/>
                        </a:spcAft>
                      </a:pPr>
                      <a:r>
                        <a:rPr lang="en-US" altLang="zh-CN" sz="1000">
                          <a:solidFill>
                            <a:srgbClr val="000000"/>
                          </a:solidFill>
                          <a:latin typeface="宋体" panose="02010600030101010101" pitchFamily="2" charset="-122"/>
                          <a:ea typeface="宋体" panose="02010600030101010101" pitchFamily="2" charset="-122"/>
                        </a:rPr>
                        <a:t>≥50</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93345" indent="0" algn="l" eaLnBrk="0" fontAlgn="base">
                        <a:spcBef>
                          <a:spcPts val="1200"/>
                        </a:spcBef>
                        <a:spcAft>
                          <a:spcPct val="0"/>
                        </a:spcAft>
                      </a:pPr>
                      <a:r>
                        <a:rPr lang="en-US" altLang="zh-CN" sz="1000">
                          <a:solidFill>
                            <a:srgbClr val="000000"/>
                          </a:solidFill>
                          <a:latin typeface="宋体" panose="02010600030101010101" pitchFamily="2" charset="-122"/>
                          <a:ea typeface="宋体" panose="02010600030101010101" pitchFamily="2" charset="-122"/>
                        </a:rPr>
                        <a:t>&lt;50</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08280" indent="0" algn="l" eaLnBrk="0" fontAlgn="base">
                        <a:spcBef>
                          <a:spcPts val="1100"/>
                        </a:spcBef>
                        <a:spcAft>
                          <a:spcPct val="0"/>
                        </a:spcAft>
                      </a:pPr>
                      <a:r>
                        <a:rPr lang="zh-CN" sz="1000">
                          <a:solidFill>
                            <a:srgbClr val="000000"/>
                          </a:solidFill>
                          <a:latin typeface="宋体" panose="02010600030101010101" pitchFamily="2" charset="-122"/>
                          <a:ea typeface="宋体" panose="02010600030101010101" pitchFamily="2" charset="-122"/>
                        </a:rPr>
                        <a:t>无限定</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95580">
                <a:tc>
                  <a:txBody>
                    <a:bodyPr/>
                    <a:p>
                      <a:pPr marL="244475" indent="0" algn="l" eaLnBrk="0" fontAlgn="base">
                        <a:spcBef>
                          <a:spcPts val="400"/>
                        </a:spcBef>
                        <a:spcAft>
                          <a:spcPct val="0"/>
                        </a:spcAft>
                      </a:pPr>
                      <a:r>
                        <a:rPr lang="zh-CN" sz="1000">
                          <a:solidFill>
                            <a:srgbClr val="000000"/>
                          </a:solidFill>
                          <a:latin typeface="宋体" panose="02010600030101010101" pitchFamily="2" charset="-122"/>
                          <a:ea typeface="宋体" panose="02010600030101010101" pitchFamily="2" charset="-122"/>
                        </a:rPr>
                        <a:t>日照标准日</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3">
                  <a:txBody>
                    <a:bodyPr/>
                    <a:p>
                      <a:pPr marL="649605" indent="0" algn="l" eaLnBrk="0" fontAlgn="base">
                        <a:spcBef>
                          <a:spcPts val="400"/>
                        </a:spcBef>
                        <a:spcAft>
                          <a:spcPct val="0"/>
                        </a:spcAft>
                      </a:pPr>
                      <a:r>
                        <a:rPr lang="zh-CN" sz="1000">
                          <a:solidFill>
                            <a:srgbClr val="000000"/>
                          </a:solidFill>
                          <a:latin typeface="宋体" panose="02010600030101010101" pitchFamily="2" charset="-122"/>
                          <a:ea typeface="宋体" panose="02010600030101010101" pitchFamily="2" charset="-122"/>
                        </a:rPr>
                        <a:t>大寒日</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2">
                  <a:txBody>
                    <a:bodyPr/>
                    <a:p>
                      <a:pPr marL="391795" indent="0" algn="l" eaLnBrk="0" fontAlgn="base">
                        <a:spcBef>
                          <a:spcPts val="400"/>
                        </a:spcBef>
                        <a:spcAft>
                          <a:spcPct val="0"/>
                        </a:spcAft>
                      </a:pPr>
                      <a:r>
                        <a:rPr lang="zh-CN" sz="1000">
                          <a:solidFill>
                            <a:srgbClr val="000000"/>
                          </a:solidFill>
                          <a:latin typeface="宋体" panose="02010600030101010101" pitchFamily="2" charset="-122"/>
                          <a:ea typeface="宋体" panose="02010600030101010101" pitchFamily="2" charset="-122"/>
                        </a:rPr>
                        <a:t>冬至日</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188595">
                <a:tc>
                  <a:txBody>
                    <a:bodyPr/>
                    <a:p>
                      <a:pPr marL="218440" indent="0" algn="l" eaLnBrk="0" fontAlgn="base">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日照时数</a:t>
                      </a:r>
                      <a:r>
                        <a:rPr lang="en-US" altLang="zh-CN" sz="1000">
                          <a:solidFill>
                            <a:srgbClr val="000000"/>
                          </a:solidFill>
                          <a:latin typeface="宋体" panose="02010600030101010101" pitchFamily="2" charset="-122"/>
                          <a:ea typeface="宋体" panose="02010600030101010101" pitchFamily="2" charset="-122"/>
                        </a:rPr>
                        <a:t>(h)</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23520" indent="0" algn="l" eaLnBrk="0" fontAlgn="base">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≥2</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2">
                  <a:txBody>
                    <a:bodyPr/>
                    <a:p>
                      <a:pPr marL="415925" indent="0" algn="l" eaLnBrk="0" fontAlgn="base">
                        <a:spcBef>
                          <a:spcPts val="400"/>
                        </a:spcBef>
                        <a:spcAft>
                          <a:spcPct val="0"/>
                        </a:spcAft>
                      </a:pPr>
                      <a:r>
                        <a:rPr lang="en-US" altLang="zh-CN" sz="1000" b="1">
                          <a:solidFill>
                            <a:srgbClr val="FF0000"/>
                          </a:solidFill>
                          <a:latin typeface="宋体" panose="02010600030101010101" pitchFamily="2" charset="-122"/>
                          <a:ea typeface="宋体" panose="02010600030101010101" pitchFamily="2" charset="-122"/>
                        </a:rPr>
                        <a:t>≥3</a:t>
                      </a:r>
                      <a:endParaRPr lang="en-US" altLang="zh-CN" sz="1000" b="1">
                        <a:solidFill>
                          <a:srgbClr val="FF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2">
                  <a:txBody>
                    <a:bodyPr/>
                    <a:p>
                      <a:pPr marL="467995" indent="0" algn="l" eaLnBrk="0" fontAlgn="base">
                        <a:spcBef>
                          <a:spcPts val="400"/>
                        </a:spcBef>
                        <a:spcAft>
                          <a:spcPct val="0"/>
                        </a:spcAft>
                      </a:pPr>
                      <a:r>
                        <a:rPr lang="en-US" altLang="zh-CN" sz="1000">
                          <a:solidFill>
                            <a:srgbClr val="000000"/>
                          </a:solidFill>
                          <a:latin typeface="宋体" panose="02010600030101010101" pitchFamily="2" charset="-122"/>
                          <a:ea typeface="宋体" panose="02010600030101010101" pitchFamily="2" charset="-122"/>
                        </a:rPr>
                        <a:t>≥1</a:t>
                      </a:r>
                      <a:endParaRPr lang="en-US" alt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386080">
                <a:tc>
                  <a:txBody>
                    <a:bodyPr/>
                    <a:p>
                      <a:pPr marL="142875" indent="0" algn="l" eaLnBrk="0" fontAlgn="base">
                        <a:spcBef>
                          <a:spcPts val="300"/>
                        </a:spcBef>
                        <a:spcAft>
                          <a:spcPct val="0"/>
                        </a:spcAft>
                      </a:pPr>
                      <a:r>
                        <a:rPr lang="zh-CN" sz="1000">
                          <a:solidFill>
                            <a:srgbClr val="000000"/>
                          </a:solidFill>
                          <a:latin typeface="宋体" panose="02010600030101010101" pitchFamily="2" charset="-122"/>
                          <a:ea typeface="宋体" panose="02010600030101010101" pitchFamily="2" charset="-122"/>
                        </a:rPr>
                        <a:t>有效日照时间带</a:t>
                      </a:r>
                      <a:endParaRPr lang="zh-CN" sz="1000">
                        <a:solidFill>
                          <a:srgbClr val="000000"/>
                        </a:solidFill>
                        <a:latin typeface="宋体" panose="02010600030101010101" pitchFamily="2" charset="-122"/>
                        <a:ea typeface="宋体" panose="02010600030101010101" pitchFamily="2" charset="-122"/>
                      </a:endParaRPr>
                    </a:p>
                    <a:p>
                      <a:pPr marL="142875" indent="0" algn="l" eaLnBrk="0" fontAlgn="base">
                        <a:spcBef>
                          <a:spcPts val="300"/>
                        </a:spcBef>
                        <a:spcAft>
                          <a:spcPct val="0"/>
                        </a:spcAft>
                      </a:pPr>
                      <a:r>
                        <a:rPr lang="en-US" altLang="zh-CN" sz="1000">
                          <a:solidFill>
                            <a:srgbClr val="000000"/>
                          </a:solidFill>
                          <a:latin typeface="宋体" panose="02010600030101010101" pitchFamily="2" charset="-122"/>
                          <a:ea typeface="宋体" panose="02010600030101010101" pitchFamily="2" charset="-122"/>
                        </a:rPr>
                        <a:t>(</a:t>
                      </a:r>
                      <a:r>
                        <a:rPr lang="zh-CN" altLang="en-US" sz="1000">
                          <a:solidFill>
                            <a:srgbClr val="000000"/>
                          </a:solidFill>
                          <a:latin typeface="宋体" panose="02010600030101010101" pitchFamily="2" charset="-122"/>
                          <a:ea typeface="宋体" panose="02010600030101010101" pitchFamily="2" charset="-122"/>
                        </a:rPr>
                        <a:t>当地真太阳时</a:t>
                      </a:r>
                      <a:r>
                        <a:rPr lang="en-US" altLang="zh-CN" sz="1000">
                          <a:solidFill>
                            <a:srgbClr val="000000"/>
                          </a:solidFill>
                          <a:latin typeface="宋体" panose="02010600030101010101" pitchFamily="2" charset="-122"/>
                          <a:ea typeface="宋体" panose="02010600030101010101" pitchFamily="2" charset="-122"/>
                        </a:rPr>
                        <a:t>)</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3">
                  <a:txBody>
                    <a:bodyPr/>
                    <a:p>
                      <a:pPr marL="554355" indent="0" algn="l" eaLnBrk="0" fontAlgn="base">
                        <a:spcBef>
                          <a:spcPts val="900"/>
                        </a:spcBef>
                        <a:spcAft>
                          <a:spcPct val="0"/>
                        </a:spcAft>
                      </a:pPr>
                      <a:r>
                        <a:rPr lang="en-US" altLang="zh-CN" sz="1000">
                          <a:solidFill>
                            <a:srgbClr val="000000"/>
                          </a:solidFill>
                          <a:latin typeface="宋体" panose="02010600030101010101" pitchFamily="2" charset="-122"/>
                          <a:ea typeface="宋体" panose="02010600030101010101" pitchFamily="2" charset="-122"/>
                        </a:rPr>
                        <a:t>8</a:t>
                      </a:r>
                      <a:r>
                        <a:rPr lang="zh-CN" altLang="en-US" sz="1000">
                          <a:solidFill>
                            <a:srgbClr val="000000"/>
                          </a:solidFill>
                          <a:latin typeface="宋体" panose="02010600030101010101" pitchFamily="2" charset="-122"/>
                          <a:ea typeface="宋体" panose="02010600030101010101" pitchFamily="2" charset="-122"/>
                        </a:rPr>
                        <a:t>时</a:t>
                      </a:r>
                      <a:r>
                        <a:rPr lang="en-US" altLang="zh-CN" sz="1000">
                          <a:solidFill>
                            <a:srgbClr val="000000"/>
                          </a:solidFill>
                          <a:latin typeface="宋体" panose="02010600030101010101" pitchFamily="2" charset="-122"/>
                          <a:ea typeface="宋体" panose="02010600030101010101" pitchFamily="2" charset="-122"/>
                        </a:rPr>
                        <a:t>~16</a:t>
                      </a:r>
                      <a:r>
                        <a:rPr lang="zh-CN" altLang="en-US" sz="1000">
                          <a:solidFill>
                            <a:srgbClr val="000000"/>
                          </a:solidFill>
                          <a:latin typeface="宋体" panose="02010600030101010101" pitchFamily="2" charset="-122"/>
                          <a:ea typeface="宋体" panose="02010600030101010101" pitchFamily="2" charset="-122"/>
                        </a:rPr>
                        <a:t>时</a:t>
                      </a:r>
                      <a:endParaRPr lang="zh-CN" altLang="en-US"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2">
                  <a:txBody>
                    <a:bodyPr/>
                    <a:p>
                      <a:pPr marL="315595" indent="0" algn="l" eaLnBrk="0" fontAlgn="base">
                        <a:spcBef>
                          <a:spcPts val="900"/>
                        </a:spcBef>
                        <a:spcAft>
                          <a:spcPct val="0"/>
                        </a:spcAft>
                      </a:pPr>
                      <a:r>
                        <a:rPr lang="en-US" altLang="zh-CN" sz="1000">
                          <a:solidFill>
                            <a:srgbClr val="000000"/>
                          </a:solidFill>
                          <a:latin typeface="宋体" panose="02010600030101010101" pitchFamily="2" charset="-122"/>
                          <a:ea typeface="宋体" panose="02010600030101010101" pitchFamily="2" charset="-122"/>
                        </a:rPr>
                        <a:t>9</a:t>
                      </a:r>
                      <a:r>
                        <a:rPr lang="zh-CN" altLang="en-US" sz="1000">
                          <a:solidFill>
                            <a:srgbClr val="000000"/>
                          </a:solidFill>
                          <a:latin typeface="宋体" panose="02010600030101010101" pitchFamily="2" charset="-122"/>
                          <a:ea typeface="宋体" panose="02010600030101010101" pitchFamily="2" charset="-122"/>
                        </a:rPr>
                        <a:t>时～</a:t>
                      </a:r>
                      <a:r>
                        <a:rPr lang="en-US" altLang="zh-CN" sz="1000">
                          <a:solidFill>
                            <a:srgbClr val="000000"/>
                          </a:solidFill>
                          <a:latin typeface="宋体" panose="02010600030101010101" pitchFamily="2" charset="-122"/>
                          <a:ea typeface="宋体" panose="02010600030101010101" pitchFamily="2" charset="-122"/>
                        </a:rPr>
                        <a:t>15</a:t>
                      </a:r>
                      <a:r>
                        <a:rPr lang="zh-CN" altLang="en-US" sz="1000">
                          <a:solidFill>
                            <a:srgbClr val="000000"/>
                          </a:solidFill>
                          <a:latin typeface="宋体" panose="02010600030101010101" pitchFamily="2" charset="-122"/>
                          <a:ea typeface="宋体" panose="02010600030101010101" pitchFamily="2" charset="-122"/>
                        </a:rPr>
                        <a:t>时</a:t>
                      </a:r>
                      <a:endParaRPr lang="zh-CN" altLang="en-US"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198755">
                <a:tc>
                  <a:txBody>
                    <a:bodyPr/>
                    <a:p>
                      <a:pPr marL="295275" indent="0" algn="l" eaLnBrk="0" fontAlgn="base">
                        <a:spcBef>
                          <a:spcPts val="400"/>
                        </a:spcBef>
                        <a:spcAft>
                          <a:spcPct val="0"/>
                        </a:spcAft>
                      </a:pPr>
                      <a:r>
                        <a:rPr lang="zh-CN" sz="1000">
                          <a:solidFill>
                            <a:srgbClr val="000000"/>
                          </a:solidFill>
                          <a:latin typeface="宋体" panose="02010600030101010101" pitchFamily="2" charset="-122"/>
                          <a:ea typeface="宋体" panose="02010600030101010101" pitchFamily="2" charset="-122"/>
                        </a:rPr>
                        <a:t>计算起点</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5">
                  <a:txBody>
                    <a:bodyPr/>
                    <a:p>
                      <a:pPr marL="1106805" indent="0" algn="l" eaLnBrk="0" fontAlgn="base">
                        <a:spcBef>
                          <a:spcPts val="400"/>
                        </a:spcBef>
                        <a:spcAft>
                          <a:spcPct val="0"/>
                        </a:spcAft>
                      </a:pPr>
                      <a:r>
                        <a:rPr lang="zh-CN" sz="1000">
                          <a:solidFill>
                            <a:srgbClr val="000000"/>
                          </a:solidFill>
                          <a:latin typeface="宋体" panose="02010600030101010101" pitchFamily="2" charset="-122"/>
                          <a:ea typeface="宋体" panose="02010600030101010101" pitchFamily="2" charset="-122"/>
                        </a:rPr>
                        <a:t>底层窗台面</a:t>
                      </a:r>
                      <a:endParaRPr lang="zh-CN" sz="1000">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bl>
          </a:graphicData>
        </a:graphic>
      </p:graphicFrame>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05765" y="132080"/>
            <a:ext cx="5161280" cy="6725920"/>
          </a:xfrm>
          <a:prstGeom prst="rect">
            <a:avLst/>
          </a:prstGeom>
        </p:spPr>
        <p:txBody>
          <a:bodyPr wrap="square">
            <a:noAutofit/>
          </a:bodyPr>
          <a:p>
            <a:pPr indent="0" algn="ctr" fontAlgn="auto">
              <a:lnSpc>
                <a:spcPct val="150000"/>
              </a:lnSpc>
              <a:spcBef>
                <a:spcPct val="0"/>
              </a:spcBef>
              <a:spcAft>
                <a:spcPct val="0"/>
              </a:spcAft>
            </a:pPr>
            <a:r>
              <a:rPr lang="en-US" sz="1400" b="1" i="0">
                <a:latin typeface="微软雅黑" panose="020B0503020204020204" charset="-122"/>
                <a:ea typeface="微软雅黑" panose="020B0503020204020204" charset="-122"/>
                <a:cs typeface="微软雅黑" panose="020B0503020204020204" charset="-122"/>
              </a:rPr>
              <a:t>3  </a:t>
            </a:r>
            <a:r>
              <a:rPr lang="zh-CN" altLang="en-US" sz="1400" b="1" i="0">
                <a:latin typeface="微软雅黑" panose="020B0503020204020204" charset="-122"/>
                <a:ea typeface="微软雅黑" panose="020B0503020204020204" charset="-122"/>
                <a:cs typeface="微软雅黑" panose="020B0503020204020204" charset="-122"/>
              </a:rPr>
              <a:t>居</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住</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环</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境</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3.2  </a:t>
            </a:r>
            <a:r>
              <a:rPr lang="zh-CN" altLang="en-US" sz="1400" b="1" i="0">
                <a:latin typeface="微软雅黑" panose="020B0503020204020204" charset="-122"/>
                <a:ea typeface="微软雅黑" panose="020B0503020204020204" charset="-122"/>
                <a:cs typeface="微软雅黑" panose="020B0503020204020204" charset="-122"/>
              </a:rPr>
              <a:t>场</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地</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3.2.1 </a:t>
            </a:r>
            <a:r>
              <a:rPr lang="zh-CN" altLang="en-US" sz="1200">
                <a:latin typeface="微软雅黑" panose="020B0503020204020204" charset="-122"/>
                <a:ea typeface="微软雅黑" panose="020B0503020204020204" charset="-122"/>
                <a:cs typeface="微软雅黑" panose="020B0503020204020204" charset="-122"/>
                <a:sym typeface="+mn-ea"/>
              </a:rPr>
              <a:t>住宅项目的场地应保障安全，并应符合下列规定：</a:t>
            </a:r>
            <a:endParaRPr lang="zh-CN" altLang="en-US" sz="1200">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spcBef>
                <a:spcPct val="0"/>
              </a:spcBef>
              <a:spcAft>
                <a:spcPct val="0"/>
              </a:spcAft>
            </a:pPr>
            <a:r>
              <a:rPr lang="zh-CN" altLang="en-US" sz="1200">
                <a:latin typeface="微软雅黑" panose="020B0503020204020204" charset="-122"/>
                <a:ea typeface="微软雅黑" panose="020B0503020204020204" charset="-122"/>
                <a:cs typeface="微软雅黑" panose="020B0503020204020204" charset="-122"/>
                <a:sym typeface="+mn-ea"/>
              </a:rPr>
              <a:t> </a:t>
            </a:r>
            <a:r>
              <a:rPr lang="en-US" altLang="zh-CN" sz="1200">
                <a:latin typeface="微软雅黑" panose="020B0503020204020204" charset="-122"/>
                <a:ea typeface="微软雅黑" panose="020B0503020204020204" charset="-122"/>
                <a:cs typeface="微软雅黑" panose="020B0503020204020204" charset="-122"/>
                <a:sym typeface="+mn-ea"/>
              </a:rPr>
              <a:t>    </a:t>
            </a:r>
            <a:r>
              <a:rPr lang="en-US" altLang="zh-CN" sz="1200" b="0" i="0">
                <a:latin typeface="微软雅黑" panose="020B0503020204020204" charset="-122"/>
                <a:ea typeface="微软雅黑" panose="020B0503020204020204" charset="-122"/>
                <a:cs typeface="微软雅黑" panose="020B0503020204020204" charset="-122"/>
              </a:rPr>
              <a:t>1  </a:t>
            </a:r>
            <a:r>
              <a:rPr lang="zh-CN" altLang="en-US" sz="1200" b="0" i="0">
                <a:latin typeface="微软雅黑" panose="020B0503020204020204" charset="-122"/>
                <a:ea typeface="微软雅黑" panose="020B0503020204020204" charset="-122"/>
                <a:cs typeface="微软雅黑" panose="020B0503020204020204" charset="-122"/>
              </a:rPr>
              <a:t>存在噪声污染、光污染的地段，应采取相应防护措施，</a:t>
            </a:r>
            <a:r>
              <a:rPr lang="en-US" altLang="zh-CN" sz="1200" b="0" i="0">
                <a:latin typeface="微软雅黑" panose="020B0503020204020204" charset="-122"/>
                <a:ea typeface="微软雅黑" panose="020B0503020204020204" charset="-122"/>
                <a:cs typeface="微软雅黑" panose="020B0503020204020204" charset="-122"/>
              </a:rPr>
              <a:t> </a:t>
            </a:r>
            <a:r>
              <a:rPr lang="zh-CN" altLang="en-US" sz="1200" b="0" i="0">
                <a:latin typeface="微软雅黑" panose="020B0503020204020204" charset="-122"/>
                <a:ea typeface="微软雅黑" panose="020B0503020204020204" charset="-122"/>
                <a:cs typeface="微软雅黑" panose="020B0503020204020204" charset="-122"/>
              </a:rPr>
              <a:t>并应达到居住用地声环境和光环境质量要求；</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     2 </a:t>
            </a:r>
            <a:r>
              <a:rPr lang="zh-CN" altLang="en-US" sz="1200" b="0" i="0">
                <a:latin typeface="微软雅黑" panose="020B0503020204020204" charset="-122"/>
                <a:ea typeface="微软雅黑" panose="020B0503020204020204" charset="-122"/>
                <a:cs typeface="微软雅黑" panose="020B0503020204020204" charset="-122"/>
              </a:rPr>
              <a:t>存在土壤污染的地段，应采取有效措施进行无害化处理，</a:t>
            </a:r>
            <a:r>
              <a:rPr lang="en-US" altLang="zh-CN" sz="1200" b="0" i="0">
                <a:latin typeface="微软雅黑" panose="020B0503020204020204" charset="-122"/>
                <a:ea typeface="微软雅黑" panose="020B0503020204020204" charset="-122"/>
                <a:cs typeface="微软雅黑" panose="020B0503020204020204" charset="-122"/>
              </a:rPr>
              <a:t> </a:t>
            </a:r>
            <a:r>
              <a:rPr lang="zh-CN" altLang="en-US" sz="1200" b="0" i="0">
                <a:latin typeface="微软雅黑" panose="020B0503020204020204" charset="-122"/>
                <a:ea typeface="微软雅黑" panose="020B0503020204020204" charset="-122"/>
                <a:cs typeface="微软雅黑" panose="020B0503020204020204" charset="-122"/>
              </a:rPr>
              <a:t>并应达到居住用地土壤环境质量要求；</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     3  </a:t>
            </a:r>
            <a:r>
              <a:rPr lang="zh-CN" altLang="en-US" sz="1200" b="0" i="0">
                <a:latin typeface="微软雅黑" panose="020B0503020204020204" charset="-122"/>
                <a:ea typeface="微软雅黑" panose="020B0503020204020204" charset="-122"/>
                <a:cs typeface="微软雅黑" panose="020B0503020204020204" charset="-122"/>
              </a:rPr>
              <a:t>场地设计应满足应急疏散要求。</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3.2.2 </a:t>
            </a:r>
            <a:r>
              <a:rPr lang="zh-CN" altLang="en-US" sz="1200" b="0" i="0">
                <a:latin typeface="微软雅黑" panose="020B0503020204020204" charset="-122"/>
                <a:ea typeface="微软雅黑" panose="020B0503020204020204" charset="-122"/>
                <a:cs typeface="微软雅黑" panose="020B0503020204020204" charset="-122"/>
              </a:rPr>
              <a:t>居住街坊内应设集中绿地，并应符合下列规定：</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    1  </a:t>
            </a:r>
            <a:r>
              <a:rPr lang="zh-CN" altLang="en-US" sz="1200" b="0" i="0">
                <a:latin typeface="微软雅黑" panose="020B0503020204020204" charset="-122"/>
                <a:ea typeface="微软雅黑" panose="020B0503020204020204" charset="-122"/>
                <a:cs typeface="微软雅黑" panose="020B0503020204020204" charset="-122"/>
              </a:rPr>
              <a:t>新区建设项目人均集中绿地面积不应小于</a:t>
            </a:r>
            <a:r>
              <a:rPr lang="en-US" altLang="zh-CN" sz="1200" b="0" i="0">
                <a:latin typeface="微软雅黑" panose="020B0503020204020204" charset="-122"/>
                <a:ea typeface="微软雅黑" panose="020B0503020204020204" charset="-122"/>
                <a:cs typeface="微软雅黑" panose="020B0503020204020204" charset="-122"/>
              </a:rPr>
              <a:t>0.50m</a:t>
            </a:r>
            <a:r>
              <a:rPr lang="en-US" altLang="en-US" sz="1200" b="0" i="0">
                <a:latin typeface="微软雅黑" panose="020B0503020204020204" charset="-122"/>
                <a:ea typeface="微软雅黑" panose="020B0503020204020204" charset="-122"/>
                <a:cs typeface="微软雅黑" panose="020B0503020204020204" charset="-122"/>
              </a:rPr>
              <a:t>²</a:t>
            </a:r>
            <a:r>
              <a:rPr lang="en-US" altLang="zh-CN" sz="1200" b="0" i="0">
                <a:latin typeface="微软雅黑" panose="020B0503020204020204" charset="-122"/>
                <a:ea typeface="微软雅黑" panose="020B0503020204020204" charset="-122"/>
                <a:cs typeface="微软雅黑" panose="020B0503020204020204" charset="-122"/>
              </a:rPr>
              <a:t>, </a:t>
            </a:r>
            <a:r>
              <a:rPr lang="zh-CN" altLang="en-US" sz="1200" b="0" i="0">
                <a:latin typeface="微软雅黑" panose="020B0503020204020204" charset="-122"/>
                <a:ea typeface="微软雅黑" panose="020B0503020204020204" charset="-122"/>
                <a:cs typeface="微软雅黑" panose="020B0503020204020204" charset="-122"/>
              </a:rPr>
              <a:t>旧区改建项目人均集中绿地面积不应小于</a:t>
            </a:r>
            <a:r>
              <a:rPr lang="en-US" altLang="zh-CN" sz="1200" b="0" i="0">
                <a:latin typeface="微软雅黑" panose="020B0503020204020204" charset="-122"/>
                <a:ea typeface="微软雅黑" panose="020B0503020204020204" charset="-122"/>
                <a:cs typeface="微软雅黑" panose="020B0503020204020204" charset="-122"/>
              </a:rPr>
              <a:t>0.35m</a:t>
            </a:r>
            <a:r>
              <a:rPr lang="en-US" altLang="en-US" sz="1200" b="0" i="0">
                <a:latin typeface="微软雅黑" panose="020B0503020204020204" charset="-122"/>
                <a:ea typeface="微软雅黑" panose="020B0503020204020204" charset="-122"/>
                <a:cs typeface="微软雅黑" panose="020B0503020204020204" charset="-122"/>
              </a:rPr>
              <a:t>²</a:t>
            </a:r>
            <a:r>
              <a:rPr lang="en-US" altLang="zh-CN" sz="1200" b="0" i="0">
                <a:latin typeface="微软雅黑" panose="020B0503020204020204" charset="-122"/>
                <a:ea typeface="微软雅黑" panose="020B0503020204020204" charset="-122"/>
                <a:cs typeface="微软雅黑" panose="020B0503020204020204" charset="-122"/>
              </a:rPr>
              <a:t>;</a:t>
            </a:r>
            <a:endParaRPr lang="en-US" altLang="zh-CN"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    2 </a:t>
            </a:r>
            <a:r>
              <a:rPr lang="zh-CN" altLang="en-US" sz="1200" b="0" i="0">
                <a:latin typeface="微软雅黑" panose="020B0503020204020204" charset="-122"/>
                <a:ea typeface="微软雅黑" panose="020B0503020204020204" charset="-122"/>
                <a:cs typeface="微软雅黑" panose="020B0503020204020204" charset="-122"/>
              </a:rPr>
              <a:t>集中绿地宽度不应小于</a:t>
            </a:r>
            <a:r>
              <a:rPr lang="en-US" altLang="zh-CN" sz="1200" b="0" i="0">
                <a:latin typeface="微软雅黑" panose="020B0503020204020204" charset="-122"/>
                <a:ea typeface="微软雅黑" panose="020B0503020204020204" charset="-122"/>
                <a:cs typeface="微软雅黑" panose="020B0503020204020204" charset="-122"/>
              </a:rPr>
              <a:t>8m;</a:t>
            </a:r>
            <a:endParaRPr lang="en-US" altLang="zh-CN"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    3 </a:t>
            </a:r>
            <a:r>
              <a:rPr lang="zh-CN" altLang="en-US" sz="1200" b="0" i="0">
                <a:latin typeface="微软雅黑" panose="020B0503020204020204" charset="-122"/>
                <a:ea typeface="微软雅黑" panose="020B0503020204020204" charset="-122"/>
                <a:cs typeface="微软雅黑" panose="020B0503020204020204" charset="-122"/>
              </a:rPr>
              <a:t>集中绿地中，在标准的建筑日照阴影线范围之外的绿地面积占比不应小于</a:t>
            </a:r>
            <a:r>
              <a:rPr lang="en-US" altLang="zh-CN" sz="1200" b="0" i="0">
                <a:latin typeface="微软雅黑" panose="020B0503020204020204" charset="-122"/>
                <a:ea typeface="微软雅黑" panose="020B0503020204020204" charset="-122"/>
                <a:cs typeface="微软雅黑" panose="020B0503020204020204" charset="-122"/>
              </a:rPr>
              <a:t>1/3,</a:t>
            </a:r>
            <a:r>
              <a:rPr lang="zh-CN" altLang="en-US" sz="1200" b="0" i="0">
                <a:latin typeface="微软雅黑" panose="020B0503020204020204" charset="-122"/>
                <a:ea typeface="微软雅黑" panose="020B0503020204020204" charset="-122"/>
                <a:cs typeface="微软雅黑" panose="020B0503020204020204" charset="-122"/>
              </a:rPr>
              <a:t>并应设老年人和儿童活动场地。</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3.2.3  </a:t>
            </a:r>
            <a:r>
              <a:rPr lang="zh-CN" altLang="en-US" sz="1200" b="0" i="0">
                <a:latin typeface="微软雅黑" panose="020B0503020204020204" charset="-122"/>
                <a:ea typeface="微软雅黑" panose="020B0503020204020204" charset="-122"/>
                <a:cs typeface="微软雅黑" panose="020B0503020204020204" charset="-122"/>
              </a:rPr>
              <a:t>住宅项目应配建附属道路，并应符合下列规定：</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    1  </a:t>
            </a:r>
            <a:r>
              <a:rPr lang="zh-CN" altLang="en-US" sz="1200" b="0" i="0">
                <a:latin typeface="微软雅黑" panose="020B0503020204020204" charset="-122"/>
                <a:ea typeface="微软雅黑" panose="020B0503020204020204" charset="-122"/>
                <a:cs typeface="微软雅黑" panose="020B0503020204020204" charset="-122"/>
              </a:rPr>
              <a:t>应与城镇道路系统联通，并应满足急救、消防及运输车辆的通行要求；</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     2 </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应与住宅项目场地步行出入口、住宅单元出入口、老年人和儿童活动场地</a:t>
            </a:r>
            <a:r>
              <a:rPr lang="zh-CN" altLang="en-US" sz="1200" b="1" i="0">
                <a:solidFill>
                  <a:srgbClr val="FF0000"/>
                </a:solidFill>
                <a:latin typeface="微软雅黑" panose="020B0503020204020204" charset="-122"/>
                <a:ea typeface="微软雅黑" panose="020B0503020204020204" charset="-122"/>
                <a:cs typeface="微软雅黑" panose="020B0503020204020204" charset="-122"/>
              </a:rPr>
              <a:t>无障碍联通</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，并应与城镇道路的人行道联通</a:t>
            </a:r>
            <a:r>
              <a:rPr lang="zh-CN" altLang="en-US" sz="1200" b="1" i="0">
                <a:solidFill>
                  <a:srgbClr val="FF0000"/>
                </a:solidFill>
                <a:latin typeface="微软雅黑" panose="020B0503020204020204" charset="-122"/>
                <a:ea typeface="微软雅黑" panose="020B0503020204020204" charset="-122"/>
                <a:cs typeface="微软雅黑" panose="020B0503020204020204" charset="-122"/>
              </a:rPr>
              <a:t>形成无障碍步行系统</a:t>
            </a:r>
            <a:r>
              <a:rPr lang="zh-CN" altLang="en-US" sz="1200" b="0" i="0">
                <a:solidFill>
                  <a:schemeClr val="accent1"/>
                </a:solidFill>
                <a:latin typeface="微软雅黑" panose="020B0503020204020204" charset="-122"/>
                <a:ea typeface="微软雅黑" panose="020B0503020204020204" charset="-122"/>
                <a:cs typeface="微软雅黑" panose="020B0503020204020204" charset="-122"/>
              </a:rPr>
              <a:t>；</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     3 </a:t>
            </a:r>
            <a:r>
              <a:rPr lang="zh-CN" altLang="en-US" sz="1200" b="0" i="0">
                <a:latin typeface="微软雅黑" panose="020B0503020204020204" charset="-122"/>
                <a:ea typeface="微软雅黑" panose="020B0503020204020204" charset="-122"/>
                <a:cs typeface="微软雅黑" panose="020B0503020204020204" charset="-122"/>
              </a:rPr>
              <a:t>步行路面应符合防滑要求。</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3.2.4  </a:t>
            </a:r>
            <a:r>
              <a:rPr lang="zh-CN" altLang="en-US" sz="1200" b="0" i="0">
                <a:latin typeface="微软雅黑" panose="020B0503020204020204" charset="-122"/>
                <a:ea typeface="微软雅黑" panose="020B0503020204020204" charset="-122"/>
                <a:cs typeface="微软雅黑" panose="020B0503020204020204" charset="-122"/>
              </a:rPr>
              <a:t>住宅项目场地的自然坡度大于</a:t>
            </a:r>
            <a:r>
              <a:rPr lang="en-US" altLang="zh-CN" sz="1200" b="0" i="0">
                <a:latin typeface="微软雅黑" panose="020B0503020204020204" charset="-122"/>
                <a:ea typeface="微软雅黑" panose="020B0503020204020204" charset="-122"/>
                <a:cs typeface="微软雅黑" panose="020B0503020204020204" charset="-122"/>
              </a:rPr>
              <a:t>8.0%</a:t>
            </a:r>
            <a:r>
              <a:rPr lang="zh-CN" altLang="en-US" sz="1200" b="0" i="0">
                <a:latin typeface="微软雅黑" panose="020B0503020204020204" charset="-122"/>
                <a:ea typeface="微软雅黑" panose="020B0503020204020204" charset="-122"/>
                <a:cs typeface="微软雅黑" panose="020B0503020204020204" charset="-122"/>
              </a:rPr>
              <a:t>时，应采用台地式布局方式，并应符合下列规定：</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a:latin typeface="微软雅黑" panose="020B0503020204020204" charset="-122"/>
                <a:ea typeface="微软雅黑" panose="020B0503020204020204" charset="-122"/>
                <a:cs typeface="微软雅黑" panose="020B0503020204020204" charset="-122"/>
                <a:sym typeface="+mn-ea"/>
              </a:rPr>
              <a:t>    1  </a:t>
            </a:r>
            <a:r>
              <a:rPr lang="zh-CN" altLang="en-US" sz="1200">
                <a:latin typeface="微软雅黑" panose="020B0503020204020204" charset="-122"/>
                <a:ea typeface="微软雅黑" panose="020B0503020204020204" charset="-122"/>
                <a:cs typeface="微软雅黑" panose="020B0503020204020204" charset="-122"/>
                <a:sym typeface="+mn-ea"/>
              </a:rPr>
              <a:t>台地之间应设护坡或挡土墙等支挡结构；</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ct val="0"/>
              </a:spcBef>
              <a:spcAft>
                <a:spcPct val="0"/>
              </a:spcAft>
            </a:pP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6113145" y="1858010"/>
            <a:ext cx="5080000" cy="772795"/>
          </a:xfrm>
          <a:prstGeom prst="rect">
            <a:avLst/>
          </a:prstGeom>
        </p:spPr>
        <p:txBody>
          <a:bodyPr>
            <a:spAutoFit/>
          </a:bodyPr>
          <a:p>
            <a:pPr marL="3175" indent="0" algn="l" defTabSz="266700" eaLnBrk="0" fontAlgn="base">
              <a:lnSpc>
                <a:spcPct val="121000"/>
              </a:lnSpc>
              <a:spcBef>
                <a:spcPts val="200"/>
              </a:spcBef>
              <a:spcAft>
                <a:spcPct val="0"/>
              </a:spcAft>
            </a:pPr>
            <a:r>
              <a:rPr lang="en-US" altLang="zh-CN" sz="1200">
                <a:solidFill>
                  <a:srgbClr val="000000"/>
                </a:solidFill>
                <a:latin typeface="Times New Roman" panose="02020603050405020304"/>
                <a:ea typeface="Times New Roman" panose="02020603050405020304"/>
              </a:rPr>
              <a:t>3.2.6     </a:t>
            </a:r>
            <a:r>
              <a:rPr lang="zh-CN" altLang="en-US" sz="1200">
                <a:solidFill>
                  <a:srgbClr val="000000"/>
                </a:solidFill>
                <a:latin typeface="宋体" panose="02010600030101010101" pitchFamily="2" charset="-122"/>
                <a:ea typeface="宋体" panose="02010600030101010101" pitchFamily="2" charset="-122"/>
              </a:rPr>
              <a:t>住宅建筑</a:t>
            </a:r>
            <a:r>
              <a:rPr lang="zh-CN" altLang="en-US" sz="1200">
                <a:solidFill>
                  <a:srgbClr val="FF0000"/>
                </a:solidFill>
                <a:latin typeface="宋体" panose="02010600030101010101" pitchFamily="2" charset="-122"/>
                <a:ea typeface="宋体" panose="02010600030101010101" pitchFamily="2" charset="-122"/>
              </a:rPr>
              <a:t>高度大于</a:t>
            </a:r>
            <a:r>
              <a:rPr lang="en-US" altLang="zh-CN" sz="1200">
                <a:solidFill>
                  <a:srgbClr val="FF0000"/>
                </a:solidFill>
                <a:latin typeface="宋体" panose="02010600030101010101" pitchFamily="2" charset="-122"/>
                <a:ea typeface="宋体" panose="02010600030101010101" pitchFamily="2" charset="-122"/>
              </a:rPr>
              <a:t>10</a:t>
            </a:r>
            <a:r>
              <a:rPr lang="en-US" altLang="zh-CN" sz="1200">
                <a:solidFill>
                  <a:srgbClr val="FF0000"/>
                </a:solidFill>
                <a:latin typeface="Times New Roman" panose="02020603050405020304"/>
                <a:ea typeface="Times New Roman" panose="02020603050405020304"/>
              </a:rPr>
              <a:t>m</a:t>
            </a:r>
            <a:r>
              <a:rPr lang="en-US" altLang="zh-CN" sz="1200">
                <a:solidFill>
                  <a:srgbClr val="000000"/>
                </a:solidFill>
                <a:latin typeface="Times New Roman" panose="02020603050405020304"/>
                <a:ea typeface="Times New Roman" panose="02020603050405020304"/>
              </a:rPr>
              <a:t> </a:t>
            </a:r>
            <a:r>
              <a:rPr lang="zh-CN" altLang="en-US" sz="1200">
                <a:solidFill>
                  <a:srgbClr val="000000"/>
                </a:solidFill>
                <a:latin typeface="宋体" panose="02010600030101010101" pitchFamily="2" charset="-122"/>
                <a:ea typeface="宋体" panose="02010600030101010101" pitchFamily="2" charset="-122"/>
              </a:rPr>
              <a:t>时，外墙面至道路边缘的最小距</a:t>
            </a:r>
            <a:r>
              <a:rPr lang="en-US" altLang="zh-CN" sz="1200">
                <a:solidFill>
                  <a:srgbClr val="000000"/>
                </a:solidFill>
                <a:latin typeface="宋体" panose="02010600030101010101" pitchFamily="2" charset="-122"/>
                <a:ea typeface="宋体" panose="02010600030101010101" pitchFamily="2" charset="-122"/>
              </a:rPr>
              <a:t> </a:t>
            </a:r>
            <a:r>
              <a:rPr lang="zh-CN" altLang="en-US" sz="1200">
                <a:solidFill>
                  <a:srgbClr val="000000"/>
                </a:solidFill>
                <a:latin typeface="宋体" panose="02010600030101010101" pitchFamily="2" charset="-122"/>
                <a:ea typeface="宋体" panose="02010600030101010101" pitchFamily="2" charset="-122"/>
              </a:rPr>
              <a:t>离，应符合表</a:t>
            </a:r>
            <a:r>
              <a:rPr lang="en-US" altLang="zh-CN" sz="1200">
                <a:solidFill>
                  <a:srgbClr val="000000"/>
                </a:solidFill>
                <a:latin typeface="宋体" panose="02010600030101010101" pitchFamily="2" charset="-122"/>
                <a:ea typeface="宋体" panose="02010600030101010101" pitchFamily="2" charset="-122"/>
              </a:rPr>
              <a:t>3.2.6</a:t>
            </a:r>
            <a:r>
              <a:rPr lang="zh-CN" altLang="en-US" sz="1200">
                <a:solidFill>
                  <a:srgbClr val="000000"/>
                </a:solidFill>
                <a:latin typeface="宋体" panose="02010600030101010101" pitchFamily="2" charset="-122"/>
                <a:ea typeface="宋体" panose="02010600030101010101" pitchFamily="2" charset="-122"/>
              </a:rPr>
              <a:t>的规定。</a:t>
            </a:r>
            <a:endParaRPr lang="zh-CN" altLang="en-US" sz="1200">
              <a:solidFill>
                <a:srgbClr val="000000"/>
              </a:solidFill>
              <a:latin typeface="宋体" panose="02010600030101010101" pitchFamily="2" charset="-122"/>
              <a:ea typeface="宋体" panose="02010600030101010101" pitchFamily="2" charset="-122"/>
            </a:endParaRPr>
          </a:p>
          <a:p>
            <a:pPr marL="626745" indent="0" algn="l" defTabSz="266700" eaLnBrk="0" fontAlgn="base">
              <a:spcBef>
                <a:spcPts val="100"/>
              </a:spcBef>
              <a:spcAft>
                <a:spcPct val="0"/>
              </a:spcAft>
            </a:pPr>
            <a:r>
              <a:rPr lang="zh-CN" altLang="en-US" sz="1200" b="1">
                <a:solidFill>
                  <a:srgbClr val="000000"/>
                </a:solidFill>
                <a:latin typeface="黑体" panose="02010609060101010101" charset="-122"/>
                <a:ea typeface="黑体" panose="02010609060101010101" charset="-122"/>
              </a:rPr>
              <a:t>表</a:t>
            </a:r>
            <a:r>
              <a:rPr lang="en-US" altLang="zh-CN" sz="1200" b="1">
                <a:solidFill>
                  <a:srgbClr val="000000"/>
                </a:solidFill>
                <a:latin typeface="黑体" panose="02010609060101010101" charset="-122"/>
                <a:ea typeface="黑体" panose="02010609060101010101" charset="-122"/>
              </a:rPr>
              <a:t>3.2.6</a:t>
            </a:r>
            <a:r>
              <a:rPr lang="en-US" altLang="zh-CN" sz="1200">
                <a:solidFill>
                  <a:srgbClr val="000000"/>
                </a:solidFill>
                <a:latin typeface="黑体" panose="02010609060101010101" charset="-122"/>
                <a:ea typeface="黑体" panose="02010609060101010101" charset="-122"/>
              </a:rPr>
              <a:t> </a:t>
            </a:r>
            <a:r>
              <a:rPr lang="zh-CN" altLang="en-US" sz="1200" b="1">
                <a:solidFill>
                  <a:srgbClr val="000000"/>
                </a:solidFill>
                <a:latin typeface="黑体" panose="02010609060101010101" charset="-122"/>
                <a:ea typeface="黑体" panose="02010609060101010101" charset="-122"/>
              </a:rPr>
              <a:t>住宅建筑外墙面至道路边缘的最小距离</a:t>
            </a:r>
            <a:endParaRPr lang="zh-CN" altLang="en-US" sz="1200" b="1">
              <a:solidFill>
                <a:srgbClr val="000000"/>
              </a:solidFill>
              <a:latin typeface="黑体" panose="02010609060101010101" charset="-122"/>
              <a:ea typeface="黑体" panose="02010609060101010101" charset="-122"/>
            </a:endParaRPr>
          </a:p>
          <a:p>
            <a:pPr marL="0" indent="0" algn="l" defTabSz="266700" eaLnBrk="0" fontAlgn="base">
              <a:lnSpc>
                <a:spcPts val="295"/>
              </a:lnSpc>
              <a:spcBef>
                <a:spcPct val="0"/>
              </a:spcBef>
              <a:spcAft>
                <a:spcPct val="0"/>
              </a:spcAft>
            </a:pPr>
            <a:r>
              <a:rPr lang="en-US" altLang="zh-CN" sz="1100">
                <a:solidFill>
                  <a:srgbClr val="000000"/>
                </a:solidFill>
                <a:latin typeface="Arial" panose="020B0604020202020204"/>
                <a:ea typeface="Arial" panose="020B0604020202020204"/>
              </a:rPr>
              <a:t> </a:t>
            </a:r>
            <a:endParaRPr lang="en-US" altLang="zh-CN"/>
          </a:p>
        </p:txBody>
      </p:sp>
      <p:graphicFrame>
        <p:nvGraphicFramePr>
          <p:cNvPr id="7" name="表格 6"/>
          <p:cNvGraphicFramePr/>
          <p:nvPr>
            <p:custDataLst>
              <p:tags r:id="rId1"/>
            </p:custDataLst>
          </p:nvPr>
        </p:nvGraphicFramePr>
        <p:xfrm>
          <a:off x="6484620" y="2635250"/>
          <a:ext cx="4298950" cy="786765"/>
        </p:xfrm>
        <a:graphic>
          <a:graphicData uri="http://schemas.openxmlformats.org/drawingml/2006/table">
            <a:tbl>
              <a:tblPr/>
              <a:tblGrid>
                <a:gridCol w="2101850"/>
                <a:gridCol w="1038225"/>
                <a:gridCol w="1158875"/>
              </a:tblGrid>
              <a:tr h="198120">
                <a:tc>
                  <a:txBody>
                    <a:bodyPr/>
                    <a:p>
                      <a:pPr marL="498475" indent="0" algn="l" eaLnBrk="0" fontAlgn="base">
                        <a:spcBef>
                          <a:spcPts val="400"/>
                        </a:spcBef>
                        <a:spcAft>
                          <a:spcPct val="0"/>
                        </a:spcAft>
                      </a:pPr>
                      <a:r>
                        <a:rPr lang="zh-CN" sz="1000" b="1">
                          <a:solidFill>
                            <a:srgbClr val="000000"/>
                          </a:solidFill>
                          <a:latin typeface="宋体" panose="02010600030101010101" pitchFamily="2" charset="-122"/>
                          <a:ea typeface="宋体" panose="02010600030101010101" pitchFamily="2" charset="-122"/>
                        </a:rPr>
                        <a:t>建筑与道路的关系</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68275" indent="0" algn="l" eaLnBrk="0" fontAlgn="base">
                        <a:spcBef>
                          <a:spcPts val="400"/>
                        </a:spcBef>
                        <a:spcAft>
                          <a:spcPct val="0"/>
                        </a:spcAft>
                      </a:pPr>
                      <a:r>
                        <a:rPr lang="zh-CN" sz="1000" b="1">
                          <a:solidFill>
                            <a:srgbClr val="FF0000"/>
                          </a:solidFill>
                          <a:latin typeface="宋体" panose="02010600030101010101" pitchFamily="2" charset="-122"/>
                          <a:ea typeface="宋体" panose="02010600030101010101" pitchFamily="2" charset="-122"/>
                        </a:rPr>
                        <a:t>城镇道路</a:t>
                      </a:r>
                      <a:r>
                        <a:rPr lang="en-US" altLang="zh-CN" sz="1000" b="1">
                          <a:solidFill>
                            <a:srgbClr val="FF0000"/>
                          </a:solidFill>
                          <a:latin typeface="宋体" panose="02010600030101010101" pitchFamily="2" charset="-122"/>
                          <a:ea typeface="宋体" panose="02010600030101010101" pitchFamily="2" charset="-122"/>
                        </a:rPr>
                        <a:t>(m)</a:t>
                      </a:r>
                      <a:endParaRPr lang="en-US" altLang="zh-CN" sz="1000" b="1">
                        <a:solidFill>
                          <a:srgbClr val="FF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20345" indent="0" algn="l" eaLnBrk="0" fontAlgn="base">
                        <a:spcBef>
                          <a:spcPts val="400"/>
                        </a:spcBef>
                        <a:spcAft>
                          <a:spcPct val="0"/>
                        </a:spcAft>
                      </a:pPr>
                      <a:r>
                        <a:rPr lang="zh-CN" sz="1000" b="1">
                          <a:solidFill>
                            <a:srgbClr val="FF0000"/>
                          </a:solidFill>
                          <a:latin typeface="宋体" panose="02010600030101010101" pitchFamily="2" charset="-122"/>
                          <a:ea typeface="宋体" panose="02010600030101010101" pitchFamily="2" charset="-122"/>
                        </a:rPr>
                        <a:t>附属道路</a:t>
                      </a:r>
                      <a:r>
                        <a:rPr lang="en-US" altLang="zh-CN" sz="1000" b="1">
                          <a:solidFill>
                            <a:srgbClr val="FF0000"/>
                          </a:solidFill>
                          <a:latin typeface="宋体" panose="02010600030101010101" pitchFamily="2" charset="-122"/>
                          <a:ea typeface="宋体" panose="02010600030101010101" pitchFamily="2" charset="-122"/>
                        </a:rPr>
                        <a:t>(m)</a:t>
                      </a:r>
                      <a:endParaRPr lang="en-US" altLang="zh-CN" sz="1000" b="1">
                        <a:solidFill>
                          <a:srgbClr val="FF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94945">
                <a:tc>
                  <a:txBody>
                    <a:bodyPr/>
                    <a:p>
                      <a:pPr marL="244475" indent="0" algn="l" eaLnBrk="0" fontAlgn="base">
                        <a:spcBef>
                          <a:spcPts val="300"/>
                        </a:spcBef>
                        <a:spcAft>
                          <a:spcPct val="0"/>
                        </a:spcAft>
                      </a:pPr>
                      <a:r>
                        <a:rPr lang="zh-CN" sz="1000" b="1">
                          <a:solidFill>
                            <a:srgbClr val="000000"/>
                          </a:solidFill>
                          <a:latin typeface="宋体" panose="02010600030101010101" pitchFamily="2" charset="-122"/>
                          <a:ea typeface="宋体" panose="02010600030101010101" pitchFamily="2" charset="-122"/>
                        </a:rPr>
                        <a:t>建筑物面向道路无公共出入口</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371475"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3.0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423545"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2.0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95580">
                <a:tc>
                  <a:txBody>
                    <a:bodyPr/>
                    <a:p>
                      <a:pPr marL="244475" indent="0" algn="l" eaLnBrk="0" fontAlgn="base">
                        <a:spcBef>
                          <a:spcPts val="400"/>
                        </a:spcBef>
                        <a:spcAft>
                          <a:spcPct val="0"/>
                        </a:spcAft>
                      </a:pPr>
                      <a:r>
                        <a:rPr lang="zh-CN" sz="1000" b="1">
                          <a:solidFill>
                            <a:srgbClr val="000000"/>
                          </a:solidFill>
                          <a:latin typeface="宋体" panose="02010600030101010101" pitchFamily="2" charset="-122"/>
                          <a:ea typeface="宋体" panose="02010600030101010101" pitchFamily="2" charset="-122"/>
                        </a:rPr>
                        <a:t>建筑物面向道路有公共出入口</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371475"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5.0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423545"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2.5</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98120">
                <a:tc>
                  <a:txBody>
                    <a:bodyPr/>
                    <a:p>
                      <a:pPr marL="447040" indent="0" algn="l" eaLnBrk="0" fontAlgn="base">
                        <a:spcBef>
                          <a:spcPts val="400"/>
                        </a:spcBef>
                        <a:spcAft>
                          <a:spcPct val="0"/>
                        </a:spcAft>
                      </a:pPr>
                      <a:r>
                        <a:rPr lang="zh-CN" sz="1000" b="1">
                          <a:solidFill>
                            <a:srgbClr val="000000"/>
                          </a:solidFill>
                          <a:latin typeface="宋体" panose="02010600030101010101" pitchFamily="2" charset="-122"/>
                          <a:ea typeface="宋体" panose="02010600030101010101" pitchFamily="2" charset="-122"/>
                        </a:rPr>
                        <a:t>建筑物山墙面向道路</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371475" indent="0" algn="l" eaLnBrk="0" fontAlgn="base">
                        <a:spcBef>
                          <a:spcPts val="500"/>
                        </a:spcBef>
                        <a:spcAft>
                          <a:spcPct val="0"/>
                        </a:spcAft>
                      </a:pPr>
                      <a:r>
                        <a:rPr lang="en-US" altLang="zh-CN" sz="1000" b="1">
                          <a:solidFill>
                            <a:srgbClr val="000000"/>
                          </a:solidFill>
                          <a:latin typeface="宋体" panose="02010600030101010101" pitchFamily="2" charset="-122"/>
                          <a:ea typeface="宋体" panose="02010600030101010101" pitchFamily="2" charset="-122"/>
                        </a:rPr>
                        <a:t>2.0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423545" indent="0" algn="l" eaLnBrk="0" fontAlgn="base">
                        <a:spcBef>
                          <a:spcPts val="500"/>
                        </a:spcBef>
                        <a:spcAft>
                          <a:spcPct val="0"/>
                        </a:spcAft>
                      </a:pPr>
                      <a:r>
                        <a:rPr lang="en-US" altLang="zh-CN" sz="1000" b="1">
                          <a:solidFill>
                            <a:srgbClr val="000000"/>
                          </a:solidFill>
                          <a:latin typeface="宋体" panose="02010600030101010101" pitchFamily="2" charset="-122"/>
                          <a:ea typeface="宋体" panose="02010600030101010101" pitchFamily="2" charset="-122"/>
                        </a:rPr>
                        <a:t>1.5</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
        <p:nvSpPr>
          <p:cNvPr id="8" name="文本框 7"/>
          <p:cNvSpPr txBox="1"/>
          <p:nvPr/>
        </p:nvSpPr>
        <p:spPr>
          <a:xfrm>
            <a:off x="6113145" y="3437255"/>
            <a:ext cx="5080000" cy="1167130"/>
          </a:xfrm>
          <a:prstGeom prst="rect">
            <a:avLst/>
          </a:prstGeom>
        </p:spPr>
        <p:txBody>
          <a:bodyPr>
            <a:spAutoFit/>
          </a:bodyPr>
          <a:p>
            <a:r>
              <a:rPr lang="zh-CN" altLang="en-US" sz="900" b="1">
                <a:solidFill>
                  <a:schemeClr val="tx1"/>
                </a:solidFill>
                <a:latin typeface="宋体" panose="02010600030101010101" pitchFamily="2" charset="-122"/>
                <a:ea typeface="宋体" panose="02010600030101010101" pitchFamily="2" charset="-122"/>
              </a:rPr>
              <a:t>注：</a:t>
            </a:r>
            <a:r>
              <a:rPr lang="en-US" altLang="zh-CN" sz="900" b="1">
                <a:solidFill>
                  <a:schemeClr val="tx1"/>
                </a:solidFill>
                <a:latin typeface="宋体" panose="02010600030101010101" pitchFamily="2" charset="-122"/>
                <a:ea typeface="宋体" panose="02010600030101010101" pitchFamily="2" charset="-122"/>
              </a:rPr>
              <a:t>1 </a:t>
            </a:r>
            <a:r>
              <a:rPr lang="zh-CN" altLang="en-US" sz="900" b="1">
                <a:solidFill>
                  <a:schemeClr val="tx1"/>
                </a:solidFill>
                <a:latin typeface="宋体" panose="02010600030101010101" pitchFamily="2" charset="-122"/>
                <a:ea typeface="宋体" panose="02010600030101010101" pitchFamily="2" charset="-122"/>
              </a:rPr>
              <a:t>城镇道路的边缘是指道路红线；</a:t>
            </a:r>
            <a:endParaRPr lang="zh-CN" altLang="en-US" sz="900" b="1">
              <a:solidFill>
                <a:schemeClr val="tx1"/>
              </a:solidFill>
              <a:latin typeface="宋体" panose="02010600030101010101" pitchFamily="2" charset="-122"/>
              <a:ea typeface="宋体" panose="02010600030101010101" pitchFamily="2" charset="-122"/>
            </a:endParaRPr>
          </a:p>
          <a:p>
            <a:pPr marL="307975" indent="0" algn="l" defTabSz="266700" eaLnBrk="0" fontAlgn="base">
              <a:spcBef>
                <a:spcPts val="300"/>
              </a:spcBef>
              <a:spcAft>
                <a:spcPct val="0"/>
              </a:spcAft>
            </a:pPr>
            <a:r>
              <a:rPr lang="en-US" altLang="zh-CN" sz="900" b="1">
                <a:solidFill>
                  <a:schemeClr val="tx1"/>
                </a:solidFill>
                <a:latin typeface="宋体" panose="02010600030101010101" pitchFamily="2" charset="-122"/>
                <a:ea typeface="宋体" panose="02010600030101010101" pitchFamily="2" charset="-122"/>
              </a:rPr>
              <a:t>2  </a:t>
            </a:r>
            <a:r>
              <a:rPr lang="zh-CN" altLang="en-US" sz="900" b="1">
                <a:solidFill>
                  <a:schemeClr val="tx1"/>
                </a:solidFill>
                <a:latin typeface="宋体" panose="02010600030101010101" pitchFamily="2" charset="-122"/>
                <a:ea typeface="宋体" panose="02010600030101010101" pitchFamily="2" charset="-122"/>
              </a:rPr>
              <a:t>附属道路的边缘是指路面边线。</a:t>
            </a:r>
            <a:endParaRPr lang="zh-CN" altLang="en-US" sz="900" b="1">
              <a:solidFill>
                <a:schemeClr val="tx1"/>
              </a:solidFill>
              <a:latin typeface="宋体" panose="02010600030101010101" pitchFamily="2" charset="-122"/>
              <a:ea typeface="宋体" panose="02010600030101010101" pitchFamily="2" charset="-122"/>
            </a:endParaRPr>
          </a:p>
          <a:p>
            <a:pPr marL="3175" indent="0" algn="l" defTabSz="266700" eaLnBrk="0" fontAlgn="base">
              <a:lnSpc>
                <a:spcPct val="117000"/>
              </a:lnSpc>
              <a:spcBef>
                <a:spcPts val="800"/>
              </a:spcBef>
              <a:spcAft>
                <a:spcPct val="0"/>
              </a:spcAft>
            </a:pPr>
            <a:r>
              <a:rPr lang="en-US" altLang="zh-CN" sz="1200">
                <a:solidFill>
                  <a:srgbClr val="000000"/>
                </a:solidFill>
                <a:latin typeface="Times New Roman" panose="02020603050405020304"/>
                <a:ea typeface="Times New Roman" panose="02020603050405020304"/>
              </a:rPr>
              <a:t>3.2.7     </a:t>
            </a:r>
            <a:r>
              <a:rPr lang="zh-CN" altLang="en-US" sz="1200">
                <a:solidFill>
                  <a:srgbClr val="000000"/>
                </a:solidFill>
                <a:latin typeface="宋体" panose="02010600030101010101" pitchFamily="2" charset="-122"/>
                <a:ea typeface="宋体" panose="02010600030101010101" pitchFamily="2" charset="-122"/>
              </a:rPr>
              <a:t>住宅项目室外公共区域夜间照明照度值和一般显色指数</a:t>
            </a:r>
            <a:r>
              <a:rPr lang="en-US" altLang="zh-CN" sz="1200">
                <a:solidFill>
                  <a:srgbClr val="000000"/>
                </a:solidFill>
                <a:latin typeface="宋体" panose="02010600030101010101" pitchFamily="2" charset="-122"/>
                <a:ea typeface="宋体" panose="02010600030101010101" pitchFamily="2" charset="-122"/>
              </a:rPr>
              <a:t> </a:t>
            </a:r>
            <a:r>
              <a:rPr lang="zh-CN" altLang="en-US" sz="1200">
                <a:solidFill>
                  <a:srgbClr val="000000"/>
                </a:solidFill>
                <a:latin typeface="宋体" panose="02010600030101010101" pitchFamily="2" charset="-122"/>
                <a:ea typeface="宋体" panose="02010600030101010101" pitchFamily="2" charset="-122"/>
              </a:rPr>
              <a:t>不应低于表</a:t>
            </a:r>
            <a:r>
              <a:rPr lang="en-US" altLang="zh-CN" sz="1200">
                <a:solidFill>
                  <a:srgbClr val="000000"/>
                </a:solidFill>
                <a:latin typeface="宋体" panose="02010600030101010101" pitchFamily="2" charset="-122"/>
                <a:ea typeface="宋体" panose="02010600030101010101" pitchFamily="2" charset="-122"/>
              </a:rPr>
              <a:t>3.2.7</a:t>
            </a:r>
            <a:r>
              <a:rPr lang="zh-CN" altLang="en-US" sz="1200">
                <a:solidFill>
                  <a:srgbClr val="000000"/>
                </a:solidFill>
                <a:latin typeface="宋体" panose="02010600030101010101" pitchFamily="2" charset="-122"/>
                <a:ea typeface="宋体" panose="02010600030101010101" pitchFamily="2" charset="-122"/>
              </a:rPr>
              <a:t>规定的限值。</a:t>
            </a:r>
            <a:endParaRPr lang="zh-CN" altLang="en-US" sz="1200">
              <a:solidFill>
                <a:srgbClr val="000000"/>
              </a:solidFill>
              <a:latin typeface="宋体" panose="02010600030101010101" pitchFamily="2" charset="-122"/>
              <a:ea typeface="宋体" panose="02010600030101010101" pitchFamily="2" charset="-122"/>
            </a:endParaRPr>
          </a:p>
          <a:p>
            <a:pPr marL="112395" indent="0" algn="l" defTabSz="266700" eaLnBrk="0" fontAlgn="base">
              <a:spcBef>
                <a:spcPts val="200"/>
              </a:spcBef>
              <a:spcAft>
                <a:spcPct val="0"/>
              </a:spcAft>
            </a:pPr>
            <a:r>
              <a:rPr lang="en-US" altLang="zh-CN" sz="1100" b="1">
                <a:solidFill>
                  <a:srgbClr val="000000"/>
                </a:solidFill>
                <a:latin typeface="黑体" panose="02010609060101010101" charset="-122"/>
                <a:ea typeface="黑体" panose="02010609060101010101" charset="-122"/>
              </a:rPr>
              <a:t>   </a:t>
            </a:r>
            <a:r>
              <a:rPr lang="en-US" altLang="zh-CN" sz="1000" b="1">
                <a:solidFill>
                  <a:srgbClr val="000000"/>
                </a:solidFill>
                <a:latin typeface="黑体" panose="02010609060101010101" charset="-122"/>
                <a:ea typeface="黑体" panose="02010609060101010101" charset="-122"/>
              </a:rPr>
              <a:t> </a:t>
            </a:r>
            <a:r>
              <a:rPr lang="zh-CN" altLang="en-US" sz="1000" b="1">
                <a:solidFill>
                  <a:srgbClr val="000000"/>
                </a:solidFill>
                <a:latin typeface="黑体" panose="02010609060101010101" charset="-122"/>
                <a:ea typeface="黑体" panose="02010609060101010101" charset="-122"/>
              </a:rPr>
              <a:t>表</a:t>
            </a:r>
            <a:r>
              <a:rPr lang="en-US" altLang="zh-CN" sz="1000" b="1">
                <a:solidFill>
                  <a:srgbClr val="000000"/>
                </a:solidFill>
                <a:latin typeface="黑体" panose="02010609060101010101" charset="-122"/>
                <a:ea typeface="黑体" panose="02010609060101010101" charset="-122"/>
              </a:rPr>
              <a:t>3.2.7</a:t>
            </a:r>
            <a:r>
              <a:rPr lang="en-US" altLang="zh-CN" sz="1000">
                <a:solidFill>
                  <a:srgbClr val="000000"/>
                </a:solidFill>
                <a:latin typeface="黑体" panose="02010609060101010101" charset="-122"/>
                <a:ea typeface="黑体" panose="02010609060101010101" charset="-122"/>
              </a:rPr>
              <a:t> </a:t>
            </a:r>
            <a:r>
              <a:rPr lang="zh-CN" altLang="en-US" sz="1000" b="1">
                <a:solidFill>
                  <a:srgbClr val="000000"/>
                </a:solidFill>
                <a:latin typeface="黑体" panose="02010609060101010101" charset="-122"/>
                <a:ea typeface="黑体" panose="02010609060101010101" charset="-122"/>
              </a:rPr>
              <a:t>住宅项目室外公共区域夜间照明照度值和一般显色指数限值</a:t>
            </a:r>
            <a:endParaRPr lang="zh-CN" altLang="en-US" sz="1100" b="1">
              <a:solidFill>
                <a:srgbClr val="000000"/>
              </a:solidFill>
              <a:latin typeface="黑体" panose="02010609060101010101" charset="-122"/>
              <a:ea typeface="黑体" panose="02010609060101010101" charset="-122"/>
            </a:endParaRPr>
          </a:p>
          <a:p>
            <a:pPr marL="0" indent="0" algn="l" defTabSz="266700" eaLnBrk="0" fontAlgn="base">
              <a:lnSpc>
                <a:spcPts val="250"/>
              </a:lnSpc>
              <a:spcBef>
                <a:spcPct val="0"/>
              </a:spcBef>
              <a:spcAft>
                <a:spcPct val="0"/>
              </a:spcAft>
            </a:pPr>
            <a:r>
              <a:rPr lang="en-US" altLang="zh-CN" sz="1100">
                <a:solidFill>
                  <a:srgbClr val="000000"/>
                </a:solidFill>
                <a:latin typeface="Arial" panose="020B0604020202020204"/>
                <a:ea typeface="Arial" panose="020B0604020202020204"/>
              </a:rPr>
              <a:t> </a:t>
            </a:r>
            <a:endParaRPr lang="en-US" altLang="zh-CN"/>
          </a:p>
        </p:txBody>
      </p:sp>
      <p:graphicFrame>
        <p:nvGraphicFramePr>
          <p:cNvPr id="9" name="表格 8"/>
          <p:cNvGraphicFramePr/>
          <p:nvPr>
            <p:custDataLst>
              <p:tags r:id="rId2"/>
            </p:custDataLst>
          </p:nvPr>
        </p:nvGraphicFramePr>
        <p:xfrm>
          <a:off x="6494145" y="4604385"/>
          <a:ext cx="4704715" cy="1572260"/>
        </p:xfrm>
        <a:graphic>
          <a:graphicData uri="http://schemas.openxmlformats.org/drawingml/2006/table">
            <a:tbl>
              <a:tblPr/>
              <a:tblGrid>
                <a:gridCol w="367030"/>
                <a:gridCol w="886460"/>
                <a:gridCol w="791210"/>
                <a:gridCol w="695960"/>
                <a:gridCol w="703580"/>
                <a:gridCol w="687705"/>
                <a:gridCol w="572770"/>
              </a:tblGrid>
              <a:tr h="410845">
                <a:tc gridSpan="2">
                  <a:txBody>
                    <a:bodyPr/>
                    <a:p>
                      <a:pPr marL="346075" indent="0" algn="l" eaLnBrk="0" fontAlgn="base">
                        <a:spcBef>
                          <a:spcPts val="1100"/>
                        </a:spcBef>
                        <a:spcAft>
                          <a:spcPct val="0"/>
                        </a:spcAft>
                      </a:pPr>
                      <a:r>
                        <a:rPr lang="zh-CN" sz="1000" b="1">
                          <a:solidFill>
                            <a:srgbClr val="000000"/>
                          </a:solidFill>
                          <a:latin typeface="宋体" panose="02010600030101010101" pitchFamily="2" charset="-122"/>
                          <a:ea typeface="宋体" panose="02010600030101010101" pitchFamily="2" charset="-122"/>
                        </a:rPr>
                        <a:t>场所</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146685" indent="-100965" algn="l" eaLnBrk="0" fontAlgn="base">
                        <a:lnSpc>
                          <a:spcPct val="120000"/>
                        </a:lnSpc>
                        <a:spcBef>
                          <a:spcPts val="500"/>
                        </a:spcBef>
                        <a:spcAft>
                          <a:spcPct val="0"/>
                        </a:spcAft>
                      </a:pPr>
                      <a:r>
                        <a:rPr lang="zh-CN" sz="1000" b="1">
                          <a:solidFill>
                            <a:srgbClr val="000000"/>
                          </a:solidFill>
                          <a:latin typeface="宋体" panose="02010600030101010101" pitchFamily="2" charset="-122"/>
                          <a:ea typeface="宋体" panose="02010600030101010101" pitchFamily="2" charset="-122"/>
                        </a:rPr>
                        <a:t>平均水平照度</a:t>
                      </a:r>
                      <a:r>
                        <a:rPr lang="zh-CN" altLang="en-US" sz="1000" b="1">
                          <a:solidFill>
                            <a:srgbClr val="000000"/>
                          </a:solidFill>
                          <a:latin typeface="宋体" panose="02010600030101010101" pitchFamily="2" charset="-122"/>
                          <a:ea typeface="宋体" panose="02010600030101010101" pitchFamily="2" charset="-122"/>
                        </a:rPr>
                        <a:t> </a:t>
                      </a:r>
                      <a:r>
                        <a:rPr lang="en-US" altLang="zh-CN" sz="1000" b="1">
                          <a:solidFill>
                            <a:srgbClr val="000000"/>
                          </a:solidFill>
                          <a:latin typeface="宋体" panose="02010600030101010101" pitchFamily="2" charset="-122"/>
                          <a:ea typeface="宋体" panose="02010600030101010101" pitchFamily="2" charset="-122"/>
                        </a:rPr>
                        <a:t>Ehav(lx)</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40640" indent="25400" algn="l" eaLnBrk="0" fontAlgn="base">
                        <a:lnSpc>
                          <a:spcPct val="120000"/>
                        </a:lnSpc>
                        <a:spcBef>
                          <a:spcPts val="500"/>
                        </a:spcBef>
                        <a:spcAft>
                          <a:spcPct val="0"/>
                        </a:spcAft>
                      </a:pPr>
                      <a:r>
                        <a:rPr lang="zh-CN" sz="1000" b="1">
                          <a:solidFill>
                            <a:srgbClr val="000000"/>
                          </a:solidFill>
                          <a:latin typeface="宋体" panose="02010600030101010101" pitchFamily="2" charset="-122"/>
                          <a:ea typeface="宋体" panose="02010600030101010101" pitchFamily="2" charset="-122"/>
                        </a:rPr>
                        <a:t>水平照度</a:t>
                      </a:r>
                      <a:r>
                        <a:rPr lang="zh-CN" altLang="en-US" sz="1000" b="1">
                          <a:solidFill>
                            <a:srgbClr val="000000"/>
                          </a:solidFill>
                          <a:latin typeface="宋体" panose="02010600030101010101" pitchFamily="2" charset="-122"/>
                          <a:ea typeface="宋体" panose="02010600030101010101" pitchFamily="2" charset="-122"/>
                        </a:rPr>
                        <a:t> </a:t>
                      </a:r>
                      <a:r>
                        <a:rPr lang="en-US" altLang="zh-CN" sz="1000" b="1">
                          <a:solidFill>
                            <a:srgbClr val="000000"/>
                          </a:solidFill>
                          <a:latin typeface="宋体" panose="02010600030101010101" pitchFamily="2" charset="-122"/>
                          <a:ea typeface="宋体" panose="02010600030101010101" pitchFamily="2" charset="-122"/>
                        </a:rPr>
                        <a:t>Ehmin(lx)</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2860" indent="50800" algn="l" eaLnBrk="0" fontAlgn="base">
                        <a:lnSpc>
                          <a:spcPct val="120000"/>
                        </a:lnSpc>
                        <a:spcBef>
                          <a:spcPts val="500"/>
                        </a:spcBef>
                        <a:spcAft>
                          <a:spcPct val="0"/>
                        </a:spcAft>
                      </a:pPr>
                      <a:r>
                        <a:rPr lang="zh-CN" sz="1000" b="1">
                          <a:solidFill>
                            <a:srgbClr val="000000"/>
                          </a:solidFill>
                          <a:latin typeface="宋体" panose="02010600030101010101" pitchFamily="2" charset="-122"/>
                          <a:ea typeface="宋体" panose="02010600030101010101" pitchFamily="2" charset="-122"/>
                        </a:rPr>
                        <a:t>垂直照度</a:t>
                      </a:r>
                      <a:r>
                        <a:rPr lang="zh-CN" altLang="en-US" sz="1000" b="1">
                          <a:solidFill>
                            <a:srgbClr val="000000"/>
                          </a:solidFill>
                          <a:latin typeface="宋体" panose="02010600030101010101" pitchFamily="2" charset="-122"/>
                          <a:ea typeface="宋体" panose="02010600030101010101" pitchFamily="2" charset="-122"/>
                        </a:rPr>
                        <a:t>  </a:t>
                      </a:r>
                      <a:r>
                        <a:rPr lang="en-US" altLang="zh-CN" sz="1000" b="1">
                          <a:solidFill>
                            <a:srgbClr val="000000"/>
                          </a:solidFill>
                          <a:latin typeface="宋体" panose="02010600030101010101" pitchFamily="2" charset="-122"/>
                          <a:ea typeface="宋体" panose="02010600030101010101" pitchFamily="2" charset="-122"/>
                        </a:rPr>
                        <a:t>Ev.mim(lx)</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7945" indent="-50800" algn="l" eaLnBrk="0" fontAlgn="base">
                        <a:lnSpc>
                          <a:spcPct val="120000"/>
                        </a:lnSpc>
                        <a:spcBef>
                          <a:spcPts val="500"/>
                        </a:spcBef>
                        <a:spcAft>
                          <a:spcPct val="0"/>
                        </a:spcAft>
                      </a:pPr>
                      <a:r>
                        <a:rPr lang="zh-CN" sz="1000" b="1">
                          <a:solidFill>
                            <a:srgbClr val="000000"/>
                          </a:solidFill>
                          <a:latin typeface="宋体" panose="02010600030101010101" pitchFamily="2" charset="-122"/>
                          <a:ea typeface="宋体" panose="02010600030101010101" pitchFamily="2" charset="-122"/>
                        </a:rPr>
                        <a:t>半柱面照度</a:t>
                      </a:r>
                      <a:r>
                        <a:rPr lang="zh-CN" altLang="en-US" sz="1000" b="1">
                          <a:solidFill>
                            <a:srgbClr val="000000"/>
                          </a:solidFill>
                          <a:latin typeface="宋体" panose="02010600030101010101" pitchFamily="2" charset="-122"/>
                          <a:ea typeface="宋体" panose="02010600030101010101" pitchFamily="2" charset="-122"/>
                        </a:rPr>
                        <a:t> </a:t>
                      </a:r>
                      <a:r>
                        <a:rPr lang="en-US" altLang="zh-CN" sz="1000" b="1">
                          <a:solidFill>
                            <a:srgbClr val="000000"/>
                          </a:solidFill>
                          <a:latin typeface="宋体" panose="02010600030101010101" pitchFamily="2" charset="-122"/>
                          <a:ea typeface="宋体" panose="02010600030101010101" pitchFamily="2" charset="-122"/>
                        </a:rPr>
                        <a:t>Ecmn(lx)</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8415" indent="0" algn="l" eaLnBrk="0" fontAlgn="base">
                        <a:spcBef>
                          <a:spcPts val="500"/>
                        </a:spcBef>
                        <a:spcAft>
                          <a:spcPct val="0"/>
                        </a:spcAft>
                      </a:pPr>
                      <a:r>
                        <a:rPr lang="zh-CN" sz="1000" b="1">
                          <a:solidFill>
                            <a:srgbClr val="000000"/>
                          </a:solidFill>
                          <a:latin typeface="宋体" panose="02010600030101010101" pitchFamily="2" charset="-122"/>
                          <a:ea typeface="宋体" panose="02010600030101010101" pitchFamily="2" charset="-122"/>
                        </a:rPr>
                        <a:t>一般显色</a:t>
                      </a:r>
                      <a:endParaRPr lang="zh-CN" sz="1000" b="1">
                        <a:solidFill>
                          <a:srgbClr val="000000"/>
                        </a:solidFill>
                        <a:latin typeface="宋体" panose="02010600030101010101" pitchFamily="2" charset="-122"/>
                        <a:ea typeface="宋体" panose="02010600030101010101" pitchFamily="2" charset="-122"/>
                      </a:endParaRPr>
                    </a:p>
                    <a:p>
                      <a:pPr marL="69215" indent="0" algn="l" eaLnBrk="0" fontAlgn="base">
                        <a:spcBef>
                          <a:spcPts val="300"/>
                        </a:spcBef>
                        <a:spcAft>
                          <a:spcPct val="0"/>
                        </a:spcAft>
                      </a:pPr>
                      <a:r>
                        <a:rPr lang="zh-CN" sz="1000" b="1">
                          <a:solidFill>
                            <a:srgbClr val="000000"/>
                          </a:solidFill>
                          <a:latin typeface="宋体" panose="02010600030101010101" pitchFamily="2" charset="-122"/>
                          <a:ea typeface="宋体" panose="02010600030101010101" pitchFamily="2" charset="-122"/>
                        </a:rPr>
                        <a:t>指数</a:t>
                      </a:r>
                      <a:r>
                        <a:rPr lang="en-US" altLang="zh-CN" sz="1000" b="1">
                          <a:solidFill>
                            <a:srgbClr val="000000"/>
                          </a:solidFill>
                          <a:latin typeface="宋体" panose="02010600030101010101" pitchFamily="2" charset="-122"/>
                          <a:ea typeface="宋体" panose="02010600030101010101" pitchFamily="2" charset="-122"/>
                        </a:rPr>
                        <a:t>Ra</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1455">
                <a:tc rowSpan="3">
                  <a:txBody>
                    <a:bodyPr/>
                    <a:p>
                      <a:pPr marL="142875" indent="0" algn="l" eaLnBrk="0" fontAlgn="base">
                        <a:spcBef>
                          <a:spcPts val="700"/>
                        </a:spcBef>
                        <a:spcAft>
                          <a:spcPct val="0"/>
                        </a:spcAft>
                      </a:pPr>
                      <a:endParaRPr lang="zh-CN" sz="1000" b="1">
                        <a:solidFill>
                          <a:srgbClr val="000000"/>
                        </a:solidFill>
                        <a:latin typeface="宋体" panose="02010600030101010101" pitchFamily="2" charset="-122"/>
                        <a:ea typeface="宋体" panose="02010600030101010101" pitchFamily="2" charset="-122"/>
                      </a:endParaRPr>
                    </a:p>
                    <a:p>
                      <a:pPr marL="142875" indent="0" algn="l" eaLnBrk="0" fontAlgn="base">
                        <a:spcBef>
                          <a:spcPts val="700"/>
                        </a:spcBef>
                        <a:spcAft>
                          <a:spcPct val="0"/>
                        </a:spcAft>
                      </a:pPr>
                      <a:r>
                        <a:rPr lang="zh-CN" sz="1000" b="1">
                          <a:solidFill>
                            <a:srgbClr val="000000"/>
                          </a:solidFill>
                          <a:latin typeface="宋体" panose="02010600030101010101" pitchFamily="2" charset="-122"/>
                          <a:ea typeface="宋体" panose="02010600030101010101" pitchFamily="2" charset="-122"/>
                        </a:rPr>
                        <a:t>道</a:t>
                      </a:r>
                      <a:r>
                        <a:rPr lang="zh-CN" altLang="en-US" sz="1000" b="1">
                          <a:solidFill>
                            <a:srgbClr val="000000"/>
                          </a:solidFill>
                          <a:latin typeface="宋体" panose="02010600030101010101" pitchFamily="2" charset="-122"/>
                          <a:ea typeface="宋体" panose="02010600030101010101" pitchFamily="2" charset="-122"/>
                        </a:rPr>
                        <a:t> </a:t>
                      </a:r>
                      <a:r>
                        <a:rPr lang="zh-CN" sz="1000" b="1">
                          <a:solidFill>
                            <a:srgbClr val="000000"/>
                          </a:solidFill>
                          <a:latin typeface="宋体" panose="02010600030101010101" pitchFamily="2" charset="-122"/>
                          <a:ea typeface="宋体" panose="02010600030101010101" pitchFamily="2" charset="-122"/>
                        </a:rPr>
                        <a:t>路</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38100" indent="0" algn="l" eaLnBrk="0" fontAlgn="base">
                        <a:spcBef>
                          <a:spcPts val="300"/>
                        </a:spcBef>
                        <a:spcAft>
                          <a:spcPct val="0"/>
                        </a:spcAft>
                      </a:pPr>
                      <a:r>
                        <a:rPr lang="zh-CN" sz="1000" b="1">
                          <a:solidFill>
                            <a:srgbClr val="000000"/>
                          </a:solidFill>
                          <a:latin typeface="宋体" panose="02010600030101010101" pitchFamily="2" charset="-122"/>
                          <a:ea typeface="宋体" panose="02010600030101010101" pitchFamily="2" charset="-122"/>
                        </a:rPr>
                        <a:t>主要附属道路</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99720"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15</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3840"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3</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51460"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5</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6380"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3</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70815"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60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209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38100" indent="0" algn="l" eaLnBrk="0" fontAlgn="base">
                        <a:spcBef>
                          <a:spcPts val="400"/>
                        </a:spcBef>
                        <a:spcAft>
                          <a:spcPct val="0"/>
                        </a:spcAft>
                      </a:pPr>
                      <a:r>
                        <a:rPr lang="zh-CN" sz="1000" b="1">
                          <a:solidFill>
                            <a:srgbClr val="000000"/>
                          </a:solidFill>
                          <a:latin typeface="宋体" panose="02010600030101010101" pitchFamily="2" charset="-122"/>
                          <a:ea typeface="宋体" panose="02010600030101010101" pitchFamily="2" charset="-122"/>
                        </a:rPr>
                        <a:t>其他附属道路</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99720"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10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3840"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2</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51460"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3</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6380"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2</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70815"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60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1082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marL="139700" indent="0" algn="l" eaLnBrk="0" fontAlgn="base">
                        <a:spcBef>
                          <a:spcPts val="300"/>
                        </a:spcBef>
                        <a:spcAft>
                          <a:spcPct val="0"/>
                        </a:spcAft>
                      </a:pPr>
                      <a:r>
                        <a:rPr lang="zh-CN" sz="1000" b="1">
                          <a:solidFill>
                            <a:srgbClr val="000000"/>
                          </a:solidFill>
                          <a:latin typeface="宋体" panose="02010600030101010101" pitchFamily="2" charset="-122"/>
                          <a:ea typeface="宋体" panose="02010600030101010101" pitchFamily="2" charset="-122"/>
                        </a:rPr>
                        <a:t>健身步道</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99720"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20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3840"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5</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25425"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10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6380"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5</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70815" indent="0" algn="l" eaLnBrk="0" fontAlgn="base">
                        <a:spcBef>
                          <a:spcPts val="400"/>
                        </a:spcBef>
                        <a:spcAft>
                          <a:spcPct val="0"/>
                        </a:spcAft>
                      </a:pPr>
                      <a:r>
                        <a:rPr lang="en-US" altLang="zh-CN" sz="1000" b="1">
                          <a:solidFill>
                            <a:srgbClr val="000000"/>
                          </a:solidFill>
                          <a:latin typeface="宋体" panose="02010600030101010101" pitchFamily="2" charset="-122"/>
                          <a:ea typeface="宋体" panose="02010600030101010101" pitchFamily="2" charset="-122"/>
                        </a:rPr>
                        <a:t>60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527050">
                <a:tc gridSpan="2">
                  <a:txBody>
                    <a:bodyPr/>
                    <a:p>
                      <a:pPr marL="244475" indent="0" algn="l" eaLnBrk="0" fontAlgn="base">
                        <a:spcBef>
                          <a:spcPts val="400"/>
                        </a:spcBef>
                        <a:spcAft>
                          <a:spcPct val="0"/>
                        </a:spcAft>
                      </a:pPr>
                      <a:r>
                        <a:rPr lang="zh-CN" sz="1000" b="1">
                          <a:solidFill>
                            <a:srgbClr val="000000"/>
                          </a:solidFill>
                          <a:latin typeface="宋体" panose="02010600030101010101" pitchFamily="2" charset="-122"/>
                          <a:ea typeface="宋体" panose="02010600030101010101" pitchFamily="2" charset="-122"/>
                        </a:rPr>
                        <a:t>活动场地</a:t>
                      </a:r>
                      <a:endParaRPr 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marL="299720" indent="0" algn="l" eaLnBrk="0" fontAlgn="base">
                        <a:spcBef>
                          <a:spcPts val="500"/>
                        </a:spcBef>
                        <a:spcAft>
                          <a:spcPct val="0"/>
                        </a:spcAft>
                      </a:pPr>
                      <a:r>
                        <a:rPr lang="en-US" altLang="zh-CN" sz="1000" b="1">
                          <a:solidFill>
                            <a:srgbClr val="000000"/>
                          </a:solidFill>
                          <a:latin typeface="宋体" panose="02010600030101010101" pitchFamily="2" charset="-122"/>
                          <a:ea typeface="宋体" panose="02010600030101010101" pitchFamily="2" charset="-122"/>
                        </a:rPr>
                        <a:t>30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18440" indent="0" algn="l" eaLnBrk="0" fontAlgn="base">
                        <a:spcBef>
                          <a:spcPts val="500"/>
                        </a:spcBef>
                        <a:spcAft>
                          <a:spcPct val="0"/>
                        </a:spcAft>
                      </a:pPr>
                      <a:r>
                        <a:rPr lang="en-US" altLang="zh-CN" sz="1000" b="1">
                          <a:solidFill>
                            <a:srgbClr val="000000"/>
                          </a:solidFill>
                          <a:latin typeface="宋体" panose="02010600030101010101" pitchFamily="2" charset="-122"/>
                          <a:ea typeface="宋体" panose="02010600030101010101" pitchFamily="2" charset="-122"/>
                        </a:rPr>
                        <a:t>10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25425" indent="0" algn="l" eaLnBrk="0" fontAlgn="base">
                        <a:spcBef>
                          <a:spcPts val="500"/>
                        </a:spcBef>
                        <a:spcAft>
                          <a:spcPct val="0"/>
                        </a:spcAft>
                      </a:pPr>
                      <a:r>
                        <a:rPr lang="en-US" altLang="zh-CN" sz="1000" b="1">
                          <a:solidFill>
                            <a:srgbClr val="000000"/>
                          </a:solidFill>
                          <a:latin typeface="宋体" panose="02010600030101010101" pitchFamily="2" charset="-122"/>
                          <a:ea typeface="宋体" panose="02010600030101010101" pitchFamily="2" charset="-122"/>
                        </a:rPr>
                        <a:t>10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246380" indent="0" algn="l" eaLnBrk="0" fontAlgn="base">
                        <a:spcBef>
                          <a:spcPts val="500"/>
                        </a:spcBef>
                        <a:spcAft>
                          <a:spcPct val="0"/>
                        </a:spcAft>
                      </a:pPr>
                      <a:r>
                        <a:rPr lang="en-US" altLang="zh-CN" sz="1000" b="1">
                          <a:solidFill>
                            <a:srgbClr val="000000"/>
                          </a:solidFill>
                          <a:latin typeface="宋体" panose="02010600030101010101" pitchFamily="2" charset="-122"/>
                          <a:ea typeface="宋体" panose="02010600030101010101" pitchFamily="2" charset="-122"/>
                        </a:rPr>
                        <a:t>5</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170815" indent="0" algn="l" eaLnBrk="0" fontAlgn="base">
                        <a:spcBef>
                          <a:spcPts val="500"/>
                        </a:spcBef>
                        <a:spcAft>
                          <a:spcPct val="0"/>
                        </a:spcAft>
                      </a:pPr>
                      <a:r>
                        <a:rPr lang="en-US" altLang="zh-CN" sz="1000" b="1">
                          <a:solidFill>
                            <a:srgbClr val="000000"/>
                          </a:solidFill>
                          <a:latin typeface="宋体" panose="02010600030101010101" pitchFamily="2" charset="-122"/>
                          <a:ea typeface="宋体" panose="02010600030101010101" pitchFamily="2" charset="-122"/>
                        </a:rPr>
                        <a:t>60</a:t>
                      </a:r>
                      <a:endParaRPr lang="en-US" altLang="zh-CN" sz="1000" b="1">
                        <a:solidFill>
                          <a:srgbClr val="000000"/>
                        </a:solidFill>
                        <a:latin typeface="宋体" panose="02010600030101010101" pitchFamily="2" charset="-122"/>
                        <a:ea typeface="宋体" panose="02010600030101010101" pitchFamily="2" charset="-122"/>
                      </a:endParaRPr>
                    </a:p>
                  </a:txBody>
                  <a:tcPr marL="0" marR="0" marT="0" marB="0" anchor="t"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
        <p:nvSpPr>
          <p:cNvPr id="10" name="文本框 9"/>
          <p:cNvSpPr txBox="1"/>
          <p:nvPr/>
        </p:nvSpPr>
        <p:spPr>
          <a:xfrm>
            <a:off x="6494145" y="6181090"/>
            <a:ext cx="5080000" cy="424180"/>
          </a:xfrm>
          <a:prstGeom prst="rect">
            <a:avLst/>
          </a:prstGeom>
        </p:spPr>
        <p:txBody>
          <a:bodyPr>
            <a:noAutofit/>
          </a:bodyPr>
          <a:p>
            <a:r>
              <a:rPr lang="zh-CN" altLang="en-US" sz="1000">
                <a:solidFill>
                  <a:srgbClr val="000000"/>
                </a:solidFill>
                <a:latin typeface="宋体" panose="02010600030101010101" pitchFamily="2" charset="-122"/>
                <a:ea typeface="宋体" panose="02010600030101010101" pitchFamily="2" charset="-122"/>
              </a:rPr>
              <a:t>注：水平照度的参考平面为地面，垂直照度和半柱面照度的计算点或测量点高度</a:t>
            </a:r>
            <a:r>
              <a:rPr lang="en-US" altLang="zh-CN" sz="1000">
                <a:solidFill>
                  <a:srgbClr val="000000"/>
                </a:solidFill>
                <a:latin typeface="宋体" panose="02010600030101010101" pitchFamily="2" charset="-122"/>
                <a:ea typeface="宋体" panose="02010600030101010101" pitchFamily="2" charset="-122"/>
              </a:rPr>
              <a:t> </a:t>
            </a:r>
            <a:r>
              <a:rPr lang="zh-CN" altLang="en-US" sz="1000">
                <a:solidFill>
                  <a:srgbClr val="000000"/>
                </a:solidFill>
                <a:latin typeface="宋体" panose="02010600030101010101" pitchFamily="2" charset="-122"/>
                <a:ea typeface="宋体" panose="02010600030101010101" pitchFamily="2" charset="-122"/>
              </a:rPr>
              <a:t>为</a:t>
            </a:r>
            <a:r>
              <a:rPr lang="en-US" altLang="zh-CN" sz="1000">
                <a:solidFill>
                  <a:srgbClr val="000000"/>
                </a:solidFill>
                <a:latin typeface="宋体" panose="02010600030101010101" pitchFamily="2" charset="-122"/>
                <a:ea typeface="宋体" panose="02010600030101010101" pitchFamily="2" charset="-122"/>
              </a:rPr>
              <a:t>1.5</a:t>
            </a:r>
            <a:r>
              <a:rPr lang="en-US" altLang="zh-CN" sz="1000">
                <a:solidFill>
                  <a:srgbClr val="000000"/>
                </a:solidFill>
                <a:latin typeface="Times New Roman" panose="02020603050405020304"/>
                <a:ea typeface="Times New Roman" panose="02020603050405020304"/>
              </a:rPr>
              <a:t>m</a:t>
            </a:r>
            <a:r>
              <a:rPr lang="zh-CN" altLang="en-US" sz="1000">
                <a:solidFill>
                  <a:srgbClr val="000000"/>
                </a:solidFill>
                <a:latin typeface="宋体" panose="02010600030101010101" pitchFamily="2" charset="-122"/>
                <a:ea typeface="宋体" panose="02010600030101010101" pitchFamily="2" charset="-122"/>
              </a:rPr>
              <a:t>。</a:t>
            </a:r>
            <a:endParaRPr lang="zh-CN" altLang="en-US" sz="1000"/>
          </a:p>
        </p:txBody>
      </p:sp>
      <p:sp>
        <p:nvSpPr>
          <p:cNvPr id="2" name="文本框 1"/>
          <p:cNvSpPr txBox="1"/>
          <p:nvPr/>
        </p:nvSpPr>
        <p:spPr>
          <a:xfrm>
            <a:off x="6036945" y="560705"/>
            <a:ext cx="5161280" cy="1334135"/>
          </a:xfrm>
          <a:prstGeom prst="rect">
            <a:avLst/>
          </a:prstGeom>
        </p:spPr>
        <p:txBody>
          <a:bodyPr wrap="square">
            <a:noAutofit/>
          </a:bodyPr>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      2  </a:t>
            </a:r>
            <a:r>
              <a:rPr lang="zh-CN" altLang="en-US" sz="1200" b="0" i="0">
                <a:latin typeface="微软雅黑" panose="020B0503020204020204" charset="-122"/>
                <a:ea typeface="微软雅黑" panose="020B0503020204020204" charset="-122"/>
                <a:cs typeface="微软雅黑" panose="020B0503020204020204" charset="-122"/>
              </a:rPr>
              <a:t>高度大于</a:t>
            </a:r>
            <a:r>
              <a:rPr lang="en-US" altLang="zh-CN" sz="1200" b="0" i="0">
                <a:latin typeface="微软雅黑" panose="020B0503020204020204" charset="-122"/>
                <a:ea typeface="微软雅黑" panose="020B0503020204020204" charset="-122"/>
                <a:cs typeface="微软雅黑" panose="020B0503020204020204" charset="-122"/>
              </a:rPr>
              <a:t>2.0m </a:t>
            </a:r>
            <a:r>
              <a:rPr lang="zh-CN" altLang="en-US" sz="1200" b="0" i="0">
                <a:latin typeface="微软雅黑" panose="020B0503020204020204" charset="-122"/>
                <a:ea typeface="微软雅黑" panose="020B0503020204020204" charset="-122"/>
                <a:cs typeface="微软雅黑" panose="020B0503020204020204" charset="-122"/>
              </a:rPr>
              <a:t>的护坡或挡土墙的上缘与高台地上建筑</a:t>
            </a:r>
            <a:r>
              <a:rPr lang="en-US" altLang="zh-CN" sz="1200" b="0" i="0">
                <a:latin typeface="微软雅黑" panose="020B0503020204020204" charset="-122"/>
                <a:ea typeface="微软雅黑" panose="020B0503020204020204" charset="-122"/>
                <a:cs typeface="微软雅黑" panose="020B0503020204020204" charset="-122"/>
              </a:rPr>
              <a:t> </a:t>
            </a:r>
            <a:r>
              <a:rPr lang="zh-CN" altLang="en-US" sz="1200" b="0" i="0">
                <a:latin typeface="微软雅黑" panose="020B0503020204020204" charset="-122"/>
                <a:ea typeface="微软雅黑" panose="020B0503020204020204" charset="-122"/>
                <a:cs typeface="微软雅黑" panose="020B0503020204020204" charset="-122"/>
              </a:rPr>
              <a:t>物的水平净距不应小于</a:t>
            </a:r>
            <a:r>
              <a:rPr lang="en-US" altLang="zh-CN" sz="1200" b="0" i="0">
                <a:latin typeface="微软雅黑" panose="020B0503020204020204" charset="-122"/>
                <a:ea typeface="微软雅黑" panose="020B0503020204020204" charset="-122"/>
                <a:cs typeface="微软雅黑" panose="020B0503020204020204" charset="-122"/>
              </a:rPr>
              <a:t>3.0m,  </a:t>
            </a:r>
            <a:r>
              <a:rPr lang="zh-CN" altLang="en-US" sz="1200" b="0" i="0">
                <a:latin typeface="微软雅黑" panose="020B0503020204020204" charset="-122"/>
                <a:ea typeface="微软雅黑" panose="020B0503020204020204" charset="-122"/>
                <a:cs typeface="微软雅黑" panose="020B0503020204020204" charset="-122"/>
              </a:rPr>
              <a:t>其下缘与低台地上建筑物的水平净距不应小于</a:t>
            </a:r>
            <a:r>
              <a:rPr lang="en-US" altLang="zh-CN" sz="1200" b="0" i="0">
                <a:latin typeface="微软雅黑" panose="020B0503020204020204" charset="-122"/>
                <a:ea typeface="微软雅黑" panose="020B0503020204020204" charset="-122"/>
                <a:cs typeface="微软雅黑" panose="020B0503020204020204" charset="-122"/>
              </a:rPr>
              <a:t>2.0m</a:t>
            </a:r>
            <a:r>
              <a:rPr lang="zh-CN" altLang="en-US" sz="1200" b="0" i="0">
                <a:latin typeface="微软雅黑" panose="020B0503020204020204" charset="-122"/>
                <a:ea typeface="微软雅黑" panose="020B0503020204020204" charset="-122"/>
                <a:cs typeface="微软雅黑" panose="020B0503020204020204" charset="-122"/>
              </a:rPr>
              <a:t>。</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200" b="0" i="0">
                <a:latin typeface="微软雅黑" panose="020B0503020204020204" charset="-122"/>
                <a:ea typeface="微软雅黑" panose="020B0503020204020204" charset="-122"/>
                <a:cs typeface="微软雅黑" panose="020B0503020204020204" charset="-122"/>
              </a:rPr>
              <a:t>3.2.5   </a:t>
            </a:r>
            <a:r>
              <a:rPr lang="zh-CN" altLang="en-US" sz="1200" b="0" i="0">
                <a:latin typeface="微软雅黑" panose="020B0503020204020204" charset="-122"/>
                <a:ea typeface="微软雅黑" panose="020B0503020204020204" charset="-122"/>
                <a:cs typeface="微软雅黑" panose="020B0503020204020204" charset="-122"/>
              </a:rPr>
              <a:t>住宅项目场地竖向设计应有利于雨水径流的控制和雨水的资源化利用，并应满足防洪排涝的要求。场地地面排水设计坡度不应小于</a:t>
            </a:r>
            <a:r>
              <a:rPr lang="en-US" altLang="zh-CN" sz="1200" b="0" i="0">
                <a:latin typeface="微软雅黑" panose="020B0503020204020204" charset="-122"/>
                <a:ea typeface="微软雅黑" panose="020B0503020204020204" charset="-122"/>
                <a:cs typeface="微软雅黑" panose="020B0503020204020204" charset="-122"/>
              </a:rPr>
              <a:t>0.2%</a:t>
            </a:r>
            <a:r>
              <a:rPr lang="zh-CN" altLang="en-US" sz="1200" b="0" i="0">
                <a:latin typeface="微软雅黑" panose="020B0503020204020204" charset="-122"/>
                <a:ea typeface="微软雅黑" panose="020B0503020204020204" charset="-122"/>
                <a:cs typeface="微软雅黑" panose="020B0503020204020204" charset="-122"/>
              </a:rPr>
              <a:t>。</a:t>
            </a: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endParaRPr lang="zh-CN" altLang="en-US" sz="1200" b="0" i="0">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ct val="0"/>
              </a:spcBef>
              <a:spcAft>
                <a:spcPct val="0"/>
              </a:spcAft>
            </a:pP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87045" y="345440"/>
            <a:ext cx="5161280" cy="4978400"/>
          </a:xfrm>
          <a:prstGeom prst="rect">
            <a:avLst/>
          </a:prstGeom>
        </p:spPr>
        <p:txBody>
          <a:bodyPr wrap="square">
            <a:noAutofit/>
          </a:bodyPr>
          <a:p>
            <a:pPr indent="0" algn="ctr" fontAlgn="auto">
              <a:lnSpc>
                <a:spcPct val="150000"/>
              </a:lnSpc>
              <a:spcBef>
                <a:spcPct val="0"/>
              </a:spcBef>
              <a:spcAft>
                <a:spcPct val="0"/>
              </a:spcAft>
            </a:pPr>
            <a:r>
              <a:rPr lang="en-US" sz="1400" b="1" i="0">
                <a:latin typeface="微软雅黑" panose="020B0503020204020204" charset="-122"/>
                <a:ea typeface="微软雅黑" panose="020B0503020204020204" charset="-122"/>
                <a:cs typeface="微软雅黑" panose="020B0503020204020204" charset="-122"/>
              </a:rPr>
              <a:t>3  </a:t>
            </a:r>
            <a:r>
              <a:rPr lang="zh-CN" altLang="en-US" sz="1400" b="1" i="0">
                <a:latin typeface="微软雅黑" panose="020B0503020204020204" charset="-122"/>
                <a:ea typeface="微软雅黑" panose="020B0503020204020204" charset="-122"/>
                <a:cs typeface="微软雅黑" panose="020B0503020204020204" charset="-122"/>
              </a:rPr>
              <a:t>居</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住</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环</a:t>
            </a:r>
            <a:r>
              <a:rPr lang="en-US" altLang="zh-CN" sz="1400" b="1" i="0">
                <a:latin typeface="微软雅黑" panose="020B0503020204020204" charset="-122"/>
                <a:ea typeface="微软雅黑" panose="020B0503020204020204" charset="-122"/>
                <a:cs typeface="微软雅黑" panose="020B0503020204020204" charset="-122"/>
              </a:rPr>
              <a:t> </a:t>
            </a:r>
            <a:r>
              <a:rPr lang="zh-CN" altLang="en-US" sz="1400" b="1" i="0">
                <a:latin typeface="微软雅黑" panose="020B0503020204020204" charset="-122"/>
                <a:ea typeface="微软雅黑" panose="020B0503020204020204" charset="-122"/>
                <a:cs typeface="微软雅黑" panose="020B0503020204020204" charset="-122"/>
              </a:rPr>
              <a:t>境</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b="1" i="0">
                <a:latin typeface="微软雅黑" panose="020B0503020204020204" charset="-122"/>
                <a:ea typeface="微软雅黑" panose="020B0503020204020204" charset="-122"/>
                <a:cs typeface="微软雅黑" panose="020B0503020204020204" charset="-122"/>
              </a:rPr>
              <a:t>3.</a:t>
            </a:r>
            <a:r>
              <a:rPr lang="en-US" altLang="zh-CN" sz="1400" b="1">
                <a:latin typeface="微软雅黑" panose="020B0503020204020204" charset="-122"/>
                <a:ea typeface="微软雅黑" panose="020B0503020204020204" charset="-122"/>
                <a:cs typeface="微软雅黑" panose="020B0503020204020204" charset="-122"/>
                <a:sym typeface="+mn-ea"/>
              </a:rPr>
              <a:t>3  </a:t>
            </a:r>
            <a:r>
              <a:rPr lang="zh-CN" altLang="en-US" sz="1400" b="1">
                <a:latin typeface="微软雅黑" panose="020B0503020204020204" charset="-122"/>
                <a:ea typeface="微软雅黑" panose="020B0503020204020204" charset="-122"/>
                <a:cs typeface="微软雅黑" panose="020B0503020204020204" charset="-122"/>
                <a:sym typeface="+mn-ea"/>
              </a:rPr>
              <a:t>配</a:t>
            </a:r>
            <a:r>
              <a:rPr lang="en-US" altLang="zh-CN" sz="1400" b="1">
                <a:latin typeface="微软雅黑" panose="020B0503020204020204" charset="-122"/>
                <a:ea typeface="微软雅黑" panose="020B0503020204020204" charset="-122"/>
                <a:cs typeface="微软雅黑" panose="020B0503020204020204" charset="-122"/>
                <a:sym typeface="+mn-ea"/>
              </a:rPr>
              <a:t> </a:t>
            </a:r>
            <a:r>
              <a:rPr lang="zh-CN" altLang="en-US" sz="1400" b="1">
                <a:latin typeface="微软雅黑" panose="020B0503020204020204" charset="-122"/>
                <a:ea typeface="微软雅黑" panose="020B0503020204020204" charset="-122"/>
                <a:cs typeface="微软雅黑" panose="020B0503020204020204" charset="-122"/>
                <a:sym typeface="+mn-ea"/>
              </a:rPr>
              <a:t>套</a:t>
            </a:r>
            <a:r>
              <a:rPr lang="en-US" altLang="zh-CN" sz="1400" b="1">
                <a:latin typeface="微软雅黑" panose="020B0503020204020204" charset="-122"/>
                <a:ea typeface="微软雅黑" panose="020B0503020204020204" charset="-122"/>
                <a:cs typeface="微软雅黑" panose="020B0503020204020204" charset="-122"/>
                <a:sym typeface="+mn-ea"/>
              </a:rPr>
              <a:t> </a:t>
            </a:r>
            <a:r>
              <a:rPr lang="zh-CN" altLang="en-US" sz="1400" b="1">
                <a:latin typeface="微软雅黑" panose="020B0503020204020204" charset="-122"/>
                <a:ea typeface="微软雅黑" panose="020B0503020204020204" charset="-122"/>
                <a:cs typeface="微软雅黑" panose="020B0503020204020204" charset="-122"/>
                <a:sym typeface="+mn-ea"/>
              </a:rPr>
              <a:t>设</a:t>
            </a:r>
            <a:r>
              <a:rPr lang="en-US" altLang="zh-CN" sz="1400" b="1">
                <a:latin typeface="微软雅黑" panose="020B0503020204020204" charset="-122"/>
                <a:ea typeface="微软雅黑" panose="020B0503020204020204" charset="-122"/>
                <a:cs typeface="微软雅黑" panose="020B0503020204020204" charset="-122"/>
                <a:sym typeface="+mn-ea"/>
              </a:rPr>
              <a:t> </a:t>
            </a:r>
            <a:r>
              <a:rPr lang="zh-CN" altLang="en-US" sz="1400" b="1">
                <a:latin typeface="微软雅黑" panose="020B0503020204020204" charset="-122"/>
                <a:ea typeface="微软雅黑" panose="020B0503020204020204" charset="-122"/>
                <a:cs typeface="微软雅黑" panose="020B0503020204020204" charset="-122"/>
                <a:sym typeface="+mn-ea"/>
              </a:rPr>
              <a:t>施</a:t>
            </a:r>
            <a:endParaRPr lang="zh-CN" altLang="en-US" sz="1400" b="1"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a:latin typeface="微软雅黑" panose="020B0503020204020204" charset="-122"/>
                <a:ea typeface="微软雅黑" panose="020B0503020204020204" charset="-122"/>
                <a:cs typeface="微软雅黑" panose="020B0503020204020204" charset="-122"/>
                <a:sym typeface="+mn-ea"/>
              </a:rPr>
              <a:t>3.3.1 </a:t>
            </a:r>
            <a:r>
              <a:rPr lang="zh-CN" altLang="en-US" sz="1400">
                <a:latin typeface="微软雅黑" panose="020B0503020204020204" charset="-122"/>
                <a:ea typeface="微软雅黑" panose="020B0503020204020204" charset="-122"/>
                <a:cs typeface="微软雅黑" panose="020B0503020204020204" charset="-122"/>
                <a:sym typeface="+mn-ea"/>
              </a:rPr>
              <a:t>住宅项目的配套设施应根据居住人口规模和设施服务半径综合确定，并应按所在居住区分级配置标准</a:t>
            </a:r>
            <a:r>
              <a:rPr lang="zh-CN" altLang="en-US" sz="1400">
                <a:solidFill>
                  <a:srgbClr val="FF0000"/>
                </a:solidFill>
                <a:latin typeface="微软雅黑" panose="020B0503020204020204" charset="-122"/>
                <a:ea typeface="微软雅黑" panose="020B0503020204020204" charset="-122"/>
                <a:cs typeface="微软雅黑" panose="020B0503020204020204" charset="-122"/>
                <a:sym typeface="+mn-ea"/>
              </a:rPr>
              <a:t>统筹配套</a:t>
            </a:r>
            <a:r>
              <a:rPr lang="zh-CN" altLang="en-US" sz="1400">
                <a:latin typeface="微软雅黑" panose="020B0503020204020204" charset="-122"/>
                <a:ea typeface="微软雅黑" panose="020B0503020204020204" charset="-122"/>
                <a:cs typeface="微软雅黑" panose="020B0503020204020204" charset="-122"/>
                <a:sym typeface="+mn-ea"/>
              </a:rPr>
              <a:t>、</a:t>
            </a:r>
            <a:r>
              <a:rPr lang="zh-CN" altLang="en-US" sz="1400">
                <a:solidFill>
                  <a:srgbClr val="FF0000"/>
                </a:solidFill>
                <a:latin typeface="微软雅黑" panose="020B0503020204020204" charset="-122"/>
                <a:ea typeface="微软雅黑" panose="020B0503020204020204" charset="-122"/>
                <a:cs typeface="微软雅黑" panose="020B0503020204020204" charset="-122"/>
                <a:sym typeface="+mn-ea"/>
              </a:rPr>
              <a:t>同步建设</a:t>
            </a:r>
            <a:r>
              <a:rPr lang="zh-CN" altLang="en-US" sz="1400">
                <a:latin typeface="微软雅黑" panose="020B0503020204020204" charset="-122"/>
                <a:ea typeface="微软雅黑" panose="020B0503020204020204" charset="-122"/>
                <a:cs typeface="微软雅黑" panose="020B0503020204020204" charset="-122"/>
                <a:sym typeface="+mn-ea"/>
              </a:rPr>
              <a:t>。</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a:latin typeface="微软雅黑" panose="020B0503020204020204" charset="-122"/>
                <a:ea typeface="微软雅黑" panose="020B0503020204020204" charset="-122"/>
                <a:cs typeface="微软雅黑" panose="020B0503020204020204" charset="-122"/>
                <a:sym typeface="+mn-ea"/>
              </a:rPr>
              <a:t>3.3.2  </a:t>
            </a:r>
            <a:r>
              <a:rPr lang="zh-CN" altLang="en-US" sz="1400">
                <a:latin typeface="微软雅黑" panose="020B0503020204020204" charset="-122"/>
                <a:ea typeface="微软雅黑" panose="020B0503020204020204" charset="-122"/>
                <a:cs typeface="微软雅黑" panose="020B0503020204020204" charset="-122"/>
                <a:sym typeface="+mn-ea"/>
              </a:rPr>
              <a:t>住宅项目应设生活垃圾收集点，并应符合下列规定：</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a:latin typeface="微软雅黑" panose="020B0503020204020204" charset="-122"/>
                <a:ea typeface="微软雅黑" panose="020B0503020204020204" charset="-122"/>
                <a:cs typeface="微软雅黑" panose="020B0503020204020204" charset="-122"/>
                <a:sym typeface="+mn-ea"/>
              </a:rPr>
              <a:t>    1  </a:t>
            </a:r>
            <a:r>
              <a:rPr lang="zh-CN" altLang="en-US" sz="1400">
                <a:latin typeface="微软雅黑" panose="020B0503020204020204" charset="-122"/>
                <a:ea typeface="微软雅黑" panose="020B0503020204020204" charset="-122"/>
                <a:cs typeface="微软雅黑" panose="020B0503020204020204" charset="-122"/>
                <a:sym typeface="+mn-ea"/>
              </a:rPr>
              <a:t>应满足垃圾分类收集需求；</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a:latin typeface="微软雅黑" panose="020B0503020204020204" charset="-122"/>
                <a:ea typeface="微软雅黑" panose="020B0503020204020204" charset="-122"/>
                <a:cs typeface="微软雅黑" panose="020B0503020204020204" charset="-122"/>
                <a:sym typeface="+mn-ea"/>
              </a:rPr>
              <a:t>    2  </a:t>
            </a:r>
            <a:r>
              <a:rPr lang="zh-CN" altLang="en-US" sz="1400">
                <a:latin typeface="微软雅黑" panose="020B0503020204020204" charset="-122"/>
                <a:ea typeface="微软雅黑" panose="020B0503020204020204" charset="-122"/>
                <a:cs typeface="微软雅黑" panose="020B0503020204020204" charset="-122"/>
                <a:sym typeface="+mn-ea"/>
              </a:rPr>
              <a:t>应设置便于识别的标志；</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a:latin typeface="微软雅黑" panose="020B0503020204020204" charset="-122"/>
                <a:ea typeface="微软雅黑" panose="020B0503020204020204" charset="-122"/>
                <a:cs typeface="微软雅黑" panose="020B0503020204020204" charset="-122"/>
                <a:sym typeface="+mn-ea"/>
              </a:rPr>
              <a:t>    3  </a:t>
            </a:r>
            <a:r>
              <a:rPr lang="zh-CN" altLang="en-US" sz="1400">
                <a:latin typeface="微软雅黑" panose="020B0503020204020204" charset="-122"/>
                <a:ea typeface="微软雅黑" panose="020B0503020204020204" charset="-122"/>
                <a:cs typeface="微软雅黑" panose="020B0503020204020204" charset="-122"/>
                <a:sym typeface="+mn-ea"/>
              </a:rPr>
              <a:t>厨余垃圾收集容器应具备封闭功能。</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50000"/>
              </a:lnSpc>
              <a:spcBef>
                <a:spcPct val="0"/>
              </a:spcBef>
              <a:spcAft>
                <a:spcPct val="0"/>
              </a:spcAft>
            </a:pPr>
            <a:r>
              <a:rPr lang="en-US" altLang="zh-CN" sz="1400">
                <a:latin typeface="微软雅黑" panose="020B0503020204020204" charset="-122"/>
                <a:ea typeface="微软雅黑" panose="020B0503020204020204" charset="-122"/>
                <a:cs typeface="微软雅黑" panose="020B0503020204020204" charset="-122"/>
                <a:sym typeface="+mn-ea"/>
              </a:rPr>
              <a:t>3.3.3 </a:t>
            </a:r>
            <a:r>
              <a:rPr lang="zh-CN" altLang="en-US" sz="1400">
                <a:latin typeface="微软雅黑" panose="020B0503020204020204" charset="-122"/>
                <a:ea typeface="微软雅黑" panose="020B0503020204020204" charset="-122"/>
                <a:cs typeface="微软雅黑" panose="020B0503020204020204" charset="-122"/>
                <a:sym typeface="+mn-ea"/>
              </a:rPr>
              <a:t>住宅项目应设</a:t>
            </a:r>
            <a:r>
              <a:rPr lang="zh-CN" altLang="en-US" sz="1400" b="1">
                <a:solidFill>
                  <a:srgbClr val="FF0000"/>
                </a:solidFill>
                <a:latin typeface="微软雅黑" panose="020B0503020204020204" charset="-122"/>
                <a:ea typeface="微软雅黑" panose="020B0503020204020204" charset="-122"/>
                <a:cs typeface="微软雅黑" panose="020B0503020204020204" charset="-122"/>
                <a:sym typeface="+mn-ea"/>
              </a:rPr>
              <a:t>快递箱</a:t>
            </a:r>
            <a:r>
              <a:rPr lang="en-US" altLang="zh-CN" sz="14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400" b="1">
                <a:solidFill>
                  <a:srgbClr val="FF0000"/>
                </a:solidFill>
                <a:latin typeface="微软雅黑" panose="020B0503020204020204" charset="-122"/>
                <a:ea typeface="微软雅黑" panose="020B0503020204020204" charset="-122"/>
                <a:cs typeface="微软雅黑" panose="020B0503020204020204" charset="-122"/>
                <a:sym typeface="+mn-ea"/>
              </a:rPr>
              <a:t>柜</a:t>
            </a:r>
            <a:r>
              <a:rPr lang="en-US" altLang="zh-CN" sz="1400" b="1">
                <a:solidFill>
                  <a:srgbClr val="FF0000"/>
                </a:solidFill>
                <a:latin typeface="微软雅黑" panose="020B0503020204020204" charset="-122"/>
                <a:ea typeface="微软雅黑" panose="020B0503020204020204" charset="-122"/>
                <a:cs typeface="微软雅黑" panose="020B0503020204020204" charset="-122"/>
                <a:sym typeface="+mn-ea"/>
              </a:rPr>
              <a:t>)</a:t>
            </a:r>
            <a:r>
              <a:rPr lang="zh-CN" altLang="en-US" sz="1400" b="1">
                <a:solidFill>
                  <a:srgbClr val="FF0000"/>
                </a:solidFill>
                <a:latin typeface="微软雅黑" panose="020B0503020204020204" charset="-122"/>
                <a:ea typeface="微软雅黑" panose="020B0503020204020204" charset="-122"/>
                <a:cs typeface="微软雅黑" panose="020B0503020204020204" charset="-122"/>
                <a:sym typeface="+mn-ea"/>
              </a:rPr>
              <a:t>或预留安装条件</a:t>
            </a:r>
            <a:r>
              <a:rPr lang="zh-CN" altLang="en-US" sz="1400">
                <a:latin typeface="微软雅黑" panose="020B0503020204020204" charset="-122"/>
                <a:ea typeface="微软雅黑" panose="020B0503020204020204" charset="-122"/>
                <a:cs typeface="微软雅黑" panose="020B0503020204020204" charset="-122"/>
                <a:sym typeface="+mn-ea"/>
              </a:rPr>
              <a:t>。</a:t>
            </a:r>
            <a:endParaRPr lang="zh-CN" altLang="en-US" sz="1400" b="0" i="0">
              <a:latin typeface="微软雅黑" panose="020B0503020204020204" charset="-122"/>
              <a:ea typeface="微软雅黑" panose="020B0503020204020204" charset="-122"/>
              <a:cs typeface="微软雅黑" panose="020B0503020204020204" charset="-122"/>
            </a:endParaRPr>
          </a:p>
          <a:p>
            <a:pPr indent="0" algn="l" fontAlgn="auto">
              <a:lnSpc>
                <a:spcPct val="100000"/>
              </a:lnSpc>
              <a:spcBef>
                <a:spcPct val="0"/>
              </a:spcBef>
              <a:spcAft>
                <a:spcPct val="0"/>
              </a:spcAft>
            </a:pPr>
            <a:endParaRPr lang="zh-CN" altLang="en-US" sz="1200" b="0" i="0">
              <a:solidFill>
                <a:schemeClr val="bg2">
                  <a:lumMod val="50000"/>
                </a:schemeClr>
              </a:solidFill>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081"/>
</p:tagLst>
</file>

<file path=ppt/tags/tag101.xml><?xml version="1.0" encoding="utf-8"?>
<p:tagLst xmlns:p="http://schemas.openxmlformats.org/presentationml/2006/main">
  <p:tag name="TABLE_ENDDRAG_ORIGIN_RECT" val="857*292"/>
  <p:tag name="TABLE_ENDDRAG_RECT" val="52*235*857*292"/>
</p:tagLst>
</file>

<file path=ppt/tags/tag102.xml><?xml version="1.0" encoding="utf-8"?>
<p:tagLst xmlns:p="http://schemas.openxmlformats.org/presentationml/2006/main">
  <p:tag name="KSO_WM_BEAUTIFY_FLAG" val="#wm#"/>
  <p:tag name="KSO_WM_TEMPLATE_CATEGORY" val="custom"/>
  <p:tag name="KSO_WM_TEMPLATE_INDEX" val="20205081"/>
</p:tagLst>
</file>

<file path=ppt/tags/tag103.xml><?xml version="1.0" encoding="utf-8"?>
<p:tagLst xmlns:p="http://schemas.openxmlformats.org/presentationml/2006/main">
  <p:tag name="TABLE_ENDDRAG_ORIGIN_RECT" val="390*436"/>
  <p:tag name="TABLE_ENDDRAG_RECT" val="519*103*390*436"/>
</p:tagLst>
</file>

<file path=ppt/tags/tag104.xml><?xml version="1.0" encoding="utf-8"?>
<p:tagLst xmlns:p="http://schemas.openxmlformats.org/presentationml/2006/main">
  <p:tag name="KSO_WM_BEAUTIFY_FLAG" val="#wm#"/>
  <p:tag name="KSO_WM_TEMPLATE_CATEGORY" val="custom"/>
  <p:tag name="KSO_WM_TEMPLATE_INDEX" val="20205081"/>
</p:tagLst>
</file>

<file path=ppt/tags/tag105.xml><?xml version="1.0" encoding="utf-8"?>
<p:tagLst xmlns:p="http://schemas.openxmlformats.org/presentationml/2006/main">
  <p:tag name="TABLE_ENDDRAG_ORIGIN_RECT" val="832*182"/>
  <p:tag name="TABLE_ENDDRAG_RECT" val="60*309*832*182"/>
</p:tagLst>
</file>

<file path=ppt/tags/tag106.xml><?xml version="1.0" encoding="utf-8"?>
<p:tagLst xmlns:p="http://schemas.openxmlformats.org/presentationml/2006/main">
  <p:tag name="KSO_WM_BEAUTIFY_FLAG" val="#wm#"/>
  <p:tag name="KSO_WM_TEMPLATE_CATEGORY" val="custom"/>
  <p:tag name="KSO_WM_TEMPLATE_INDEX" val="20205081"/>
</p:tagLst>
</file>

<file path=ppt/tags/tag107.xml><?xml version="1.0" encoding="utf-8"?>
<p:tagLst xmlns:p="http://schemas.openxmlformats.org/presentationml/2006/main">
  <p:tag name="KSO_WM_BEAUTIFY_FLAG" val="#wm#"/>
  <p:tag name="KSO_WM_TEMPLATE_CATEGORY" val="custom"/>
  <p:tag name="KSO_WM_TEMPLATE_INDEX" val="20205081"/>
</p:tagLst>
</file>

<file path=ppt/tags/tag108.xml><?xml version="1.0" encoding="utf-8"?>
<p:tagLst xmlns:p="http://schemas.openxmlformats.org/presentationml/2006/main">
  <p:tag name="COMMONDATA" val="eyJoZGlkIjoiMGFkYTE5NTYyZWE1MDJkZmQwNzA2ZmU5MTA3ZTIzZTUifQ=="/>
  <p:tag name="KSO_WPP_MARK_KEY" val="f80f9696-8381-4543-bdcc-444d1c06ba51"/>
  <p:tag name="resource_record_key" val="{&quot;29&quot;:[50000076],&quot;65&quot;:[20205081]}"/>
  <p:tag name="commondata" val="eyJjb3VudCI6MSwiaGRpZCI6ImE4MjRkZjcyZTc0NGU3YmRlYjE2YzA1ZmQzZDZjMjAxIiwidXNlckNvdW50IjoxfQ=="/>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BEAUTIFY_FLAG" val="#wm#"/>
  <p:tag name="KSO_WM_TEMPLATE_CATEGORY" val="custom"/>
  <p:tag name="KSO_WM_TEMPLATE_INDEX" val="20205081"/>
  <p:tag name="resource_record_key" val="{&quot;29&quot;:[50000076],&quot;65&quot;:[20205081]}"/>
</p:tagLst>
</file>

<file path=ppt/tags/tag65.xml><?xml version="1.0" encoding="utf-8"?>
<p:tagLst xmlns:p="http://schemas.openxmlformats.org/presentationml/2006/main">
  <p:tag name="KSO_WM_BEAUTIFY_FLAG" val="#wm#"/>
  <p:tag name="KSO_WM_TEMPLATE_CATEGORY" val="custom"/>
  <p:tag name="KSO_WM_TEMPLATE_INDEX" val="20205081"/>
  <p:tag name="resource_record_key" val="{&quot;29&quot;:[50000076],&quot;65&quot;:[20205081]}"/>
</p:tagLst>
</file>

<file path=ppt/tags/tag66.xml><?xml version="1.0" encoding="utf-8"?>
<p:tagLst xmlns:p="http://schemas.openxmlformats.org/presentationml/2006/main">
  <p:tag name="KSO_WM_BEAUTIFY_FLAG" val="#wm#"/>
  <p:tag name="KSO_WM_TEMPLATE_CATEGORY" val="custom"/>
  <p:tag name="KSO_WM_TEMPLATE_INDEX" val="20205081"/>
  <p:tag name="resource_record_key" val="{&quot;29&quot;:[50000076],&quot;65&quot;:[20205081]}"/>
</p:tagLst>
</file>

<file path=ppt/tags/tag67.xml><?xml version="1.0" encoding="utf-8"?>
<p:tagLst xmlns:p="http://schemas.openxmlformats.org/presentationml/2006/main">
  <p:tag name="TABLE_ENDDRAG_ORIGIN_RECT" val="309*111"/>
  <p:tag name="TABLE_ENDDRAG_RECT" val="524*208*309*111"/>
</p:tagLst>
</file>

<file path=ppt/tags/tag68.xml><?xml version="1.0" encoding="utf-8"?>
<p:tagLst xmlns:p="http://schemas.openxmlformats.org/presentationml/2006/main">
  <p:tag name="KSO_WM_BEAUTIFY_FLAG" val="#wm#"/>
  <p:tag name="KSO_WM_TEMPLATE_CATEGORY" val="custom"/>
  <p:tag name="KSO_WM_TEMPLATE_INDEX" val="20205081"/>
  <p:tag name="resource_record_key" val="{&quot;29&quot;:[50000076],&quot;65&quot;:[20205081]}"/>
</p:tagLst>
</file>

<file path=ppt/tags/tag69.xml><?xml version="1.0" encoding="utf-8"?>
<p:tagLst xmlns:p="http://schemas.openxmlformats.org/presentationml/2006/main">
  <p:tag name="KSO_WM_BEAUTIFY_FLAG" val="#wm#"/>
  <p:tag name="KSO_WM_TEMPLATE_CATEGORY" val="custom"/>
  <p:tag name="KSO_WM_TEMPLATE_INDEX" val="20205081"/>
  <p:tag name="resource_record_key" val="{&quot;29&quot;:[50000076],&quot;65&quot;:[2020508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TABLE_ENDDRAG_ORIGIN_RECT" val="367*271"/>
  <p:tag name="TABLE_ENDDRAG_RECT" val="53*176*367*271"/>
</p:tagLst>
</file>

<file path=ppt/tags/tag71.xml><?xml version="1.0" encoding="utf-8"?>
<p:tagLst xmlns:p="http://schemas.openxmlformats.org/presentationml/2006/main">
  <p:tag name="TABLE_ENDDRAG_ORIGIN_RECT" val="345*147"/>
  <p:tag name="TABLE_ENDDRAG_RECT" val="514*156*345*147"/>
</p:tagLst>
</file>

<file path=ppt/tags/tag72.xml><?xml version="1.0" encoding="utf-8"?>
<p:tagLst xmlns:p="http://schemas.openxmlformats.org/presentationml/2006/main">
  <p:tag name="KSO_WM_BEAUTIFY_FLAG" val="#wm#"/>
  <p:tag name="KSO_WM_TEMPLATE_CATEGORY" val="custom"/>
  <p:tag name="KSO_WM_TEMPLATE_INDEX" val="20205081"/>
  <p:tag name="resource_record_key" val="{&quot;29&quot;:[50000076],&quot;65&quot;:[20205081]}"/>
</p:tagLst>
</file>

<file path=ppt/tags/tag73.xml><?xml version="1.0" encoding="utf-8"?>
<p:tagLst xmlns:p="http://schemas.openxmlformats.org/presentationml/2006/main">
  <p:tag name="TABLE_ENDDRAG_ORIGIN_RECT" val="338*79"/>
  <p:tag name="TABLE_ENDDRAG_RECT" val="510*203*338*79"/>
</p:tagLst>
</file>

<file path=ppt/tags/tag74.xml><?xml version="1.0" encoding="utf-8"?>
<p:tagLst xmlns:p="http://schemas.openxmlformats.org/presentationml/2006/main">
  <p:tag name="TABLE_ENDDRAG_ORIGIN_RECT" val="370*150"/>
  <p:tag name="TABLE_ENDDRAG_RECT" val="511*362*370*150"/>
</p:tagLst>
</file>

<file path=ppt/tags/tag75.xml><?xml version="1.0" encoding="utf-8"?>
<p:tagLst xmlns:p="http://schemas.openxmlformats.org/presentationml/2006/main">
  <p:tag name="KSO_WM_BEAUTIFY_FLAG" val="#wm#"/>
  <p:tag name="KSO_WM_TEMPLATE_CATEGORY" val="custom"/>
  <p:tag name="KSO_WM_TEMPLATE_INDEX" val="20205081"/>
  <p:tag name="resource_record_key" val="{&quot;29&quot;:[50000076],&quot;65&quot;:[20205081]}"/>
</p:tagLst>
</file>

<file path=ppt/tags/tag76.xml><?xml version="1.0" encoding="utf-8"?>
<p:tagLst xmlns:p="http://schemas.openxmlformats.org/presentationml/2006/main">
  <p:tag name="KSO_WM_BEAUTIFY_FLAG" val="#wm#"/>
  <p:tag name="KSO_WM_TEMPLATE_CATEGORY" val="custom"/>
  <p:tag name="KSO_WM_TEMPLATE_INDEX" val="20205081"/>
  <p:tag name="resource_record_key" val="{&quot;29&quot;:[50000076],&quot;65&quot;:[20205081]}"/>
</p:tagLst>
</file>

<file path=ppt/tags/tag77.xml><?xml version="1.0" encoding="utf-8"?>
<p:tagLst xmlns:p="http://schemas.openxmlformats.org/presentationml/2006/main">
  <p:tag name="KSO_WM_BEAUTIFY_FLAG" val="#wm#"/>
  <p:tag name="KSO_WM_TEMPLATE_CATEGORY" val="custom"/>
  <p:tag name="KSO_WM_TEMPLATE_INDEX" val="20205081"/>
  <p:tag name="resource_record_key" val="{&quot;29&quot;:[50000076],&quot;65&quot;:[20205081]}"/>
</p:tagLst>
</file>

<file path=ppt/tags/tag78.xml><?xml version="1.0" encoding="utf-8"?>
<p:tagLst xmlns:p="http://schemas.openxmlformats.org/presentationml/2006/main">
  <p:tag name="KSO_WM_BEAUTIFY_FLAG" val="#wm#"/>
  <p:tag name="KSO_WM_TEMPLATE_CATEGORY" val="custom"/>
  <p:tag name="KSO_WM_TEMPLATE_INDEX" val="20205081"/>
  <p:tag name="resource_record_key" val="{&quot;29&quot;:[50000076],&quot;65&quot;:[20205081]}"/>
</p:tagLst>
</file>

<file path=ppt/tags/tag79.xml><?xml version="1.0" encoding="utf-8"?>
<p:tagLst xmlns:p="http://schemas.openxmlformats.org/presentationml/2006/main">
  <p:tag name="KSO_WM_BEAUTIFY_FLAG" val="#wm#"/>
  <p:tag name="KSO_WM_TEMPLATE_CATEGORY" val="custom"/>
  <p:tag name="KSO_WM_TEMPLATE_INDEX" val="20205081"/>
  <p:tag name="resource_record_key" val="{&quot;29&quot;:[50000076],&quot;65&quot;:[2020508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081"/>
  <p:tag name="resource_record_key" val="{&quot;29&quot;:[50000076],&quot;65&quot;:[20205081]}"/>
</p:tagLst>
</file>

<file path=ppt/tags/tag81.xml><?xml version="1.0" encoding="utf-8"?>
<p:tagLst xmlns:p="http://schemas.openxmlformats.org/presentationml/2006/main">
  <p:tag name="KSO_WM_BEAUTIFY_FLAG" val="#wm#"/>
  <p:tag name="KSO_WM_TEMPLATE_CATEGORY" val="custom"/>
  <p:tag name="KSO_WM_TEMPLATE_INDEX" val="20205081"/>
  <p:tag name="resource_record_key" val="{&quot;29&quot;:[50000076],&quot;65&quot;:[20205081]}"/>
</p:tagLst>
</file>

<file path=ppt/tags/tag82.xml><?xml version="1.0" encoding="utf-8"?>
<p:tagLst xmlns:p="http://schemas.openxmlformats.org/presentationml/2006/main">
  <p:tag name="TABLE_ENDDRAG_ORIGIN_RECT" val="312*62"/>
  <p:tag name="TABLE_ENDDRAG_RECT" val="94*161*312*62"/>
</p:tagLst>
</file>

<file path=ppt/tags/tag83.xml><?xml version="1.0" encoding="utf-8"?>
<p:tagLst xmlns:p="http://schemas.openxmlformats.org/presentationml/2006/main">
  <p:tag name="KSO_WM_BEAUTIFY_FLAG" val="#wm#"/>
  <p:tag name="KSO_WM_TEMPLATE_CATEGORY" val="custom"/>
  <p:tag name="KSO_WM_TEMPLATE_INDEX" val="20205081"/>
  <p:tag name="resource_record_key" val="{&quot;29&quot;:[50000076],&quot;65&quot;:[20205081]}"/>
</p:tagLst>
</file>

<file path=ppt/tags/tag84.xml><?xml version="1.0" encoding="utf-8"?>
<p:tagLst xmlns:p="http://schemas.openxmlformats.org/presentationml/2006/main">
  <p:tag name="KSO_WM_BEAUTIFY_FLAG" val="#wm#"/>
  <p:tag name="KSO_WM_TEMPLATE_CATEGORY" val="custom"/>
  <p:tag name="KSO_WM_TEMPLATE_INDEX" val="20205081"/>
  <p:tag name="resource_record_key" val="{&quot;29&quot;:[50000076],&quot;65&quot;:[20205081]}"/>
</p:tagLst>
</file>

<file path=ppt/tags/tag85.xml><?xml version="1.0" encoding="utf-8"?>
<p:tagLst xmlns:p="http://schemas.openxmlformats.org/presentationml/2006/main">
  <p:tag name="TABLE_ENDDRAG_ORIGIN_RECT" val="334*85"/>
  <p:tag name="TABLE_ENDDRAG_RECT" val="532*145*334*85"/>
</p:tagLst>
</file>

<file path=ppt/tags/tag86.xml><?xml version="1.0" encoding="utf-8"?>
<p:tagLst xmlns:p="http://schemas.openxmlformats.org/presentationml/2006/main">
  <p:tag name="KSO_WM_BEAUTIFY_FLAG" val="#wm#"/>
  <p:tag name="KSO_WM_TEMPLATE_CATEGORY" val="custom"/>
  <p:tag name="KSO_WM_TEMPLATE_INDEX" val="20205081"/>
  <p:tag name="resource_record_key" val="{&quot;29&quot;:[50000076],&quot;65&quot;:[20205081]}"/>
</p:tagLst>
</file>

<file path=ppt/tags/tag87.xml><?xml version="1.0" encoding="utf-8"?>
<p:tagLst xmlns:p="http://schemas.openxmlformats.org/presentationml/2006/main">
  <p:tag name="KSO_WM_BEAUTIFY_FLAG" val="#wm#"/>
  <p:tag name="KSO_WM_TEMPLATE_CATEGORY" val="custom"/>
  <p:tag name="KSO_WM_TEMPLATE_INDEX" val="20205081"/>
  <p:tag name="resource_record_key" val="{&quot;29&quot;:[50000076],&quot;65&quot;:[20205081]}"/>
</p:tagLst>
</file>

<file path=ppt/tags/tag88.xml><?xml version="1.0" encoding="utf-8"?>
<p:tagLst xmlns:p="http://schemas.openxmlformats.org/presentationml/2006/main">
  <p:tag name="TABLE_ENDDRAG_ORIGIN_RECT" val="339*134"/>
  <p:tag name="TABLE_ENDDRAG_RECT" val="532*146*339*134"/>
</p:tagLst>
</file>

<file path=ppt/tags/tag89.xml><?xml version="1.0" encoding="utf-8"?>
<p:tagLst xmlns:p="http://schemas.openxmlformats.org/presentationml/2006/main">
  <p:tag name="KSO_WM_BEAUTIFY_FLAG" val="#wm#"/>
  <p:tag name="KSO_WM_TEMPLATE_CATEGORY" val="custom"/>
  <p:tag name="KSO_WM_TEMPLATE_INDEX" val="20205081"/>
  <p:tag name="resource_record_key" val="{&quot;29&quot;:[50000076],&quot;65&quot;:[2020508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TABLE_ENDDRAG_ORIGIN_RECT" val="358*92"/>
  <p:tag name="TABLE_ENDDRAG_RECT" val="63*236*358*92"/>
</p:tagLst>
</file>

<file path=ppt/tags/tag91.xml><?xml version="1.0" encoding="utf-8"?>
<p:tagLst xmlns:p="http://schemas.openxmlformats.org/presentationml/2006/main">
  <p:tag name="KSO_WM_BEAUTIFY_FLAG" val="#wm#"/>
  <p:tag name="KSO_WM_TEMPLATE_CATEGORY" val="custom"/>
  <p:tag name="KSO_WM_TEMPLATE_INDEX" val="20205081"/>
  <p:tag name="resource_record_key" val="{&quot;29&quot;:[50000076],&quot;65&quot;:[20205081]}"/>
</p:tagLst>
</file>

<file path=ppt/tags/tag92.xml><?xml version="1.0" encoding="utf-8"?>
<p:tagLst xmlns:p="http://schemas.openxmlformats.org/presentationml/2006/main">
  <p:tag name="KSO_WM_BEAUTIFY_FLAG" val="#wm#"/>
  <p:tag name="KSO_WM_TEMPLATE_CATEGORY" val="custom"/>
  <p:tag name="KSO_WM_TEMPLATE_INDEX" val="20205081"/>
</p:tagLst>
</file>

<file path=ppt/tags/tag93.xml><?xml version="1.0" encoding="utf-8"?>
<p:tagLst xmlns:p="http://schemas.openxmlformats.org/presentationml/2006/main">
  <p:tag name="TABLE_ENDDRAG_ORIGIN_RECT" val="771*230"/>
  <p:tag name="TABLE_ENDDRAG_RECT" val="75*283*771*230"/>
</p:tagLst>
</file>

<file path=ppt/tags/tag94.xml><?xml version="1.0" encoding="utf-8"?>
<p:tagLst xmlns:p="http://schemas.openxmlformats.org/presentationml/2006/main">
  <p:tag name="TABLE_ENDDRAG_ORIGIN_RECT" val="771*230"/>
  <p:tag name="TABLE_ENDDRAG_RECT" val="75*283*771*230"/>
</p:tagLst>
</file>

<file path=ppt/tags/tag95.xml><?xml version="1.0" encoding="utf-8"?>
<p:tagLst xmlns:p="http://schemas.openxmlformats.org/presentationml/2006/main">
  <p:tag name="KSO_WM_BEAUTIFY_FLAG" val="#wm#"/>
  <p:tag name="KSO_WM_TEMPLATE_CATEGORY" val="custom"/>
  <p:tag name="KSO_WM_TEMPLATE_INDEX" val="20205081"/>
</p:tagLst>
</file>

<file path=ppt/tags/tag96.xml><?xml version="1.0" encoding="utf-8"?>
<p:tagLst xmlns:p="http://schemas.openxmlformats.org/presentationml/2006/main">
  <p:tag name="TABLE_ENDDRAG_ORIGIN_RECT" val="375*323"/>
  <p:tag name="TABLE_ENDDRAG_RECT" val="62*201*375*323"/>
</p:tagLst>
</file>

<file path=ppt/tags/tag97.xml><?xml version="1.0" encoding="utf-8"?>
<p:tagLst xmlns:p="http://schemas.openxmlformats.org/presentationml/2006/main">
  <p:tag name="TABLE_ENDDRAG_ORIGIN_RECT" val="820*244"/>
  <p:tag name="TABLE_ENDDRAG_RECT" val="56*247*820*244"/>
</p:tagLst>
</file>

<file path=ppt/tags/tag98.xml><?xml version="1.0" encoding="utf-8"?>
<p:tagLst xmlns:p="http://schemas.openxmlformats.org/presentationml/2006/main">
  <p:tag name="KSO_WM_BEAUTIFY_FLAG" val="#wm#"/>
  <p:tag name="KSO_WM_TEMPLATE_CATEGORY" val="custom"/>
  <p:tag name="KSO_WM_TEMPLATE_INDEX" val="20205081"/>
</p:tagLst>
</file>

<file path=ppt/tags/tag99.xml><?xml version="1.0" encoding="utf-8"?>
<p:tagLst xmlns:p="http://schemas.openxmlformats.org/presentationml/2006/main">
  <p:tag name="TABLE_ENDDRAG_ORIGIN_RECT" val="390*436"/>
  <p:tag name="TABLE_ENDDRAG_RECT" val="519*103*390*436"/>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思源黑体 CN Bold"/>
        <a:ea typeface="思源黑体 CN Bold"/>
        <a:cs typeface=""/>
      </a:majorFont>
      <a:minorFont>
        <a:latin typeface="思源黑体 CN Bold"/>
        <a:ea typeface="思源黑体 CN 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19080</Words>
  <Application>WPS 演示</Application>
  <PresentationFormat>宽屏</PresentationFormat>
  <Paragraphs>1285</Paragraphs>
  <Slides>28</Slides>
  <Notes>4</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28</vt:i4>
      </vt:variant>
    </vt:vector>
  </HeadingPairs>
  <TitlesOfParts>
    <vt:vector size="39" baseType="lpstr">
      <vt:lpstr>Arial</vt:lpstr>
      <vt:lpstr>宋体</vt:lpstr>
      <vt:lpstr>Wingdings</vt:lpstr>
      <vt:lpstr>思源黑体 CN Bold</vt:lpstr>
      <vt:lpstr>Wingdings</vt:lpstr>
      <vt:lpstr>微软雅黑</vt:lpstr>
      <vt:lpstr>Arial</vt:lpstr>
      <vt:lpstr>Times New Roman</vt:lpstr>
      <vt:lpstr>黑体</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277</cp:revision>
  <dcterms:created xsi:type="dcterms:W3CDTF">2019-06-19T02:08:00Z</dcterms:created>
  <dcterms:modified xsi:type="dcterms:W3CDTF">2025-04-20T12:15:40Z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623E004994964607928D62B32A0E49C5_13</vt:lpwstr>
  </property>
  <property fmtid="{D5CDD505-2E9C-101B-9397-08002B2CF9AE}" pid="4" name="KSOTemplateUUID">
    <vt:lpwstr>v1.0_mb_RQmn5lOygH0bxPMX+5iXdw==</vt:lpwstr>
  </property>
</Properties>
</file>